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sldIdLst>
    <p:sldId id="256" r:id="rId5"/>
    <p:sldId id="651" r:id="rId6"/>
    <p:sldId id="568" r:id="rId7"/>
    <p:sldId id="627" r:id="rId8"/>
    <p:sldId id="655" r:id="rId9"/>
    <p:sldId id="626" r:id="rId10"/>
    <p:sldId id="584" r:id="rId11"/>
    <p:sldId id="583" r:id="rId12"/>
    <p:sldId id="646" r:id="rId13"/>
    <p:sldId id="574" r:id="rId14"/>
    <p:sldId id="643" r:id="rId15"/>
    <p:sldId id="619" r:id="rId16"/>
    <p:sldId id="620" r:id="rId17"/>
    <p:sldId id="621" r:id="rId18"/>
    <p:sldId id="649" r:id="rId19"/>
    <p:sldId id="648" r:id="rId20"/>
    <p:sldId id="631" r:id="rId21"/>
    <p:sldId id="650" r:id="rId22"/>
    <p:sldId id="623" r:id="rId23"/>
    <p:sldId id="654" r:id="rId24"/>
    <p:sldId id="630" r:id="rId25"/>
    <p:sldId id="652" r:id="rId26"/>
    <p:sldId id="653" r:id="rId27"/>
    <p:sldId id="638" r:id="rId28"/>
    <p:sldId id="660" r:id="rId29"/>
    <p:sldId id="661" r:id="rId30"/>
    <p:sldId id="656" r:id="rId31"/>
    <p:sldId id="657" r:id="rId32"/>
    <p:sldId id="659" r:id="rId33"/>
    <p:sldId id="662" r:id="rId34"/>
    <p:sldId id="617" r:id="rId35"/>
    <p:sldId id="640" r:id="rId36"/>
    <p:sldId id="576" r:id="rId37"/>
    <p:sldId id="582" r:id="rId38"/>
    <p:sldId id="629" r:id="rId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CB3EAD-8A3A-D4C3-8B81-EB0DAFE30D98}" name="Katie Boyle" initials="KB" userId="S::kboyle@vaco.org::d9dbc19c-22ec-4209-bb0d-0c7bb3b6d975" providerId="AD"/>
  <p188:author id="{719691EA-B1B4-5756-8BE8-B25A827C291F}" name="James Regimbal" initials="JR" userId="92b3366436e3c3a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537C7-8E08-421F-95D8-3F62F5E26540}" v="2" dt="2025-11-06T22:12:44.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20" autoAdjust="0"/>
    <p:restoredTop sz="90603" autoAdjust="0"/>
  </p:normalViewPr>
  <p:slideViewPr>
    <p:cSldViewPr>
      <p:cViewPr varScale="1">
        <p:scale>
          <a:sx n="111" d="100"/>
          <a:sy n="111" d="100"/>
        </p:scale>
        <p:origin x="127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Virginia's Federal Expenditures - 10 Year History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6628544243661916"/>
          <c:y val="0.14140333855510781"/>
          <c:w val="0.7657180176221805"/>
          <c:h val="0.74989282120353173"/>
        </c:manualLayout>
      </c:layout>
      <c:areaChart>
        <c:grouping val="stacked"/>
        <c:varyColors val="0"/>
        <c:ser>
          <c:idx val="0"/>
          <c:order val="0"/>
          <c:tx>
            <c:strRef>
              <c:f>Sheet1!$C$19</c:f>
              <c:strCache>
                <c:ptCount val="1"/>
                <c:pt idx="0">
                  <c:v>Medicaid</c:v>
                </c:pt>
              </c:strCache>
            </c:strRef>
          </c:tx>
          <c:spPr>
            <a:solidFill>
              <a:schemeClr val="accent1"/>
            </a:solidFill>
            <a:ln>
              <a:noFill/>
            </a:ln>
            <a:effectLst/>
          </c:spPr>
          <c:cat>
            <c:strRef>
              <c:f>Sheet1!$D$18:$M$18</c:f>
              <c:strCache>
                <c:ptCount val="10"/>
                <c:pt idx="0">
                  <c:v>FY 2015</c:v>
                </c:pt>
                <c:pt idx="1">
                  <c:v>FY 2016</c:v>
                </c:pt>
                <c:pt idx="2">
                  <c:v>FY 2017</c:v>
                </c:pt>
                <c:pt idx="3">
                  <c:v>FY 2018</c:v>
                </c:pt>
                <c:pt idx="4">
                  <c:v>FY 2019</c:v>
                </c:pt>
                <c:pt idx="5">
                  <c:v>FY 2020</c:v>
                </c:pt>
                <c:pt idx="6">
                  <c:v>FY 2021</c:v>
                </c:pt>
                <c:pt idx="7">
                  <c:v>FY 2022</c:v>
                </c:pt>
                <c:pt idx="8">
                  <c:v>FY 2023</c:v>
                </c:pt>
                <c:pt idx="9">
                  <c:v>FY 2024</c:v>
                </c:pt>
              </c:strCache>
            </c:strRef>
          </c:cat>
          <c:val>
            <c:numRef>
              <c:f>Sheet1!$D$19:$M$19</c:f>
              <c:numCache>
                <c:formatCode>#,##0;\(#,##0\)</c:formatCode>
                <c:ptCount val="10"/>
                <c:pt idx="0">
                  <c:v>4123382319.2600002</c:v>
                </c:pt>
                <c:pt idx="1">
                  <c:v>4308293537.0600004</c:v>
                </c:pt>
                <c:pt idx="2">
                  <c:v>4601126967.5600004</c:v>
                </c:pt>
                <c:pt idx="3">
                  <c:v>4822032076.7200003</c:v>
                </c:pt>
                <c:pt idx="4">
                  <c:v>5831891736.8800001</c:v>
                </c:pt>
                <c:pt idx="5">
                  <c:v>8461659095.1199999</c:v>
                </c:pt>
                <c:pt idx="6">
                  <c:v>10377904912.110001</c:v>
                </c:pt>
                <c:pt idx="7">
                  <c:v>12671773883.370001</c:v>
                </c:pt>
                <c:pt idx="8">
                  <c:v>14798419666.120001</c:v>
                </c:pt>
                <c:pt idx="9">
                  <c:v>13974376788.35</c:v>
                </c:pt>
              </c:numCache>
            </c:numRef>
          </c:val>
          <c:extLst>
            <c:ext xmlns:c16="http://schemas.microsoft.com/office/drawing/2014/chart" uri="{C3380CC4-5D6E-409C-BE32-E72D297353CC}">
              <c16:uniqueId val="{00000000-09A0-844E-997B-439D668045DE}"/>
            </c:ext>
          </c:extLst>
        </c:ser>
        <c:ser>
          <c:idx val="1"/>
          <c:order val="1"/>
          <c:tx>
            <c:strRef>
              <c:f>Sheet1!$C$20</c:f>
              <c:strCache>
                <c:ptCount val="1"/>
                <c:pt idx="0">
                  <c:v>Education</c:v>
                </c:pt>
              </c:strCache>
            </c:strRef>
          </c:tx>
          <c:spPr>
            <a:solidFill>
              <a:schemeClr val="accent2"/>
            </a:solidFill>
            <a:ln>
              <a:noFill/>
            </a:ln>
            <a:effectLst/>
          </c:spPr>
          <c:cat>
            <c:strRef>
              <c:f>Sheet1!$D$18:$M$18</c:f>
              <c:strCache>
                <c:ptCount val="10"/>
                <c:pt idx="0">
                  <c:v>FY 2015</c:v>
                </c:pt>
                <c:pt idx="1">
                  <c:v>FY 2016</c:v>
                </c:pt>
                <c:pt idx="2">
                  <c:v>FY 2017</c:v>
                </c:pt>
                <c:pt idx="3">
                  <c:v>FY 2018</c:v>
                </c:pt>
                <c:pt idx="4">
                  <c:v>FY 2019</c:v>
                </c:pt>
                <c:pt idx="5">
                  <c:v>FY 2020</c:v>
                </c:pt>
                <c:pt idx="6">
                  <c:v>FY 2021</c:v>
                </c:pt>
                <c:pt idx="7">
                  <c:v>FY 2022</c:v>
                </c:pt>
                <c:pt idx="8">
                  <c:v>FY 2023</c:v>
                </c:pt>
                <c:pt idx="9">
                  <c:v>FY 2024</c:v>
                </c:pt>
              </c:strCache>
            </c:strRef>
          </c:cat>
          <c:val>
            <c:numRef>
              <c:f>Sheet1!$D$20:$M$20</c:f>
              <c:numCache>
                <c:formatCode>#,##0;\(#,##0\)</c:formatCode>
                <c:ptCount val="10"/>
                <c:pt idx="0">
                  <c:v>1971126714.79</c:v>
                </c:pt>
                <c:pt idx="1">
                  <c:v>1995673416.2599974</c:v>
                </c:pt>
                <c:pt idx="2">
                  <c:v>2146911601.2820005</c:v>
                </c:pt>
                <c:pt idx="3">
                  <c:v>2244706004.0230007</c:v>
                </c:pt>
                <c:pt idx="4">
                  <c:v>2335744117.1939983</c:v>
                </c:pt>
                <c:pt idx="5">
                  <c:v>2389054128.7500029</c:v>
                </c:pt>
                <c:pt idx="6">
                  <c:v>2383187089.9700012</c:v>
                </c:pt>
                <c:pt idx="7">
                  <c:v>2419194458.3400002</c:v>
                </c:pt>
                <c:pt idx="8">
                  <c:v>2669394389.8999958</c:v>
                </c:pt>
                <c:pt idx="9">
                  <c:v>2972343893.5769997</c:v>
                </c:pt>
              </c:numCache>
            </c:numRef>
          </c:val>
          <c:extLst>
            <c:ext xmlns:c16="http://schemas.microsoft.com/office/drawing/2014/chart" uri="{C3380CC4-5D6E-409C-BE32-E72D297353CC}">
              <c16:uniqueId val="{00000001-09A0-844E-997B-439D668045DE}"/>
            </c:ext>
          </c:extLst>
        </c:ser>
        <c:ser>
          <c:idx val="2"/>
          <c:order val="2"/>
          <c:tx>
            <c:strRef>
              <c:f>Sheet1!$C$21</c:f>
              <c:strCache>
                <c:ptCount val="1"/>
                <c:pt idx="0">
                  <c:v>All Other</c:v>
                </c:pt>
              </c:strCache>
            </c:strRef>
          </c:tx>
          <c:spPr>
            <a:solidFill>
              <a:schemeClr val="accent3"/>
            </a:solidFill>
            <a:ln>
              <a:noFill/>
            </a:ln>
            <a:effectLst/>
          </c:spPr>
          <c:cat>
            <c:strRef>
              <c:f>Sheet1!$D$18:$M$18</c:f>
              <c:strCache>
                <c:ptCount val="10"/>
                <c:pt idx="0">
                  <c:v>FY 2015</c:v>
                </c:pt>
                <c:pt idx="1">
                  <c:v>FY 2016</c:v>
                </c:pt>
                <c:pt idx="2">
                  <c:v>FY 2017</c:v>
                </c:pt>
                <c:pt idx="3">
                  <c:v>FY 2018</c:v>
                </c:pt>
                <c:pt idx="4">
                  <c:v>FY 2019</c:v>
                </c:pt>
                <c:pt idx="5">
                  <c:v>FY 2020</c:v>
                </c:pt>
                <c:pt idx="6">
                  <c:v>FY 2021</c:v>
                </c:pt>
                <c:pt idx="7">
                  <c:v>FY 2022</c:v>
                </c:pt>
                <c:pt idx="8">
                  <c:v>FY 2023</c:v>
                </c:pt>
                <c:pt idx="9">
                  <c:v>FY 2024</c:v>
                </c:pt>
              </c:strCache>
            </c:strRef>
          </c:cat>
          <c:val>
            <c:numRef>
              <c:f>Sheet1!$D$21:$M$21</c:f>
              <c:numCache>
                <c:formatCode>#,##0;\(#,##0\)</c:formatCode>
                <c:ptCount val="10"/>
                <c:pt idx="0">
                  <c:v>905452745.97000003</c:v>
                </c:pt>
                <c:pt idx="1">
                  <c:v>962133324.02999997</c:v>
                </c:pt>
                <c:pt idx="2">
                  <c:v>1039542845.13</c:v>
                </c:pt>
                <c:pt idx="3">
                  <c:v>1032500597.4809999</c:v>
                </c:pt>
                <c:pt idx="4">
                  <c:v>1072635321.08</c:v>
                </c:pt>
                <c:pt idx="5">
                  <c:v>987993613.17999995</c:v>
                </c:pt>
                <c:pt idx="6">
                  <c:v>1097424855.1900001</c:v>
                </c:pt>
                <c:pt idx="7">
                  <c:v>1472140685.3499999</c:v>
                </c:pt>
                <c:pt idx="8">
                  <c:v>1306461512.95</c:v>
                </c:pt>
                <c:pt idx="9">
                  <c:v>1503638514.96</c:v>
                </c:pt>
              </c:numCache>
            </c:numRef>
          </c:val>
          <c:extLst>
            <c:ext xmlns:c16="http://schemas.microsoft.com/office/drawing/2014/chart" uri="{C3380CC4-5D6E-409C-BE32-E72D297353CC}">
              <c16:uniqueId val="{00000002-09A0-844E-997B-439D668045DE}"/>
            </c:ext>
          </c:extLst>
        </c:ser>
        <c:dLbls>
          <c:showLegendKey val="0"/>
          <c:showVal val="0"/>
          <c:showCatName val="0"/>
          <c:showSerName val="0"/>
          <c:showPercent val="0"/>
          <c:showBubbleSize val="0"/>
        </c:dLbls>
        <c:axId val="530390351"/>
        <c:axId val="530381231"/>
      </c:areaChart>
      <c:catAx>
        <c:axId val="5303903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rgbClr val="000000"/>
                </a:solidFill>
                <a:latin typeface="Arial Narrow" panose="020B0606020202030204" pitchFamily="34" charset="0"/>
                <a:ea typeface="+mn-ea"/>
                <a:cs typeface="+mn-cs"/>
              </a:defRPr>
            </a:pPr>
            <a:endParaRPr lang="en-US"/>
          </a:p>
        </c:txPr>
        <c:crossAx val="530381231"/>
        <c:crosses val="autoZero"/>
        <c:auto val="1"/>
        <c:lblAlgn val="ctr"/>
        <c:lblOffset val="100"/>
        <c:noMultiLvlLbl val="0"/>
      </c:catAx>
      <c:valAx>
        <c:axId val="5303812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Narrow" panose="020B0606020202030204" pitchFamily="34" charset="0"/>
                <a:ea typeface="+mn-ea"/>
                <a:cs typeface="+mn-cs"/>
              </a:defRPr>
            </a:pPr>
            <a:endParaRPr lang="en-US"/>
          </a:p>
        </c:txPr>
        <c:crossAx val="530390351"/>
        <c:crosses val="autoZero"/>
        <c:crossBetween val="midCat"/>
        <c:dispUnits>
          <c:builtInUnit val="millions"/>
          <c:dispUnitsLbl>
            <c:layout>
              <c:manualLayout>
                <c:xMode val="edge"/>
                <c:yMode val="edge"/>
                <c:x val="1.2549019607843137E-2"/>
                <c:y val="0.44304136253041365"/>
              </c:manualLayout>
            </c:layout>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Arial Narrow" panose="020B0606020202030204" pitchFamily="34" charset="0"/>
                    <a:ea typeface="+mn-ea"/>
                    <a:cs typeface="+mn-cs"/>
                  </a:defRPr>
                </a:pPr>
                <a:endParaRPr lang="en-US"/>
              </a:p>
            </c:txPr>
          </c:dispUnitsLbl>
        </c:dispUnits>
      </c:valAx>
      <c:spPr>
        <a:noFill/>
        <a:ln>
          <a:noFill/>
        </a:ln>
        <a:effectLst/>
      </c:spPr>
    </c:plotArea>
    <c:legend>
      <c:legendPos val="b"/>
      <c:layout>
        <c:manualLayout>
          <c:xMode val="edge"/>
          <c:yMode val="edge"/>
          <c:x val="0.29686009861433599"/>
          <c:y val="0.94459540919522211"/>
          <c:w val="0.40064900487839916"/>
          <c:h val="5.5404590804777859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Narrow" panose="020B0606020202030204" pitchFamily="34" charset="0"/>
              <a:ea typeface="+mn-ea"/>
              <a:cs typeface="+mn-cs"/>
            </a:defRPr>
          </a:pPr>
          <a:endParaRPr lang="en-US"/>
        </a:p>
      </c:txPr>
    </c:legend>
    <c:plotVisOnly val="1"/>
    <c:dispBlanksAs val="zero"/>
    <c:showDLblsOverMax val="0"/>
  </c:chart>
  <c:spPr>
    <a:noFill/>
    <a:ln>
      <a:noFill/>
    </a:ln>
    <a:effectLst/>
  </c:spPr>
  <c:txPr>
    <a:bodyPr/>
    <a:lstStyle/>
    <a:p>
      <a:pPr>
        <a:defRPr>
          <a:solidFill>
            <a:srgbClr val="000000"/>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C0932-1BDC-43AD-8F90-0C626AC79415}" type="doc">
      <dgm:prSet loTypeId="urn:microsoft.com/office/officeart/2005/8/layout/vList5" loCatId="list" qsTypeId="urn:microsoft.com/office/officeart/2005/8/quickstyle/simple2" qsCatId="simple" csTypeId="urn:microsoft.com/office/officeart/2005/8/colors/accent6_2" csCatId="accent6" phldr="1"/>
      <dgm:spPr/>
      <dgm:t>
        <a:bodyPr/>
        <a:lstStyle/>
        <a:p>
          <a:endParaRPr lang="en-US"/>
        </a:p>
      </dgm:t>
    </dgm:pt>
    <dgm:pt modelId="{3723F35E-FAF6-4EED-AFA0-AB2BDB23AE31}">
      <dgm:prSet/>
      <dgm:spPr/>
      <dgm:t>
        <a:bodyPr/>
        <a:lstStyle/>
        <a:p>
          <a:r>
            <a:rPr lang="en-US">
              <a:latin typeface="Times New Roman" panose="02020603050405020304" pitchFamily="18" charset="0"/>
              <a:cs typeface="Times New Roman" panose="02020603050405020304" pitchFamily="18" charset="0"/>
            </a:rPr>
            <a:t>The current state of Virginia’s finances</a:t>
          </a:r>
        </a:p>
      </dgm:t>
    </dgm:pt>
    <dgm:pt modelId="{102B4B19-175F-4C97-AF19-19E24BA82FF8}" type="parTrans" cxnId="{9FCAACE9-8419-4CC9-AEBC-D3B66EFB53FA}">
      <dgm:prSet/>
      <dgm:spPr/>
      <dgm:t>
        <a:bodyPr/>
        <a:lstStyle/>
        <a:p>
          <a:endParaRPr lang="en-US">
            <a:latin typeface="Times New Roman" panose="02020603050405020304" pitchFamily="18" charset="0"/>
            <a:cs typeface="Times New Roman" panose="02020603050405020304" pitchFamily="18" charset="0"/>
          </a:endParaRPr>
        </a:p>
      </dgm:t>
    </dgm:pt>
    <dgm:pt modelId="{59606B53-4A51-49C0-A7A6-CA40383C5357}" type="sibTrans" cxnId="{9FCAACE9-8419-4CC9-AEBC-D3B66EFB53FA}">
      <dgm:prSet/>
      <dgm:spPr/>
      <dgm:t>
        <a:bodyPr/>
        <a:lstStyle/>
        <a:p>
          <a:endParaRPr lang="en-US">
            <a:latin typeface="Times New Roman" panose="02020603050405020304" pitchFamily="18" charset="0"/>
            <a:cs typeface="Times New Roman" panose="02020603050405020304" pitchFamily="18" charset="0"/>
          </a:endParaRPr>
        </a:p>
      </dgm:t>
    </dgm:pt>
    <dgm:pt modelId="{7EC1E0BD-7ED3-41A2-B9E0-C947376957EB}">
      <dgm:prSet/>
      <dgm:spPr/>
      <dgm:t>
        <a:bodyPr/>
        <a:lstStyle/>
        <a:p>
          <a:r>
            <a:rPr lang="en-US">
              <a:latin typeface="Times New Roman" panose="02020603050405020304" pitchFamily="18" charset="0"/>
              <a:cs typeface="Times New Roman" panose="02020603050405020304" pitchFamily="18" charset="0"/>
            </a:rPr>
            <a:t>The economic outlook</a:t>
          </a:r>
        </a:p>
      </dgm:t>
    </dgm:pt>
    <dgm:pt modelId="{36E1C00D-5CA9-4721-9DAE-8DFD6EAAC664}" type="parTrans" cxnId="{6F0D8C4E-653B-44C1-92E9-23D0A61EDA56}">
      <dgm:prSet/>
      <dgm:spPr/>
      <dgm:t>
        <a:bodyPr/>
        <a:lstStyle/>
        <a:p>
          <a:endParaRPr lang="en-US">
            <a:latin typeface="Times New Roman" panose="02020603050405020304" pitchFamily="18" charset="0"/>
            <a:cs typeface="Times New Roman" panose="02020603050405020304" pitchFamily="18" charset="0"/>
          </a:endParaRPr>
        </a:p>
      </dgm:t>
    </dgm:pt>
    <dgm:pt modelId="{1A75971C-901D-4AD6-8764-F550106ED8EF}" type="sibTrans" cxnId="{6F0D8C4E-653B-44C1-92E9-23D0A61EDA56}">
      <dgm:prSet/>
      <dgm:spPr/>
      <dgm:t>
        <a:bodyPr/>
        <a:lstStyle/>
        <a:p>
          <a:endParaRPr lang="en-US">
            <a:latin typeface="Times New Roman" panose="02020603050405020304" pitchFamily="18" charset="0"/>
            <a:cs typeface="Times New Roman" panose="02020603050405020304" pitchFamily="18" charset="0"/>
          </a:endParaRPr>
        </a:p>
      </dgm:t>
    </dgm:pt>
    <dgm:pt modelId="{9B678F25-C535-4763-AC80-31F71A04FF44}">
      <dgm:prSet/>
      <dgm:spPr/>
      <dgm:t>
        <a:bodyPr/>
        <a:lstStyle/>
        <a:p>
          <a:r>
            <a:rPr lang="en-US">
              <a:latin typeface="Times New Roman" panose="02020603050405020304" pitchFamily="18" charset="0"/>
              <a:cs typeface="Times New Roman" panose="02020603050405020304" pitchFamily="18" charset="0"/>
            </a:rPr>
            <a:t>The revenue outlook</a:t>
          </a:r>
        </a:p>
      </dgm:t>
    </dgm:pt>
    <dgm:pt modelId="{B5BCBEE8-78C3-45C1-A51A-20DEB82EEBC4}" type="parTrans" cxnId="{A99CDC36-F640-4B8E-8223-63E8683FE5B3}">
      <dgm:prSet/>
      <dgm:spPr/>
      <dgm:t>
        <a:bodyPr/>
        <a:lstStyle/>
        <a:p>
          <a:endParaRPr lang="en-US">
            <a:latin typeface="Times New Roman" panose="02020603050405020304" pitchFamily="18" charset="0"/>
            <a:cs typeface="Times New Roman" panose="02020603050405020304" pitchFamily="18" charset="0"/>
          </a:endParaRPr>
        </a:p>
      </dgm:t>
    </dgm:pt>
    <dgm:pt modelId="{9D07BEE9-B6B3-4265-850E-69B58EB9E26C}" type="sibTrans" cxnId="{A99CDC36-F640-4B8E-8223-63E8683FE5B3}">
      <dgm:prSet/>
      <dgm:spPr/>
      <dgm:t>
        <a:bodyPr/>
        <a:lstStyle/>
        <a:p>
          <a:endParaRPr lang="en-US">
            <a:latin typeface="Times New Roman" panose="02020603050405020304" pitchFamily="18" charset="0"/>
            <a:cs typeface="Times New Roman" panose="02020603050405020304" pitchFamily="18" charset="0"/>
          </a:endParaRPr>
        </a:p>
      </dgm:t>
    </dgm:pt>
    <dgm:pt modelId="{819EB5BA-27EF-4DF2-9BEA-7F8B7DE72350}">
      <dgm:prSet/>
      <dgm:spPr/>
      <dgm:t>
        <a:bodyPr/>
        <a:lstStyle/>
        <a:p>
          <a:r>
            <a:rPr lang="en-US" dirty="0">
              <a:latin typeface="Times New Roman" panose="02020603050405020304" pitchFamily="18" charset="0"/>
              <a:cs typeface="Times New Roman" panose="02020603050405020304" pitchFamily="18" charset="0"/>
            </a:rPr>
            <a:t>Mandatory/high priority spending needs</a:t>
          </a:r>
        </a:p>
      </dgm:t>
    </dgm:pt>
    <dgm:pt modelId="{82AB2A76-A873-4C44-AF0B-4F59B317B360}" type="parTrans" cxnId="{84A7407D-5BB1-4D27-93F8-7008A53A009E}">
      <dgm:prSet/>
      <dgm:spPr/>
      <dgm:t>
        <a:bodyPr/>
        <a:lstStyle/>
        <a:p>
          <a:endParaRPr lang="en-US">
            <a:latin typeface="Times New Roman" panose="02020603050405020304" pitchFamily="18" charset="0"/>
            <a:cs typeface="Times New Roman" panose="02020603050405020304" pitchFamily="18" charset="0"/>
          </a:endParaRPr>
        </a:p>
      </dgm:t>
    </dgm:pt>
    <dgm:pt modelId="{777F4E2D-3E02-4E21-AD18-B92DF57CDDA5}" type="sibTrans" cxnId="{84A7407D-5BB1-4D27-93F8-7008A53A009E}">
      <dgm:prSet/>
      <dgm:spPr/>
      <dgm:t>
        <a:bodyPr/>
        <a:lstStyle/>
        <a:p>
          <a:endParaRPr lang="en-US">
            <a:latin typeface="Times New Roman" panose="02020603050405020304" pitchFamily="18" charset="0"/>
            <a:cs typeface="Times New Roman" panose="02020603050405020304" pitchFamily="18" charset="0"/>
          </a:endParaRPr>
        </a:p>
      </dgm:t>
    </dgm:pt>
    <dgm:pt modelId="{2262C4AC-1683-4CC3-884A-A26504EC51FB}">
      <dgm:prSet/>
      <dgm:spPr/>
      <dgm:t>
        <a:bodyPr/>
        <a:lstStyle/>
        <a:p>
          <a:r>
            <a:rPr lang="en-US" dirty="0">
              <a:latin typeface="Times New Roman" panose="02020603050405020304" pitchFamily="18" charset="0"/>
              <a:cs typeface="Times New Roman" panose="02020603050405020304" pitchFamily="18" charset="0"/>
            </a:rPr>
            <a:t>Policy decisions concerning discretionary spending and taxes</a:t>
          </a:r>
        </a:p>
      </dgm:t>
    </dgm:pt>
    <dgm:pt modelId="{178D96B0-2D7A-4106-A25D-15C2EC9DE7CD}" type="parTrans" cxnId="{5030322B-2868-49A0-9E1F-E509E32591B9}">
      <dgm:prSet/>
      <dgm:spPr/>
      <dgm:t>
        <a:bodyPr/>
        <a:lstStyle/>
        <a:p>
          <a:endParaRPr lang="en-US">
            <a:latin typeface="Times New Roman" panose="02020603050405020304" pitchFamily="18" charset="0"/>
            <a:cs typeface="Times New Roman" panose="02020603050405020304" pitchFamily="18" charset="0"/>
          </a:endParaRPr>
        </a:p>
      </dgm:t>
    </dgm:pt>
    <dgm:pt modelId="{2A114491-4E83-4B6A-A813-7A1D0F517FD9}" type="sibTrans" cxnId="{5030322B-2868-49A0-9E1F-E509E32591B9}">
      <dgm:prSet/>
      <dgm:spPr/>
      <dgm:t>
        <a:bodyPr/>
        <a:lstStyle/>
        <a:p>
          <a:endParaRPr lang="en-US">
            <a:latin typeface="Times New Roman" panose="02020603050405020304" pitchFamily="18" charset="0"/>
            <a:cs typeface="Times New Roman" panose="02020603050405020304" pitchFamily="18" charset="0"/>
          </a:endParaRPr>
        </a:p>
      </dgm:t>
    </dgm:pt>
    <dgm:pt modelId="{6514402D-FD95-8C4B-B108-3F56958FDE50}" type="pres">
      <dgm:prSet presAssocID="{DCFC0932-1BDC-43AD-8F90-0C626AC79415}" presName="Name0" presStyleCnt="0">
        <dgm:presLayoutVars>
          <dgm:dir/>
          <dgm:animLvl val="lvl"/>
          <dgm:resizeHandles val="exact"/>
        </dgm:presLayoutVars>
      </dgm:prSet>
      <dgm:spPr/>
    </dgm:pt>
    <dgm:pt modelId="{87C85188-2643-0F42-A760-EDBAC604BE33}" type="pres">
      <dgm:prSet presAssocID="{3723F35E-FAF6-4EED-AFA0-AB2BDB23AE31}" presName="linNode" presStyleCnt="0"/>
      <dgm:spPr/>
    </dgm:pt>
    <dgm:pt modelId="{FDC97931-3ED9-7C4F-AD4E-8B953E802EBF}" type="pres">
      <dgm:prSet presAssocID="{3723F35E-FAF6-4EED-AFA0-AB2BDB23AE31}" presName="parentText" presStyleLbl="node1" presStyleIdx="0" presStyleCnt="5">
        <dgm:presLayoutVars>
          <dgm:chMax val="1"/>
          <dgm:bulletEnabled val="1"/>
        </dgm:presLayoutVars>
      </dgm:prSet>
      <dgm:spPr/>
    </dgm:pt>
    <dgm:pt modelId="{5CB9548C-3BA2-374F-832F-BA3D00219F22}" type="pres">
      <dgm:prSet presAssocID="{59606B53-4A51-49C0-A7A6-CA40383C5357}" presName="sp" presStyleCnt="0"/>
      <dgm:spPr/>
    </dgm:pt>
    <dgm:pt modelId="{BDA0506C-247C-024E-8D0D-704B8145F9B9}" type="pres">
      <dgm:prSet presAssocID="{7EC1E0BD-7ED3-41A2-B9E0-C947376957EB}" presName="linNode" presStyleCnt="0"/>
      <dgm:spPr/>
    </dgm:pt>
    <dgm:pt modelId="{6959B45A-B11F-DC49-A412-F832547465D0}" type="pres">
      <dgm:prSet presAssocID="{7EC1E0BD-7ED3-41A2-B9E0-C947376957EB}" presName="parentText" presStyleLbl="node1" presStyleIdx="1" presStyleCnt="5">
        <dgm:presLayoutVars>
          <dgm:chMax val="1"/>
          <dgm:bulletEnabled val="1"/>
        </dgm:presLayoutVars>
      </dgm:prSet>
      <dgm:spPr/>
    </dgm:pt>
    <dgm:pt modelId="{4BFF3915-6E4D-FB4C-84C7-28CDBA611E88}" type="pres">
      <dgm:prSet presAssocID="{1A75971C-901D-4AD6-8764-F550106ED8EF}" presName="sp" presStyleCnt="0"/>
      <dgm:spPr/>
    </dgm:pt>
    <dgm:pt modelId="{E1D4D1E4-0160-4949-B5B7-295706053452}" type="pres">
      <dgm:prSet presAssocID="{9B678F25-C535-4763-AC80-31F71A04FF44}" presName="linNode" presStyleCnt="0"/>
      <dgm:spPr/>
    </dgm:pt>
    <dgm:pt modelId="{108C9E76-254E-4247-B52C-4EA24A7DE865}" type="pres">
      <dgm:prSet presAssocID="{9B678F25-C535-4763-AC80-31F71A04FF44}" presName="parentText" presStyleLbl="node1" presStyleIdx="2" presStyleCnt="5">
        <dgm:presLayoutVars>
          <dgm:chMax val="1"/>
          <dgm:bulletEnabled val="1"/>
        </dgm:presLayoutVars>
      </dgm:prSet>
      <dgm:spPr/>
    </dgm:pt>
    <dgm:pt modelId="{3893C0F7-15F7-3241-A294-87CCD01DD3B5}" type="pres">
      <dgm:prSet presAssocID="{9D07BEE9-B6B3-4265-850E-69B58EB9E26C}" presName="sp" presStyleCnt="0"/>
      <dgm:spPr/>
    </dgm:pt>
    <dgm:pt modelId="{54B993F3-949D-744A-8D50-6D0495EEE16F}" type="pres">
      <dgm:prSet presAssocID="{819EB5BA-27EF-4DF2-9BEA-7F8B7DE72350}" presName="linNode" presStyleCnt="0"/>
      <dgm:spPr/>
    </dgm:pt>
    <dgm:pt modelId="{9C1442E6-092A-BA46-9A42-C272D6EE2285}" type="pres">
      <dgm:prSet presAssocID="{819EB5BA-27EF-4DF2-9BEA-7F8B7DE72350}" presName="parentText" presStyleLbl="node1" presStyleIdx="3" presStyleCnt="5">
        <dgm:presLayoutVars>
          <dgm:chMax val="1"/>
          <dgm:bulletEnabled val="1"/>
        </dgm:presLayoutVars>
      </dgm:prSet>
      <dgm:spPr/>
    </dgm:pt>
    <dgm:pt modelId="{22903FF3-6686-4C48-94FC-ECF9F62B8022}" type="pres">
      <dgm:prSet presAssocID="{777F4E2D-3E02-4E21-AD18-B92DF57CDDA5}" presName="sp" presStyleCnt="0"/>
      <dgm:spPr/>
    </dgm:pt>
    <dgm:pt modelId="{F21F304D-1C31-EC40-8AD7-9FACED5BFE63}" type="pres">
      <dgm:prSet presAssocID="{2262C4AC-1683-4CC3-884A-A26504EC51FB}" presName="linNode" presStyleCnt="0"/>
      <dgm:spPr/>
    </dgm:pt>
    <dgm:pt modelId="{2C9BFDE9-205D-6340-A7FA-771D70EE5998}" type="pres">
      <dgm:prSet presAssocID="{2262C4AC-1683-4CC3-884A-A26504EC51FB}" presName="parentText" presStyleLbl="node1" presStyleIdx="4" presStyleCnt="5">
        <dgm:presLayoutVars>
          <dgm:chMax val="1"/>
          <dgm:bulletEnabled val="1"/>
        </dgm:presLayoutVars>
      </dgm:prSet>
      <dgm:spPr/>
    </dgm:pt>
  </dgm:ptLst>
  <dgm:cxnLst>
    <dgm:cxn modelId="{66214D0A-03D6-4B46-A5E7-8D8F4D68D9B3}" type="presOf" srcId="{DCFC0932-1BDC-43AD-8F90-0C626AC79415}" destId="{6514402D-FD95-8C4B-B108-3F56958FDE50}" srcOrd="0" destOrd="0" presId="urn:microsoft.com/office/officeart/2005/8/layout/vList5"/>
    <dgm:cxn modelId="{7B90730E-EC86-EE40-B973-44AB052B96EE}" type="presOf" srcId="{819EB5BA-27EF-4DF2-9BEA-7F8B7DE72350}" destId="{9C1442E6-092A-BA46-9A42-C272D6EE2285}" srcOrd="0" destOrd="0" presId="urn:microsoft.com/office/officeart/2005/8/layout/vList5"/>
    <dgm:cxn modelId="{758EC22A-40A2-024A-BF23-3F14EE867595}" type="presOf" srcId="{9B678F25-C535-4763-AC80-31F71A04FF44}" destId="{108C9E76-254E-4247-B52C-4EA24A7DE865}" srcOrd="0" destOrd="0" presId="urn:microsoft.com/office/officeart/2005/8/layout/vList5"/>
    <dgm:cxn modelId="{5030322B-2868-49A0-9E1F-E509E32591B9}" srcId="{DCFC0932-1BDC-43AD-8F90-0C626AC79415}" destId="{2262C4AC-1683-4CC3-884A-A26504EC51FB}" srcOrd="4" destOrd="0" parTransId="{178D96B0-2D7A-4106-A25D-15C2EC9DE7CD}" sibTransId="{2A114491-4E83-4B6A-A813-7A1D0F517FD9}"/>
    <dgm:cxn modelId="{A99CDC36-F640-4B8E-8223-63E8683FE5B3}" srcId="{DCFC0932-1BDC-43AD-8F90-0C626AC79415}" destId="{9B678F25-C535-4763-AC80-31F71A04FF44}" srcOrd="2" destOrd="0" parTransId="{B5BCBEE8-78C3-45C1-A51A-20DEB82EEBC4}" sibTransId="{9D07BEE9-B6B3-4265-850E-69B58EB9E26C}"/>
    <dgm:cxn modelId="{778F6E38-6517-0947-BCF2-6EFB280FC470}" type="presOf" srcId="{2262C4AC-1683-4CC3-884A-A26504EC51FB}" destId="{2C9BFDE9-205D-6340-A7FA-771D70EE5998}" srcOrd="0" destOrd="0" presId="urn:microsoft.com/office/officeart/2005/8/layout/vList5"/>
    <dgm:cxn modelId="{6F0D8C4E-653B-44C1-92E9-23D0A61EDA56}" srcId="{DCFC0932-1BDC-43AD-8F90-0C626AC79415}" destId="{7EC1E0BD-7ED3-41A2-B9E0-C947376957EB}" srcOrd="1" destOrd="0" parTransId="{36E1C00D-5CA9-4721-9DAE-8DFD6EAAC664}" sibTransId="{1A75971C-901D-4AD6-8764-F550106ED8EF}"/>
    <dgm:cxn modelId="{84A7407D-5BB1-4D27-93F8-7008A53A009E}" srcId="{DCFC0932-1BDC-43AD-8F90-0C626AC79415}" destId="{819EB5BA-27EF-4DF2-9BEA-7F8B7DE72350}" srcOrd="3" destOrd="0" parTransId="{82AB2A76-A873-4C44-AF0B-4F59B317B360}" sibTransId="{777F4E2D-3E02-4E21-AD18-B92DF57CDDA5}"/>
    <dgm:cxn modelId="{0970F18A-0F37-E441-8F26-4EED40EC2B15}" type="presOf" srcId="{3723F35E-FAF6-4EED-AFA0-AB2BDB23AE31}" destId="{FDC97931-3ED9-7C4F-AD4E-8B953E802EBF}" srcOrd="0" destOrd="0" presId="urn:microsoft.com/office/officeart/2005/8/layout/vList5"/>
    <dgm:cxn modelId="{9FCAACE9-8419-4CC9-AEBC-D3B66EFB53FA}" srcId="{DCFC0932-1BDC-43AD-8F90-0C626AC79415}" destId="{3723F35E-FAF6-4EED-AFA0-AB2BDB23AE31}" srcOrd="0" destOrd="0" parTransId="{102B4B19-175F-4C97-AF19-19E24BA82FF8}" sibTransId="{59606B53-4A51-49C0-A7A6-CA40383C5357}"/>
    <dgm:cxn modelId="{C3C9E6F7-247A-D043-BC46-355E405E544A}" type="presOf" srcId="{7EC1E0BD-7ED3-41A2-B9E0-C947376957EB}" destId="{6959B45A-B11F-DC49-A412-F832547465D0}" srcOrd="0" destOrd="0" presId="urn:microsoft.com/office/officeart/2005/8/layout/vList5"/>
    <dgm:cxn modelId="{09A73FD1-ECAE-9F45-94F3-DFC6BDFBA9F1}" type="presParOf" srcId="{6514402D-FD95-8C4B-B108-3F56958FDE50}" destId="{87C85188-2643-0F42-A760-EDBAC604BE33}" srcOrd="0" destOrd="0" presId="urn:microsoft.com/office/officeart/2005/8/layout/vList5"/>
    <dgm:cxn modelId="{688A3A22-8954-144F-A67A-ADE6EF7E2811}" type="presParOf" srcId="{87C85188-2643-0F42-A760-EDBAC604BE33}" destId="{FDC97931-3ED9-7C4F-AD4E-8B953E802EBF}" srcOrd="0" destOrd="0" presId="urn:microsoft.com/office/officeart/2005/8/layout/vList5"/>
    <dgm:cxn modelId="{85F7081A-920D-694B-B34F-1F9F2A033417}" type="presParOf" srcId="{6514402D-FD95-8C4B-B108-3F56958FDE50}" destId="{5CB9548C-3BA2-374F-832F-BA3D00219F22}" srcOrd="1" destOrd="0" presId="urn:microsoft.com/office/officeart/2005/8/layout/vList5"/>
    <dgm:cxn modelId="{DCD2CBA3-499A-D14E-9F73-D6E5F4A5F0BA}" type="presParOf" srcId="{6514402D-FD95-8C4B-B108-3F56958FDE50}" destId="{BDA0506C-247C-024E-8D0D-704B8145F9B9}" srcOrd="2" destOrd="0" presId="urn:microsoft.com/office/officeart/2005/8/layout/vList5"/>
    <dgm:cxn modelId="{14F77C23-FA3F-ED49-9A89-1A49291CC320}" type="presParOf" srcId="{BDA0506C-247C-024E-8D0D-704B8145F9B9}" destId="{6959B45A-B11F-DC49-A412-F832547465D0}" srcOrd="0" destOrd="0" presId="urn:microsoft.com/office/officeart/2005/8/layout/vList5"/>
    <dgm:cxn modelId="{FE892CB9-5927-1549-8F01-F3D9A84489F5}" type="presParOf" srcId="{6514402D-FD95-8C4B-B108-3F56958FDE50}" destId="{4BFF3915-6E4D-FB4C-84C7-28CDBA611E88}" srcOrd="3" destOrd="0" presId="urn:microsoft.com/office/officeart/2005/8/layout/vList5"/>
    <dgm:cxn modelId="{8CCFFBAE-BFCE-4F4F-BDCA-BFEB9A2E26C0}" type="presParOf" srcId="{6514402D-FD95-8C4B-B108-3F56958FDE50}" destId="{E1D4D1E4-0160-4949-B5B7-295706053452}" srcOrd="4" destOrd="0" presId="urn:microsoft.com/office/officeart/2005/8/layout/vList5"/>
    <dgm:cxn modelId="{E4FCD1D2-6C86-7F42-A13A-DD8C26562DD9}" type="presParOf" srcId="{E1D4D1E4-0160-4949-B5B7-295706053452}" destId="{108C9E76-254E-4247-B52C-4EA24A7DE865}" srcOrd="0" destOrd="0" presId="urn:microsoft.com/office/officeart/2005/8/layout/vList5"/>
    <dgm:cxn modelId="{F93C34FE-5AD9-5D4A-B126-1BE590F7E1E7}" type="presParOf" srcId="{6514402D-FD95-8C4B-B108-3F56958FDE50}" destId="{3893C0F7-15F7-3241-A294-87CCD01DD3B5}" srcOrd="5" destOrd="0" presId="urn:microsoft.com/office/officeart/2005/8/layout/vList5"/>
    <dgm:cxn modelId="{E991A45B-6E2F-D840-A95C-766E2773962F}" type="presParOf" srcId="{6514402D-FD95-8C4B-B108-3F56958FDE50}" destId="{54B993F3-949D-744A-8D50-6D0495EEE16F}" srcOrd="6" destOrd="0" presId="urn:microsoft.com/office/officeart/2005/8/layout/vList5"/>
    <dgm:cxn modelId="{EF10E76F-47C9-5B4C-B400-16B07FE6919E}" type="presParOf" srcId="{54B993F3-949D-744A-8D50-6D0495EEE16F}" destId="{9C1442E6-092A-BA46-9A42-C272D6EE2285}" srcOrd="0" destOrd="0" presId="urn:microsoft.com/office/officeart/2005/8/layout/vList5"/>
    <dgm:cxn modelId="{5C81792F-1442-0745-BF8A-E8F258E47311}" type="presParOf" srcId="{6514402D-FD95-8C4B-B108-3F56958FDE50}" destId="{22903FF3-6686-4C48-94FC-ECF9F62B8022}" srcOrd="7" destOrd="0" presId="urn:microsoft.com/office/officeart/2005/8/layout/vList5"/>
    <dgm:cxn modelId="{BD9B3E64-59DD-9146-9536-CDD29A5AA608}" type="presParOf" srcId="{6514402D-FD95-8C4B-B108-3F56958FDE50}" destId="{F21F304D-1C31-EC40-8AD7-9FACED5BFE63}" srcOrd="8" destOrd="0" presId="urn:microsoft.com/office/officeart/2005/8/layout/vList5"/>
    <dgm:cxn modelId="{676B97F7-811C-6249-9BF5-9E4B6BF292D4}" type="presParOf" srcId="{F21F304D-1C31-EC40-8AD7-9FACED5BFE63}" destId="{2C9BFDE9-205D-6340-A7FA-771D70EE599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B2863-28C9-4FB5-A1AE-6327E0BC7D2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0F9F5E5-F114-4964-B311-42DA2313EF24}">
      <dgm:prSet/>
      <dgm:spPr/>
      <dgm:t>
        <a:bodyPr/>
        <a:lstStyle/>
        <a:p>
          <a:pPr>
            <a:defRPr b="1"/>
          </a:pPr>
          <a:r>
            <a:rPr lang="en-US" dirty="0">
              <a:latin typeface="Times New Roman" panose="02020603050405020304" pitchFamily="18" charset="0"/>
              <a:cs typeface="Times New Roman" panose="02020603050405020304" pitchFamily="18" charset="0"/>
            </a:rPr>
            <a:t>Economic slowdown. Federal employment reductions could increase unemployment and reduce tax revenues. While there are an estimated 300,000 federal civilian employees living in VA (7% of 4.3 mil. total VA employment), a large share are in defense-related agencies and not likely to be cut. </a:t>
          </a:r>
        </a:p>
      </dgm:t>
    </dgm:pt>
    <dgm:pt modelId="{30E9B2E0-4300-4DAA-B48B-FDB4FA749018}" type="parTrans" cxnId="{B8097A55-88A1-4F5F-9A28-7D6D90DE8CDD}">
      <dgm:prSet/>
      <dgm:spPr/>
      <dgm:t>
        <a:bodyPr/>
        <a:lstStyle/>
        <a:p>
          <a:endParaRPr lang="en-US">
            <a:latin typeface="Times New Roman" panose="02020603050405020304" pitchFamily="18" charset="0"/>
            <a:cs typeface="Times New Roman" panose="02020603050405020304" pitchFamily="18" charset="0"/>
          </a:endParaRPr>
        </a:p>
      </dgm:t>
    </dgm:pt>
    <dgm:pt modelId="{2ADFCA35-3847-4A1F-8D1B-03BA705779DA}" type="sibTrans" cxnId="{B8097A55-88A1-4F5F-9A28-7D6D90DE8CDD}">
      <dgm:prSet/>
      <dgm:spPr/>
      <dgm:t>
        <a:bodyPr/>
        <a:lstStyle/>
        <a:p>
          <a:endParaRPr lang="en-US">
            <a:latin typeface="Times New Roman" panose="02020603050405020304" pitchFamily="18" charset="0"/>
            <a:cs typeface="Times New Roman" panose="02020603050405020304" pitchFamily="18" charset="0"/>
          </a:endParaRPr>
        </a:p>
      </dgm:t>
    </dgm:pt>
    <dgm:pt modelId="{7BD38747-30C5-46DC-9B71-1FC01FBD4496}">
      <dgm:prSet/>
      <dgm:spPr/>
      <dgm:t>
        <a:bodyPr/>
        <a:lstStyle/>
        <a:p>
          <a:pPr>
            <a:defRPr b="1"/>
          </a:pPr>
          <a:r>
            <a:rPr lang="en-US" dirty="0">
              <a:latin typeface="Times New Roman" panose="02020603050405020304" pitchFamily="18" charset="0"/>
              <a:cs typeface="Times New Roman" panose="02020603050405020304" pitchFamily="18" charset="0"/>
            </a:rPr>
            <a:t>Artificial intelligence advances could result in productivity increases that reduce employment needs. The advent of AI is particularly impacting the market for high-skilled labor. The use of robots is also rapidly increasing.</a:t>
          </a:r>
        </a:p>
      </dgm:t>
    </dgm:pt>
    <dgm:pt modelId="{CB7030B5-AA4D-42D0-B7DC-E04EB4685B26}" type="parTrans" cxnId="{7B81152E-A12E-4D9A-A083-5E5F75C7C9A3}">
      <dgm:prSet/>
      <dgm:spPr/>
      <dgm:t>
        <a:bodyPr/>
        <a:lstStyle/>
        <a:p>
          <a:endParaRPr lang="en-US">
            <a:latin typeface="Times New Roman" panose="02020603050405020304" pitchFamily="18" charset="0"/>
            <a:cs typeface="Times New Roman" panose="02020603050405020304" pitchFamily="18" charset="0"/>
          </a:endParaRPr>
        </a:p>
      </dgm:t>
    </dgm:pt>
    <dgm:pt modelId="{B3843890-BFD4-4A03-92A2-CD24F67D8E8F}" type="sibTrans" cxnId="{7B81152E-A12E-4D9A-A083-5E5F75C7C9A3}">
      <dgm:prSet/>
      <dgm:spPr/>
      <dgm:t>
        <a:bodyPr/>
        <a:lstStyle/>
        <a:p>
          <a:endParaRPr lang="en-US">
            <a:latin typeface="Times New Roman" panose="02020603050405020304" pitchFamily="18" charset="0"/>
            <a:cs typeface="Times New Roman" panose="02020603050405020304" pitchFamily="18" charset="0"/>
          </a:endParaRPr>
        </a:p>
      </dgm:t>
    </dgm:pt>
    <dgm:pt modelId="{AB678805-DFE9-4039-B1F8-D275C4B77DA0}">
      <dgm:prSet custT="1"/>
      <dgm:spPr/>
      <dgm:t>
        <a:bodyPr/>
        <a:lstStyle/>
        <a:p>
          <a:r>
            <a:rPr lang="en-US" sz="1400" b="1" dirty="0">
              <a:latin typeface="Times New Roman" panose="02020603050405020304" pitchFamily="18" charset="0"/>
              <a:cs typeface="Times New Roman" panose="02020603050405020304" pitchFamily="18" charset="0"/>
            </a:rPr>
            <a:t>- AI could also </a:t>
          </a:r>
          <a:r>
            <a:rPr lang="en-US" sz="1400" b="1" u="sng" dirty="0">
              <a:latin typeface="Times New Roman" panose="02020603050405020304" pitchFamily="18" charset="0"/>
              <a:cs typeface="Times New Roman" panose="02020603050405020304" pitchFamily="18" charset="0"/>
            </a:rPr>
            <a:t>increase</a:t>
          </a:r>
          <a:r>
            <a:rPr lang="en-US" sz="1400" b="1" dirty="0">
              <a:latin typeface="Times New Roman" panose="02020603050405020304" pitchFamily="18" charset="0"/>
              <a:cs typeface="Times New Roman" panose="02020603050405020304" pitchFamily="18" charset="0"/>
            </a:rPr>
            <a:t> wealth and thus </a:t>
          </a:r>
          <a:r>
            <a:rPr lang="en-US" sz="1400" b="1" dirty="0" err="1">
              <a:latin typeface="Times New Roman" panose="02020603050405020304" pitchFamily="18" charset="0"/>
              <a:cs typeface="Times New Roman" panose="02020603050405020304" pitchFamily="18" charset="0"/>
            </a:rPr>
            <a:t>nonwithholding</a:t>
          </a:r>
          <a:r>
            <a:rPr lang="en-US" sz="1400" b="1" dirty="0">
              <a:latin typeface="Times New Roman" panose="02020603050405020304" pitchFamily="18" charset="0"/>
              <a:cs typeface="Times New Roman" panose="02020603050405020304" pitchFamily="18" charset="0"/>
            </a:rPr>
            <a:t> income. </a:t>
          </a:r>
        </a:p>
      </dgm:t>
    </dgm:pt>
    <dgm:pt modelId="{34B203F2-63D8-4C76-BF6C-D38C075795E9}" type="parTrans" cxnId="{D3E346A4-C924-48F0-B0E0-E59D172E4EFA}">
      <dgm:prSet/>
      <dgm:spPr/>
      <dgm:t>
        <a:bodyPr/>
        <a:lstStyle/>
        <a:p>
          <a:endParaRPr lang="en-US">
            <a:latin typeface="Times New Roman" panose="02020603050405020304" pitchFamily="18" charset="0"/>
            <a:cs typeface="Times New Roman" panose="02020603050405020304" pitchFamily="18" charset="0"/>
          </a:endParaRPr>
        </a:p>
      </dgm:t>
    </dgm:pt>
    <dgm:pt modelId="{4CF66238-381C-4D16-AD01-6C0F75EA4DC7}" type="sibTrans" cxnId="{D3E346A4-C924-48F0-B0E0-E59D172E4EFA}">
      <dgm:prSet/>
      <dgm:spPr/>
      <dgm:t>
        <a:bodyPr/>
        <a:lstStyle/>
        <a:p>
          <a:endParaRPr lang="en-US">
            <a:latin typeface="Times New Roman" panose="02020603050405020304" pitchFamily="18" charset="0"/>
            <a:cs typeface="Times New Roman" panose="02020603050405020304" pitchFamily="18" charset="0"/>
          </a:endParaRPr>
        </a:p>
      </dgm:t>
    </dgm:pt>
    <dgm:pt modelId="{1D2B7020-171D-4A20-94F7-7B2A95978E44}">
      <dgm:prSet/>
      <dgm:spPr/>
      <dgm:t>
        <a:bodyPr/>
        <a:lstStyle/>
        <a:p>
          <a:pPr>
            <a:defRPr b="1"/>
          </a:pPr>
          <a:r>
            <a:rPr lang="en-US" dirty="0">
              <a:latin typeface="Times New Roman" panose="02020603050405020304" pitchFamily="18" charset="0"/>
              <a:cs typeface="Times New Roman" panose="02020603050405020304" pitchFamily="18" charset="0"/>
            </a:rPr>
            <a:t>Federal budget changes will pressure 1) Medicaid and SNAP programs; and 2) lost higher education and other grants; and potentially other areas of the state budget. Many changes are outside the 2026-28 biennium. Expect conservative budgeting.</a:t>
          </a:r>
        </a:p>
      </dgm:t>
    </dgm:pt>
    <dgm:pt modelId="{845099EB-E75F-4E42-8BF6-52B1E2FAADD6}" type="parTrans" cxnId="{952C4AD2-4933-4078-919C-E024AC230A26}">
      <dgm:prSet/>
      <dgm:spPr/>
      <dgm:t>
        <a:bodyPr/>
        <a:lstStyle/>
        <a:p>
          <a:endParaRPr lang="en-US">
            <a:latin typeface="Times New Roman" panose="02020603050405020304" pitchFamily="18" charset="0"/>
            <a:cs typeface="Times New Roman" panose="02020603050405020304" pitchFamily="18" charset="0"/>
          </a:endParaRPr>
        </a:p>
      </dgm:t>
    </dgm:pt>
    <dgm:pt modelId="{2FCC297C-EBD6-418B-A753-681C5EAD49CE}" type="sibTrans" cxnId="{952C4AD2-4933-4078-919C-E024AC230A26}">
      <dgm:prSet/>
      <dgm:spPr/>
      <dgm:t>
        <a:bodyPr/>
        <a:lstStyle/>
        <a:p>
          <a:endParaRPr lang="en-US">
            <a:latin typeface="Times New Roman" panose="02020603050405020304" pitchFamily="18" charset="0"/>
            <a:cs typeface="Times New Roman" panose="02020603050405020304" pitchFamily="18" charset="0"/>
          </a:endParaRPr>
        </a:p>
      </dgm:t>
    </dgm:pt>
    <dgm:pt modelId="{3BE17B5D-D7A8-4A73-A9BC-8242AE1B6D3B}">
      <dgm:prSet/>
      <dgm:spPr/>
      <dgm:t>
        <a:bodyPr/>
        <a:lstStyle/>
        <a:p>
          <a:pPr>
            <a:defRPr b="1"/>
          </a:pPr>
          <a:r>
            <a:rPr lang="en-US" dirty="0">
              <a:latin typeface="Times New Roman" panose="02020603050405020304" pitchFamily="18" charset="0"/>
              <a:cs typeface="Times New Roman" panose="02020603050405020304" pitchFamily="18" charset="0"/>
            </a:rPr>
            <a:t>Tax conformity issues from OBBBA could reduce state tax revenues.</a:t>
          </a:r>
        </a:p>
      </dgm:t>
    </dgm:pt>
    <dgm:pt modelId="{4B54A4F0-C8E0-46ED-9B0B-5DC4DC60EF0C}" type="parTrans" cxnId="{89BD41E2-3381-422E-AF29-9C21C526774F}">
      <dgm:prSet/>
      <dgm:spPr/>
      <dgm:t>
        <a:bodyPr/>
        <a:lstStyle/>
        <a:p>
          <a:endParaRPr lang="en-US">
            <a:latin typeface="Times New Roman" panose="02020603050405020304" pitchFamily="18" charset="0"/>
            <a:cs typeface="Times New Roman" panose="02020603050405020304" pitchFamily="18" charset="0"/>
          </a:endParaRPr>
        </a:p>
      </dgm:t>
    </dgm:pt>
    <dgm:pt modelId="{59563154-63E3-4863-A770-4040EB4F82E5}" type="sibTrans" cxnId="{89BD41E2-3381-422E-AF29-9C21C526774F}">
      <dgm:prSet/>
      <dgm:spPr/>
      <dgm:t>
        <a:bodyPr/>
        <a:lstStyle/>
        <a:p>
          <a:endParaRPr lang="en-US">
            <a:latin typeface="Times New Roman" panose="02020603050405020304" pitchFamily="18" charset="0"/>
            <a:cs typeface="Times New Roman" panose="02020603050405020304" pitchFamily="18" charset="0"/>
          </a:endParaRPr>
        </a:p>
      </dgm:t>
    </dgm:pt>
    <dgm:pt modelId="{381D77C6-4BB1-490F-9A07-49B4B7765544}" type="pres">
      <dgm:prSet presAssocID="{D0DB2863-28C9-4FB5-A1AE-6327E0BC7D2F}" presName="root" presStyleCnt="0">
        <dgm:presLayoutVars>
          <dgm:dir/>
          <dgm:resizeHandles val="exact"/>
        </dgm:presLayoutVars>
      </dgm:prSet>
      <dgm:spPr/>
    </dgm:pt>
    <dgm:pt modelId="{AF4158DC-A8B6-48B7-97D2-CC2471677E15}" type="pres">
      <dgm:prSet presAssocID="{60F9F5E5-F114-4964-B311-42DA2313EF24}" presName="compNode" presStyleCnt="0"/>
      <dgm:spPr/>
    </dgm:pt>
    <dgm:pt modelId="{E7C648E9-5796-482B-9BAB-43F6A294AC10}" type="pres">
      <dgm:prSet presAssocID="{60F9F5E5-F114-4964-B311-42DA2313EF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247E063-586A-4CF4-A4EC-50A2429CFBD4}" type="pres">
      <dgm:prSet presAssocID="{60F9F5E5-F114-4964-B311-42DA2313EF24}" presName="iconSpace" presStyleCnt="0"/>
      <dgm:spPr/>
    </dgm:pt>
    <dgm:pt modelId="{CED4EB2E-8BAE-47B0-83C1-6AD5E436393E}" type="pres">
      <dgm:prSet presAssocID="{60F9F5E5-F114-4964-B311-42DA2313EF24}" presName="parTx" presStyleLbl="revTx" presStyleIdx="0" presStyleCnt="8">
        <dgm:presLayoutVars>
          <dgm:chMax val="0"/>
          <dgm:chPref val="0"/>
        </dgm:presLayoutVars>
      </dgm:prSet>
      <dgm:spPr/>
    </dgm:pt>
    <dgm:pt modelId="{280E6733-7121-4CF2-AA0D-17609ACBC32B}" type="pres">
      <dgm:prSet presAssocID="{60F9F5E5-F114-4964-B311-42DA2313EF24}" presName="txSpace" presStyleCnt="0"/>
      <dgm:spPr/>
    </dgm:pt>
    <dgm:pt modelId="{8CC9FB23-A797-43D3-9CB8-EA063717778B}" type="pres">
      <dgm:prSet presAssocID="{60F9F5E5-F114-4964-B311-42DA2313EF24}" presName="desTx" presStyleLbl="revTx" presStyleIdx="1" presStyleCnt="8">
        <dgm:presLayoutVars/>
      </dgm:prSet>
      <dgm:spPr/>
    </dgm:pt>
    <dgm:pt modelId="{2EAB39A4-0B64-490C-93C7-97FD1C509959}" type="pres">
      <dgm:prSet presAssocID="{2ADFCA35-3847-4A1F-8D1B-03BA705779DA}" presName="sibTrans" presStyleCnt="0"/>
      <dgm:spPr/>
    </dgm:pt>
    <dgm:pt modelId="{D359F216-07E2-4B8E-ACD3-95CEFCB74DDE}" type="pres">
      <dgm:prSet presAssocID="{7BD38747-30C5-46DC-9B71-1FC01FBD4496}" presName="compNode" presStyleCnt="0"/>
      <dgm:spPr/>
    </dgm:pt>
    <dgm:pt modelId="{19C88766-96BA-4572-8467-10ADED147A84}" type="pres">
      <dgm:prSet presAssocID="{7BD38747-30C5-46DC-9B71-1FC01FBD44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DD5800AE-56F5-47EA-8E3B-69923672EFE5}" type="pres">
      <dgm:prSet presAssocID="{7BD38747-30C5-46DC-9B71-1FC01FBD4496}" presName="iconSpace" presStyleCnt="0"/>
      <dgm:spPr/>
    </dgm:pt>
    <dgm:pt modelId="{79598FBE-5471-4292-B2A9-AC5539FED8E7}" type="pres">
      <dgm:prSet presAssocID="{7BD38747-30C5-46DC-9B71-1FC01FBD4496}" presName="parTx" presStyleLbl="revTx" presStyleIdx="2" presStyleCnt="8">
        <dgm:presLayoutVars>
          <dgm:chMax val="0"/>
          <dgm:chPref val="0"/>
        </dgm:presLayoutVars>
      </dgm:prSet>
      <dgm:spPr/>
    </dgm:pt>
    <dgm:pt modelId="{20ABDF27-129C-4AD6-A0B6-91238C199385}" type="pres">
      <dgm:prSet presAssocID="{7BD38747-30C5-46DC-9B71-1FC01FBD4496}" presName="txSpace" presStyleCnt="0"/>
      <dgm:spPr/>
    </dgm:pt>
    <dgm:pt modelId="{00EDF1DA-714D-4B81-B81F-AB442B46856E}" type="pres">
      <dgm:prSet presAssocID="{7BD38747-30C5-46DC-9B71-1FC01FBD4496}" presName="desTx" presStyleLbl="revTx" presStyleIdx="3" presStyleCnt="8">
        <dgm:presLayoutVars/>
      </dgm:prSet>
      <dgm:spPr/>
    </dgm:pt>
    <dgm:pt modelId="{41AC2AF5-1FD6-4D89-83DE-EF7E637B6D7F}" type="pres">
      <dgm:prSet presAssocID="{B3843890-BFD4-4A03-92A2-CD24F67D8E8F}" presName="sibTrans" presStyleCnt="0"/>
      <dgm:spPr/>
    </dgm:pt>
    <dgm:pt modelId="{21C874F7-AACC-400C-8F24-2D120C1E86B5}" type="pres">
      <dgm:prSet presAssocID="{1D2B7020-171D-4A20-94F7-7B2A95978E44}" presName="compNode" presStyleCnt="0"/>
      <dgm:spPr/>
    </dgm:pt>
    <dgm:pt modelId="{E99EBA48-DAD5-4203-8424-24496CA7F227}" type="pres">
      <dgm:prSet presAssocID="{1D2B7020-171D-4A20-94F7-7B2A95978E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4E4D0914-A1D5-4A75-B96B-F2D5D578DAB7}" type="pres">
      <dgm:prSet presAssocID="{1D2B7020-171D-4A20-94F7-7B2A95978E44}" presName="iconSpace" presStyleCnt="0"/>
      <dgm:spPr/>
    </dgm:pt>
    <dgm:pt modelId="{83187D31-AE28-4772-8FEB-E2F8EC922F2E}" type="pres">
      <dgm:prSet presAssocID="{1D2B7020-171D-4A20-94F7-7B2A95978E44}" presName="parTx" presStyleLbl="revTx" presStyleIdx="4" presStyleCnt="8">
        <dgm:presLayoutVars>
          <dgm:chMax val="0"/>
          <dgm:chPref val="0"/>
        </dgm:presLayoutVars>
      </dgm:prSet>
      <dgm:spPr/>
    </dgm:pt>
    <dgm:pt modelId="{902EC773-777E-462A-8F95-6C043388952E}" type="pres">
      <dgm:prSet presAssocID="{1D2B7020-171D-4A20-94F7-7B2A95978E44}" presName="txSpace" presStyleCnt="0"/>
      <dgm:spPr/>
    </dgm:pt>
    <dgm:pt modelId="{19CB9E22-3407-4217-B7FE-DF0B897A26D9}" type="pres">
      <dgm:prSet presAssocID="{1D2B7020-171D-4A20-94F7-7B2A95978E44}" presName="desTx" presStyleLbl="revTx" presStyleIdx="5" presStyleCnt="8">
        <dgm:presLayoutVars/>
      </dgm:prSet>
      <dgm:spPr/>
    </dgm:pt>
    <dgm:pt modelId="{055A2300-F3FF-446A-A7F0-B0E456861C9C}" type="pres">
      <dgm:prSet presAssocID="{2FCC297C-EBD6-418B-A753-681C5EAD49CE}" presName="sibTrans" presStyleCnt="0"/>
      <dgm:spPr/>
    </dgm:pt>
    <dgm:pt modelId="{6B011BE7-A0C8-4EAC-878F-AAF2589661EB}" type="pres">
      <dgm:prSet presAssocID="{3BE17B5D-D7A8-4A73-A9BC-8242AE1B6D3B}" presName="compNode" presStyleCnt="0"/>
      <dgm:spPr/>
    </dgm:pt>
    <dgm:pt modelId="{3929D87E-0D23-471A-8A3A-1C332ED9FDC0}" type="pres">
      <dgm:prSet presAssocID="{3BE17B5D-D7A8-4A73-A9BC-8242AE1B6D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2ACB60BE-DAD4-4FDF-9F27-B0FFCE659EFE}" type="pres">
      <dgm:prSet presAssocID="{3BE17B5D-D7A8-4A73-A9BC-8242AE1B6D3B}" presName="iconSpace" presStyleCnt="0"/>
      <dgm:spPr/>
    </dgm:pt>
    <dgm:pt modelId="{3F2744E7-3E1A-4EA9-844B-1DA1D332DC7B}" type="pres">
      <dgm:prSet presAssocID="{3BE17B5D-D7A8-4A73-A9BC-8242AE1B6D3B}" presName="parTx" presStyleLbl="revTx" presStyleIdx="6" presStyleCnt="8">
        <dgm:presLayoutVars>
          <dgm:chMax val="0"/>
          <dgm:chPref val="0"/>
        </dgm:presLayoutVars>
      </dgm:prSet>
      <dgm:spPr/>
    </dgm:pt>
    <dgm:pt modelId="{C47AA844-21DE-489F-A8E5-621748A96060}" type="pres">
      <dgm:prSet presAssocID="{3BE17B5D-D7A8-4A73-A9BC-8242AE1B6D3B}" presName="txSpace" presStyleCnt="0"/>
      <dgm:spPr/>
    </dgm:pt>
    <dgm:pt modelId="{B022F7DE-A954-4203-BC4D-AFE50523FCC1}" type="pres">
      <dgm:prSet presAssocID="{3BE17B5D-D7A8-4A73-A9BC-8242AE1B6D3B}" presName="desTx" presStyleLbl="revTx" presStyleIdx="7" presStyleCnt="8">
        <dgm:presLayoutVars/>
      </dgm:prSet>
      <dgm:spPr/>
    </dgm:pt>
  </dgm:ptLst>
  <dgm:cxnLst>
    <dgm:cxn modelId="{74A66D08-5774-40E2-ADA4-7405E55DB144}" type="presOf" srcId="{D0DB2863-28C9-4FB5-A1AE-6327E0BC7D2F}" destId="{381D77C6-4BB1-490F-9A07-49B4B7765544}" srcOrd="0" destOrd="0" presId="urn:microsoft.com/office/officeart/2018/2/layout/IconLabelDescriptionList"/>
    <dgm:cxn modelId="{1F4F9D24-98A0-424B-9469-7AA5E3515229}" type="presOf" srcId="{AB678805-DFE9-4039-B1F8-D275C4B77DA0}" destId="{00EDF1DA-714D-4B81-B81F-AB442B46856E}" srcOrd="0" destOrd="0" presId="urn:microsoft.com/office/officeart/2018/2/layout/IconLabelDescriptionList"/>
    <dgm:cxn modelId="{7B81152E-A12E-4D9A-A083-5E5F75C7C9A3}" srcId="{D0DB2863-28C9-4FB5-A1AE-6327E0BC7D2F}" destId="{7BD38747-30C5-46DC-9B71-1FC01FBD4496}" srcOrd="1" destOrd="0" parTransId="{CB7030B5-AA4D-42D0-B7DC-E04EB4685B26}" sibTransId="{B3843890-BFD4-4A03-92A2-CD24F67D8E8F}"/>
    <dgm:cxn modelId="{5E752671-27B7-4773-B5DC-6176F7F15BF6}" type="presOf" srcId="{60F9F5E5-F114-4964-B311-42DA2313EF24}" destId="{CED4EB2E-8BAE-47B0-83C1-6AD5E436393E}" srcOrd="0" destOrd="0" presId="urn:microsoft.com/office/officeart/2018/2/layout/IconLabelDescriptionList"/>
    <dgm:cxn modelId="{B8097A55-88A1-4F5F-9A28-7D6D90DE8CDD}" srcId="{D0DB2863-28C9-4FB5-A1AE-6327E0BC7D2F}" destId="{60F9F5E5-F114-4964-B311-42DA2313EF24}" srcOrd="0" destOrd="0" parTransId="{30E9B2E0-4300-4DAA-B48B-FDB4FA749018}" sibTransId="{2ADFCA35-3847-4A1F-8D1B-03BA705779DA}"/>
    <dgm:cxn modelId="{D3E346A4-C924-48F0-B0E0-E59D172E4EFA}" srcId="{7BD38747-30C5-46DC-9B71-1FC01FBD4496}" destId="{AB678805-DFE9-4039-B1F8-D275C4B77DA0}" srcOrd="0" destOrd="0" parTransId="{34B203F2-63D8-4C76-BF6C-D38C075795E9}" sibTransId="{4CF66238-381C-4D16-AD01-6C0F75EA4DC7}"/>
    <dgm:cxn modelId="{E61A2CBA-6C37-4611-BED7-24EC1605F8E8}" type="presOf" srcId="{3BE17B5D-D7A8-4A73-A9BC-8242AE1B6D3B}" destId="{3F2744E7-3E1A-4EA9-844B-1DA1D332DC7B}" srcOrd="0" destOrd="0" presId="urn:microsoft.com/office/officeart/2018/2/layout/IconLabelDescriptionList"/>
    <dgm:cxn modelId="{7625F9BC-37EE-4774-8853-86A55574BCB8}" type="presOf" srcId="{7BD38747-30C5-46DC-9B71-1FC01FBD4496}" destId="{79598FBE-5471-4292-B2A9-AC5539FED8E7}" srcOrd="0" destOrd="0" presId="urn:microsoft.com/office/officeart/2018/2/layout/IconLabelDescriptionList"/>
    <dgm:cxn modelId="{748FDCBD-CA03-4D49-999E-76A7069C12C4}" type="presOf" srcId="{1D2B7020-171D-4A20-94F7-7B2A95978E44}" destId="{83187D31-AE28-4772-8FEB-E2F8EC922F2E}" srcOrd="0" destOrd="0" presId="urn:microsoft.com/office/officeart/2018/2/layout/IconLabelDescriptionList"/>
    <dgm:cxn modelId="{952C4AD2-4933-4078-919C-E024AC230A26}" srcId="{D0DB2863-28C9-4FB5-A1AE-6327E0BC7D2F}" destId="{1D2B7020-171D-4A20-94F7-7B2A95978E44}" srcOrd="2" destOrd="0" parTransId="{845099EB-E75F-4E42-8BF6-52B1E2FAADD6}" sibTransId="{2FCC297C-EBD6-418B-A753-681C5EAD49CE}"/>
    <dgm:cxn modelId="{89BD41E2-3381-422E-AF29-9C21C526774F}" srcId="{D0DB2863-28C9-4FB5-A1AE-6327E0BC7D2F}" destId="{3BE17B5D-D7A8-4A73-A9BC-8242AE1B6D3B}" srcOrd="3" destOrd="0" parTransId="{4B54A4F0-C8E0-46ED-9B0B-5DC4DC60EF0C}" sibTransId="{59563154-63E3-4863-A770-4040EB4F82E5}"/>
    <dgm:cxn modelId="{30F75533-85EB-41FC-A091-E1F39FC470A6}" type="presParOf" srcId="{381D77C6-4BB1-490F-9A07-49B4B7765544}" destId="{AF4158DC-A8B6-48B7-97D2-CC2471677E15}" srcOrd="0" destOrd="0" presId="urn:microsoft.com/office/officeart/2018/2/layout/IconLabelDescriptionList"/>
    <dgm:cxn modelId="{B5B3B7DF-5F5A-44D1-9744-3B433C5D24C6}" type="presParOf" srcId="{AF4158DC-A8B6-48B7-97D2-CC2471677E15}" destId="{E7C648E9-5796-482B-9BAB-43F6A294AC10}" srcOrd="0" destOrd="0" presId="urn:microsoft.com/office/officeart/2018/2/layout/IconLabelDescriptionList"/>
    <dgm:cxn modelId="{B0E6A654-2978-4DA8-978B-BEE10B70896E}" type="presParOf" srcId="{AF4158DC-A8B6-48B7-97D2-CC2471677E15}" destId="{C247E063-586A-4CF4-A4EC-50A2429CFBD4}" srcOrd="1" destOrd="0" presId="urn:microsoft.com/office/officeart/2018/2/layout/IconLabelDescriptionList"/>
    <dgm:cxn modelId="{2BC7A136-359C-4ABD-8345-61DE892D8F98}" type="presParOf" srcId="{AF4158DC-A8B6-48B7-97D2-CC2471677E15}" destId="{CED4EB2E-8BAE-47B0-83C1-6AD5E436393E}" srcOrd="2" destOrd="0" presId="urn:microsoft.com/office/officeart/2018/2/layout/IconLabelDescriptionList"/>
    <dgm:cxn modelId="{13385AEA-EA55-4566-9DC6-DA6D05364D98}" type="presParOf" srcId="{AF4158DC-A8B6-48B7-97D2-CC2471677E15}" destId="{280E6733-7121-4CF2-AA0D-17609ACBC32B}" srcOrd="3" destOrd="0" presId="urn:microsoft.com/office/officeart/2018/2/layout/IconLabelDescriptionList"/>
    <dgm:cxn modelId="{3AC3225E-EFA3-4342-B34D-72C57C1AACD9}" type="presParOf" srcId="{AF4158DC-A8B6-48B7-97D2-CC2471677E15}" destId="{8CC9FB23-A797-43D3-9CB8-EA063717778B}" srcOrd="4" destOrd="0" presId="urn:microsoft.com/office/officeart/2018/2/layout/IconLabelDescriptionList"/>
    <dgm:cxn modelId="{56D79C09-56D2-40E1-9386-511816ACBACD}" type="presParOf" srcId="{381D77C6-4BB1-490F-9A07-49B4B7765544}" destId="{2EAB39A4-0B64-490C-93C7-97FD1C509959}" srcOrd="1" destOrd="0" presId="urn:microsoft.com/office/officeart/2018/2/layout/IconLabelDescriptionList"/>
    <dgm:cxn modelId="{F6D6C087-3FBB-4FC0-8617-83893CA03678}" type="presParOf" srcId="{381D77C6-4BB1-490F-9A07-49B4B7765544}" destId="{D359F216-07E2-4B8E-ACD3-95CEFCB74DDE}" srcOrd="2" destOrd="0" presId="urn:microsoft.com/office/officeart/2018/2/layout/IconLabelDescriptionList"/>
    <dgm:cxn modelId="{9A783006-8727-4852-8B90-7C6EF1701824}" type="presParOf" srcId="{D359F216-07E2-4B8E-ACD3-95CEFCB74DDE}" destId="{19C88766-96BA-4572-8467-10ADED147A84}" srcOrd="0" destOrd="0" presId="urn:microsoft.com/office/officeart/2018/2/layout/IconLabelDescriptionList"/>
    <dgm:cxn modelId="{55AAB244-9613-4730-BD18-ED37B4BCF7FE}" type="presParOf" srcId="{D359F216-07E2-4B8E-ACD3-95CEFCB74DDE}" destId="{DD5800AE-56F5-47EA-8E3B-69923672EFE5}" srcOrd="1" destOrd="0" presId="urn:microsoft.com/office/officeart/2018/2/layout/IconLabelDescriptionList"/>
    <dgm:cxn modelId="{A72FCFB2-BBD3-4B3C-AD79-ADCFCF4B7A95}" type="presParOf" srcId="{D359F216-07E2-4B8E-ACD3-95CEFCB74DDE}" destId="{79598FBE-5471-4292-B2A9-AC5539FED8E7}" srcOrd="2" destOrd="0" presId="urn:microsoft.com/office/officeart/2018/2/layout/IconLabelDescriptionList"/>
    <dgm:cxn modelId="{D5E1BD4D-FA93-4C55-A608-24B48FF482F7}" type="presParOf" srcId="{D359F216-07E2-4B8E-ACD3-95CEFCB74DDE}" destId="{20ABDF27-129C-4AD6-A0B6-91238C199385}" srcOrd="3" destOrd="0" presId="urn:microsoft.com/office/officeart/2018/2/layout/IconLabelDescriptionList"/>
    <dgm:cxn modelId="{B97748EE-34DF-4C33-A7FA-D228019811FB}" type="presParOf" srcId="{D359F216-07E2-4B8E-ACD3-95CEFCB74DDE}" destId="{00EDF1DA-714D-4B81-B81F-AB442B46856E}" srcOrd="4" destOrd="0" presId="urn:microsoft.com/office/officeart/2018/2/layout/IconLabelDescriptionList"/>
    <dgm:cxn modelId="{57811072-82FE-4B51-B6AB-3133F484DBF8}" type="presParOf" srcId="{381D77C6-4BB1-490F-9A07-49B4B7765544}" destId="{41AC2AF5-1FD6-4D89-83DE-EF7E637B6D7F}" srcOrd="3" destOrd="0" presId="urn:microsoft.com/office/officeart/2018/2/layout/IconLabelDescriptionList"/>
    <dgm:cxn modelId="{07EBE1E6-A22F-4258-888F-7B6062D8A192}" type="presParOf" srcId="{381D77C6-4BB1-490F-9A07-49B4B7765544}" destId="{21C874F7-AACC-400C-8F24-2D120C1E86B5}" srcOrd="4" destOrd="0" presId="urn:microsoft.com/office/officeart/2018/2/layout/IconLabelDescriptionList"/>
    <dgm:cxn modelId="{BCDBC1A4-76F6-4340-9AB5-97BF3EB0F07C}" type="presParOf" srcId="{21C874F7-AACC-400C-8F24-2D120C1E86B5}" destId="{E99EBA48-DAD5-4203-8424-24496CA7F227}" srcOrd="0" destOrd="0" presId="urn:microsoft.com/office/officeart/2018/2/layout/IconLabelDescriptionList"/>
    <dgm:cxn modelId="{89670C78-9D0B-4363-874E-40226F4AEC56}" type="presParOf" srcId="{21C874F7-AACC-400C-8F24-2D120C1E86B5}" destId="{4E4D0914-A1D5-4A75-B96B-F2D5D578DAB7}" srcOrd="1" destOrd="0" presId="urn:microsoft.com/office/officeart/2018/2/layout/IconLabelDescriptionList"/>
    <dgm:cxn modelId="{FB569C3B-D421-4B07-8161-B7F27741C621}" type="presParOf" srcId="{21C874F7-AACC-400C-8F24-2D120C1E86B5}" destId="{83187D31-AE28-4772-8FEB-E2F8EC922F2E}" srcOrd="2" destOrd="0" presId="urn:microsoft.com/office/officeart/2018/2/layout/IconLabelDescriptionList"/>
    <dgm:cxn modelId="{7682014A-7ED6-4F02-944A-98F8A5FDD420}" type="presParOf" srcId="{21C874F7-AACC-400C-8F24-2D120C1E86B5}" destId="{902EC773-777E-462A-8F95-6C043388952E}" srcOrd="3" destOrd="0" presId="urn:microsoft.com/office/officeart/2018/2/layout/IconLabelDescriptionList"/>
    <dgm:cxn modelId="{FD39F980-E29D-444F-A318-FA2D768360D8}" type="presParOf" srcId="{21C874F7-AACC-400C-8F24-2D120C1E86B5}" destId="{19CB9E22-3407-4217-B7FE-DF0B897A26D9}" srcOrd="4" destOrd="0" presId="urn:microsoft.com/office/officeart/2018/2/layout/IconLabelDescriptionList"/>
    <dgm:cxn modelId="{3C98EDD4-6509-4A9C-9675-0C891BAFC08E}" type="presParOf" srcId="{381D77C6-4BB1-490F-9A07-49B4B7765544}" destId="{055A2300-F3FF-446A-A7F0-B0E456861C9C}" srcOrd="5" destOrd="0" presId="urn:microsoft.com/office/officeart/2018/2/layout/IconLabelDescriptionList"/>
    <dgm:cxn modelId="{A03FA0EC-9573-4416-B2FF-FE8F17660BC6}" type="presParOf" srcId="{381D77C6-4BB1-490F-9A07-49B4B7765544}" destId="{6B011BE7-A0C8-4EAC-878F-AAF2589661EB}" srcOrd="6" destOrd="0" presId="urn:microsoft.com/office/officeart/2018/2/layout/IconLabelDescriptionList"/>
    <dgm:cxn modelId="{23E2DCCA-FC5C-4B41-85D0-323C083E4805}" type="presParOf" srcId="{6B011BE7-A0C8-4EAC-878F-AAF2589661EB}" destId="{3929D87E-0D23-471A-8A3A-1C332ED9FDC0}" srcOrd="0" destOrd="0" presId="urn:microsoft.com/office/officeart/2018/2/layout/IconLabelDescriptionList"/>
    <dgm:cxn modelId="{38F0B1FA-50F2-4385-A0DA-257E98FF6DCD}" type="presParOf" srcId="{6B011BE7-A0C8-4EAC-878F-AAF2589661EB}" destId="{2ACB60BE-DAD4-4FDF-9F27-B0FFCE659EFE}" srcOrd="1" destOrd="0" presId="urn:microsoft.com/office/officeart/2018/2/layout/IconLabelDescriptionList"/>
    <dgm:cxn modelId="{7B21FF97-500C-42F1-95FC-4F006A01F37C}" type="presParOf" srcId="{6B011BE7-A0C8-4EAC-878F-AAF2589661EB}" destId="{3F2744E7-3E1A-4EA9-844B-1DA1D332DC7B}" srcOrd="2" destOrd="0" presId="urn:microsoft.com/office/officeart/2018/2/layout/IconLabelDescriptionList"/>
    <dgm:cxn modelId="{DD5AF4CA-293C-41AE-A3BA-FDB6B1FBCDE5}" type="presParOf" srcId="{6B011BE7-A0C8-4EAC-878F-AAF2589661EB}" destId="{C47AA844-21DE-489F-A8E5-621748A96060}" srcOrd="3" destOrd="0" presId="urn:microsoft.com/office/officeart/2018/2/layout/IconLabelDescriptionList"/>
    <dgm:cxn modelId="{4491905C-8C52-4829-9A1A-71FBA82A870C}" type="presParOf" srcId="{6B011BE7-A0C8-4EAC-878F-AAF2589661EB}" destId="{B022F7DE-A954-4203-BC4D-AFE50523FCC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97931-3ED9-7C4F-AD4E-8B953E802EBF}">
      <dsp:nvSpPr>
        <dsp:cNvPr id="0" name=""/>
        <dsp:cNvSpPr/>
      </dsp:nvSpPr>
      <dsp:spPr>
        <a:xfrm>
          <a:off x="2523743" y="1912"/>
          <a:ext cx="2839212" cy="83606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The current state of Virginia’s finances</a:t>
          </a:r>
        </a:p>
      </dsp:txBody>
      <dsp:txXfrm>
        <a:off x="2564556" y="42725"/>
        <a:ext cx="2757586" cy="754434"/>
      </dsp:txXfrm>
    </dsp:sp>
    <dsp:sp modelId="{6959B45A-B11F-DC49-A412-F832547465D0}">
      <dsp:nvSpPr>
        <dsp:cNvPr id="0" name=""/>
        <dsp:cNvSpPr/>
      </dsp:nvSpPr>
      <dsp:spPr>
        <a:xfrm>
          <a:off x="2523743" y="879775"/>
          <a:ext cx="2839212" cy="83606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The economic outlook</a:t>
          </a:r>
        </a:p>
      </dsp:txBody>
      <dsp:txXfrm>
        <a:off x="2564556" y="920588"/>
        <a:ext cx="2757586" cy="754434"/>
      </dsp:txXfrm>
    </dsp:sp>
    <dsp:sp modelId="{108C9E76-254E-4247-B52C-4EA24A7DE865}">
      <dsp:nvSpPr>
        <dsp:cNvPr id="0" name=""/>
        <dsp:cNvSpPr/>
      </dsp:nvSpPr>
      <dsp:spPr>
        <a:xfrm>
          <a:off x="2523743" y="1757638"/>
          <a:ext cx="2839212" cy="83606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The revenue outlook</a:t>
          </a:r>
        </a:p>
      </dsp:txBody>
      <dsp:txXfrm>
        <a:off x="2564556" y="1798451"/>
        <a:ext cx="2757586" cy="754434"/>
      </dsp:txXfrm>
    </dsp:sp>
    <dsp:sp modelId="{9C1442E6-092A-BA46-9A42-C272D6EE2285}">
      <dsp:nvSpPr>
        <dsp:cNvPr id="0" name=""/>
        <dsp:cNvSpPr/>
      </dsp:nvSpPr>
      <dsp:spPr>
        <a:xfrm>
          <a:off x="2523743" y="2635502"/>
          <a:ext cx="2839212" cy="83606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Mandatory/high priority spending needs</a:t>
          </a:r>
        </a:p>
      </dsp:txBody>
      <dsp:txXfrm>
        <a:off x="2564556" y="2676315"/>
        <a:ext cx="2757586" cy="754434"/>
      </dsp:txXfrm>
    </dsp:sp>
    <dsp:sp modelId="{2C9BFDE9-205D-6340-A7FA-771D70EE5998}">
      <dsp:nvSpPr>
        <dsp:cNvPr id="0" name=""/>
        <dsp:cNvSpPr/>
      </dsp:nvSpPr>
      <dsp:spPr>
        <a:xfrm>
          <a:off x="2523743" y="3513365"/>
          <a:ext cx="2839212" cy="83606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Policy decisions concerning discretionary spending and taxes</a:t>
          </a:r>
        </a:p>
      </dsp:txBody>
      <dsp:txXfrm>
        <a:off x="2564556" y="3554178"/>
        <a:ext cx="2757586" cy="754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648E9-5796-482B-9BAB-43F6A294AC10}">
      <dsp:nvSpPr>
        <dsp:cNvPr id="0" name=""/>
        <dsp:cNvSpPr/>
      </dsp:nvSpPr>
      <dsp:spPr>
        <a:xfrm>
          <a:off x="7162" y="3012"/>
          <a:ext cx="632826" cy="617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D4EB2E-8BAE-47B0-83C1-6AD5E436393E}">
      <dsp:nvSpPr>
        <dsp:cNvPr id="0" name=""/>
        <dsp:cNvSpPr/>
      </dsp:nvSpPr>
      <dsp:spPr>
        <a:xfrm>
          <a:off x="7162" y="796880"/>
          <a:ext cx="1808076" cy="257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latin typeface="Times New Roman" panose="02020603050405020304" pitchFamily="18" charset="0"/>
              <a:cs typeface="Times New Roman" panose="02020603050405020304" pitchFamily="18" charset="0"/>
            </a:rPr>
            <a:t>Economic slowdown. Federal employment reductions could increase unemployment and reduce tax revenues. While there are an estimated 300,000 federal civilian employees living in VA (7% of 4.3 mil. total VA employment), a large share are in defense-related agencies and not likely to be cut. </a:t>
          </a:r>
        </a:p>
      </dsp:txBody>
      <dsp:txXfrm>
        <a:off x="7162" y="796880"/>
        <a:ext cx="1808076" cy="2576508"/>
      </dsp:txXfrm>
    </dsp:sp>
    <dsp:sp modelId="{8CC9FB23-A797-43D3-9CB8-EA063717778B}">
      <dsp:nvSpPr>
        <dsp:cNvPr id="0" name=""/>
        <dsp:cNvSpPr/>
      </dsp:nvSpPr>
      <dsp:spPr>
        <a:xfrm>
          <a:off x="7162" y="3455259"/>
          <a:ext cx="1808076" cy="734532"/>
        </a:xfrm>
        <a:prstGeom prst="rect">
          <a:avLst/>
        </a:prstGeom>
        <a:noFill/>
        <a:ln>
          <a:noFill/>
        </a:ln>
        <a:effectLst/>
      </dsp:spPr>
      <dsp:style>
        <a:lnRef idx="0">
          <a:scrgbClr r="0" g="0" b="0"/>
        </a:lnRef>
        <a:fillRef idx="0">
          <a:scrgbClr r="0" g="0" b="0"/>
        </a:fillRef>
        <a:effectRef idx="0">
          <a:scrgbClr r="0" g="0" b="0"/>
        </a:effectRef>
        <a:fontRef idx="minor"/>
      </dsp:style>
    </dsp:sp>
    <dsp:sp modelId="{19C88766-96BA-4572-8467-10ADED147A84}">
      <dsp:nvSpPr>
        <dsp:cNvPr id="0" name=""/>
        <dsp:cNvSpPr/>
      </dsp:nvSpPr>
      <dsp:spPr>
        <a:xfrm>
          <a:off x="2131652" y="3012"/>
          <a:ext cx="632826" cy="617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598FBE-5471-4292-B2A9-AC5539FED8E7}">
      <dsp:nvSpPr>
        <dsp:cNvPr id="0" name=""/>
        <dsp:cNvSpPr/>
      </dsp:nvSpPr>
      <dsp:spPr>
        <a:xfrm>
          <a:off x="2131652" y="796880"/>
          <a:ext cx="1808076" cy="257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latin typeface="Times New Roman" panose="02020603050405020304" pitchFamily="18" charset="0"/>
              <a:cs typeface="Times New Roman" panose="02020603050405020304" pitchFamily="18" charset="0"/>
            </a:rPr>
            <a:t>Artificial intelligence advances could result in productivity increases that reduce employment needs. The advent of AI is particularly impacting the market for high-skilled labor. The use of robots is also rapidly increasing.</a:t>
          </a:r>
        </a:p>
      </dsp:txBody>
      <dsp:txXfrm>
        <a:off x="2131652" y="796880"/>
        <a:ext cx="1808076" cy="2576508"/>
      </dsp:txXfrm>
    </dsp:sp>
    <dsp:sp modelId="{00EDF1DA-714D-4B81-B81F-AB442B46856E}">
      <dsp:nvSpPr>
        <dsp:cNvPr id="0" name=""/>
        <dsp:cNvSpPr/>
      </dsp:nvSpPr>
      <dsp:spPr>
        <a:xfrm>
          <a:off x="2131652" y="3455259"/>
          <a:ext cx="1808076" cy="734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 AI could also </a:t>
          </a:r>
          <a:r>
            <a:rPr lang="en-US" sz="1400" b="1" u="sng" kern="1200" dirty="0">
              <a:latin typeface="Times New Roman" panose="02020603050405020304" pitchFamily="18" charset="0"/>
              <a:cs typeface="Times New Roman" panose="02020603050405020304" pitchFamily="18" charset="0"/>
            </a:rPr>
            <a:t>increase</a:t>
          </a:r>
          <a:r>
            <a:rPr lang="en-US" sz="1400" b="1" kern="1200" dirty="0">
              <a:latin typeface="Times New Roman" panose="02020603050405020304" pitchFamily="18" charset="0"/>
              <a:cs typeface="Times New Roman" panose="02020603050405020304" pitchFamily="18" charset="0"/>
            </a:rPr>
            <a:t> wealth and thus </a:t>
          </a:r>
          <a:r>
            <a:rPr lang="en-US" sz="1400" b="1" kern="1200" dirty="0" err="1">
              <a:latin typeface="Times New Roman" panose="02020603050405020304" pitchFamily="18" charset="0"/>
              <a:cs typeface="Times New Roman" panose="02020603050405020304" pitchFamily="18" charset="0"/>
            </a:rPr>
            <a:t>nonwithholding</a:t>
          </a:r>
          <a:r>
            <a:rPr lang="en-US" sz="1400" b="1" kern="1200" dirty="0">
              <a:latin typeface="Times New Roman" panose="02020603050405020304" pitchFamily="18" charset="0"/>
              <a:cs typeface="Times New Roman" panose="02020603050405020304" pitchFamily="18" charset="0"/>
            </a:rPr>
            <a:t> income. </a:t>
          </a:r>
        </a:p>
      </dsp:txBody>
      <dsp:txXfrm>
        <a:off x="2131652" y="3455259"/>
        <a:ext cx="1808076" cy="734532"/>
      </dsp:txXfrm>
    </dsp:sp>
    <dsp:sp modelId="{E99EBA48-DAD5-4203-8424-24496CA7F227}">
      <dsp:nvSpPr>
        <dsp:cNvPr id="0" name=""/>
        <dsp:cNvSpPr/>
      </dsp:nvSpPr>
      <dsp:spPr>
        <a:xfrm>
          <a:off x="4256142" y="3012"/>
          <a:ext cx="632826" cy="617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187D31-AE28-4772-8FEB-E2F8EC922F2E}">
      <dsp:nvSpPr>
        <dsp:cNvPr id="0" name=""/>
        <dsp:cNvSpPr/>
      </dsp:nvSpPr>
      <dsp:spPr>
        <a:xfrm>
          <a:off x="4256142" y="796880"/>
          <a:ext cx="1808076" cy="257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latin typeface="Times New Roman" panose="02020603050405020304" pitchFamily="18" charset="0"/>
              <a:cs typeface="Times New Roman" panose="02020603050405020304" pitchFamily="18" charset="0"/>
            </a:rPr>
            <a:t>Federal budget changes will pressure 1) Medicaid and SNAP programs; and 2) lost higher education and other grants; and potentially other areas of the state budget. Many changes are outside the 2026-28 biennium. Expect conservative budgeting.</a:t>
          </a:r>
        </a:p>
      </dsp:txBody>
      <dsp:txXfrm>
        <a:off x="4256142" y="796880"/>
        <a:ext cx="1808076" cy="2576508"/>
      </dsp:txXfrm>
    </dsp:sp>
    <dsp:sp modelId="{19CB9E22-3407-4217-B7FE-DF0B897A26D9}">
      <dsp:nvSpPr>
        <dsp:cNvPr id="0" name=""/>
        <dsp:cNvSpPr/>
      </dsp:nvSpPr>
      <dsp:spPr>
        <a:xfrm>
          <a:off x="4256142" y="3455259"/>
          <a:ext cx="1808076" cy="734532"/>
        </a:xfrm>
        <a:prstGeom prst="rect">
          <a:avLst/>
        </a:prstGeom>
        <a:noFill/>
        <a:ln>
          <a:noFill/>
        </a:ln>
        <a:effectLst/>
      </dsp:spPr>
      <dsp:style>
        <a:lnRef idx="0">
          <a:scrgbClr r="0" g="0" b="0"/>
        </a:lnRef>
        <a:fillRef idx="0">
          <a:scrgbClr r="0" g="0" b="0"/>
        </a:fillRef>
        <a:effectRef idx="0">
          <a:scrgbClr r="0" g="0" b="0"/>
        </a:effectRef>
        <a:fontRef idx="minor"/>
      </dsp:style>
    </dsp:sp>
    <dsp:sp modelId="{3929D87E-0D23-471A-8A3A-1C332ED9FDC0}">
      <dsp:nvSpPr>
        <dsp:cNvPr id="0" name=""/>
        <dsp:cNvSpPr/>
      </dsp:nvSpPr>
      <dsp:spPr>
        <a:xfrm>
          <a:off x="6380631" y="3012"/>
          <a:ext cx="632826" cy="617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2744E7-3E1A-4EA9-844B-1DA1D332DC7B}">
      <dsp:nvSpPr>
        <dsp:cNvPr id="0" name=""/>
        <dsp:cNvSpPr/>
      </dsp:nvSpPr>
      <dsp:spPr>
        <a:xfrm>
          <a:off x="6380631" y="796880"/>
          <a:ext cx="1808076" cy="257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latin typeface="Times New Roman" panose="02020603050405020304" pitchFamily="18" charset="0"/>
              <a:cs typeface="Times New Roman" panose="02020603050405020304" pitchFamily="18" charset="0"/>
            </a:rPr>
            <a:t>Tax conformity issues from OBBBA could reduce state tax revenues.</a:t>
          </a:r>
        </a:p>
      </dsp:txBody>
      <dsp:txXfrm>
        <a:off x="6380631" y="796880"/>
        <a:ext cx="1808076" cy="2576508"/>
      </dsp:txXfrm>
    </dsp:sp>
    <dsp:sp modelId="{B022F7DE-A954-4203-BC4D-AFE50523FCC1}">
      <dsp:nvSpPr>
        <dsp:cNvPr id="0" name=""/>
        <dsp:cNvSpPr/>
      </dsp:nvSpPr>
      <dsp:spPr>
        <a:xfrm>
          <a:off x="6380631" y="3455259"/>
          <a:ext cx="1808076" cy="73453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1C0FCB5-B5FB-4038-A057-D21B9AF17573}" type="datetimeFigureOut">
              <a:rPr lang="en-US" smtClean="0"/>
              <a:pPr/>
              <a:t>11/14/2025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7185E84-86D5-414A-91AC-504208261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8AFA99-A44D-4F81-8D71-FC22125F99E0}" type="datetime1">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8285F-FF0C-4F98-9C05-B5EB24291843}" type="datetime1">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986D1-DFDD-44E0-AF9D-0CA00E0F9F00}" type="datetime1">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F9E91-79C2-41D1-AC29-0BE717CE7067}" type="datetime1">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20276F-1EE9-4D3E-AFA8-CB75D8C0AFA4}" type="datetime1">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BB09CF-8EF6-4D46-8455-6606B6174BBF}" type="datetime1">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CADF18-71F9-47CD-9B3F-72D16FC37197}" type="datetime1">
              <a:rPr lang="en-US" smtClean="0"/>
              <a:pPr/>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57C5-33BE-49AC-9BFC-17DF906B887D}" type="datetime1">
              <a:rPr lang="en-US" smtClean="0"/>
              <a:pPr/>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291DB-D476-4E8D-A2CF-C0FB6C29E17E}" type="datetime1">
              <a:rPr lang="en-US" smtClean="0"/>
              <a:pPr/>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4537F6-A897-4F87-BBB9-F0CDB5C5D5F2}" type="datetime1">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20B69-A8E9-4F2D-9692-04F9E0692DAB}" type="datetime1">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6AC52-E58F-4791-8C70-27C9266B0F8D}" type="datetime1">
              <a:rPr lang="en-US" smtClean="0"/>
              <a:pPr/>
              <a:t>11/14/2025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4160A-B398-445E-B430-7F2611F956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26">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28">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43002" y="1999615"/>
            <a:ext cx="6858000" cy="2764028"/>
          </a:xfrm>
        </p:spPr>
        <p:txBody>
          <a:bodyPr anchor="ctr">
            <a:normAutofit/>
          </a:bodyPr>
          <a:lstStyle/>
          <a:p>
            <a:pPr>
              <a:lnSpc>
                <a:spcPct val="90000"/>
              </a:lnSpc>
            </a:pPr>
            <a:br>
              <a:rPr lang="en-US" sz="3000" b="1">
                <a:latin typeface="Times New Roman" pitchFamily="18" charset="0"/>
                <a:cs typeface="Times New Roman" pitchFamily="18" charset="0"/>
              </a:rPr>
            </a:br>
            <a:r>
              <a:rPr lang="en-US" sz="3000" b="1">
                <a:latin typeface="Times New Roman" pitchFamily="18" charset="0"/>
                <a:cs typeface="Times New Roman" pitchFamily="18" charset="0"/>
              </a:rPr>
              <a:t>Virginia’s Budget Outlook</a:t>
            </a:r>
            <a:br>
              <a:rPr lang="en-US" sz="3000" b="1">
                <a:latin typeface="Times New Roman" pitchFamily="18" charset="0"/>
                <a:cs typeface="Times New Roman" pitchFamily="18" charset="0"/>
              </a:rPr>
            </a:br>
            <a:br>
              <a:rPr lang="en-US" sz="3000" b="1">
                <a:latin typeface="Times New Roman" pitchFamily="18" charset="0"/>
                <a:cs typeface="Times New Roman" pitchFamily="18" charset="0"/>
              </a:rPr>
            </a:br>
            <a:r>
              <a:rPr lang="en-US" sz="3000">
                <a:latin typeface="Times New Roman" panose="02020603050405020304" pitchFamily="18" charset="0"/>
                <a:cs typeface="Times New Roman" panose="02020603050405020304" pitchFamily="18" charset="0"/>
              </a:rPr>
              <a:t>Virginia Association</a:t>
            </a:r>
            <a:br>
              <a:rPr lang="en-US" sz="3000">
                <a:latin typeface="Times New Roman" panose="02020603050405020304" pitchFamily="18" charset="0"/>
                <a:cs typeface="Times New Roman" panose="02020603050405020304" pitchFamily="18" charset="0"/>
              </a:rPr>
            </a:br>
            <a:r>
              <a:rPr lang="en-US" sz="3000">
                <a:latin typeface="Times New Roman" panose="02020603050405020304" pitchFamily="18" charset="0"/>
                <a:cs typeface="Times New Roman" panose="02020603050405020304" pitchFamily="18" charset="0"/>
              </a:rPr>
              <a:t> of Counties</a:t>
            </a:r>
            <a:br>
              <a:rPr lang="en-US" sz="3000"/>
            </a:br>
            <a:endParaRPr lang="en-US" sz="3000" b="1">
              <a:latin typeface="Times New Roman" pitchFamily="18" charset="0"/>
              <a:cs typeface="Times New Roman" pitchFamily="18" charset="0"/>
            </a:endParaRPr>
          </a:p>
        </p:txBody>
      </p:sp>
      <p:sp>
        <p:nvSpPr>
          <p:cNvPr id="3" name="Subtitle 2"/>
          <p:cNvSpPr>
            <a:spLocks noGrp="1"/>
          </p:cNvSpPr>
          <p:nvPr>
            <p:ph type="subTitle" idx="1"/>
          </p:nvPr>
        </p:nvSpPr>
        <p:spPr>
          <a:xfrm>
            <a:off x="1475184" y="5645150"/>
            <a:ext cx="6193632" cy="631825"/>
          </a:xfrm>
        </p:spPr>
        <p:txBody>
          <a:bodyPr anchor="ctr">
            <a:normAutofit/>
          </a:bodyPr>
          <a:lstStyle/>
          <a:p>
            <a:pPr>
              <a:lnSpc>
                <a:spcPct val="90000"/>
              </a:lnSpc>
            </a:pPr>
            <a:r>
              <a:rPr lang="en-US" sz="1700" dirty="0">
                <a:latin typeface="Times New Roman" pitchFamily="18" charset="0"/>
                <a:cs typeface="Times New Roman" pitchFamily="18" charset="0"/>
              </a:rPr>
              <a:t>Fiscal Analytics, Ltd.</a:t>
            </a:r>
          </a:p>
          <a:p>
            <a:pPr>
              <a:lnSpc>
                <a:spcPct val="90000"/>
              </a:lnSpc>
            </a:pPr>
            <a:r>
              <a:rPr lang="en-US" sz="1700" dirty="0">
                <a:latin typeface="Times New Roman" pitchFamily="18" charset="0"/>
                <a:cs typeface="Times New Roman" pitchFamily="18" charset="0"/>
              </a:rPr>
              <a:t>November 10, 2025</a:t>
            </a:r>
          </a:p>
        </p:txBody>
      </p:sp>
      <p:sp>
        <p:nvSpPr>
          <p:cNvPr id="36" name="Rectangle 3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0375-5EC8-50BC-5C29-8102498C7743}"/>
              </a:ext>
            </a:extLst>
          </p:cNvPr>
          <p:cNvSpPr>
            <a:spLocks noGrp="1"/>
          </p:cNvSpPr>
          <p:nvPr>
            <p:ph type="title"/>
          </p:nvPr>
        </p:nvSpPr>
        <p:spPr>
          <a:xfrm>
            <a:off x="457200" y="274638"/>
            <a:ext cx="8229600" cy="715962"/>
          </a:xfrm>
        </p:spPr>
        <p:txBody>
          <a:bodyPr>
            <a:normAutofit fontScale="90000"/>
          </a:bodyPr>
          <a:lstStyle/>
          <a:p>
            <a:r>
              <a:rPr lang="en-US" sz="3200" dirty="0">
                <a:latin typeface="Times New Roman" panose="02020603050405020304" pitchFamily="18" charset="0"/>
                <a:cs typeface="Times New Roman" panose="02020603050405020304" pitchFamily="18" charset="0"/>
              </a:rPr>
              <a:t>GF Revenue Growth</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Even Higher Without Tax Reductions</a:t>
            </a:r>
          </a:p>
        </p:txBody>
      </p:sp>
      <p:sp>
        <p:nvSpPr>
          <p:cNvPr id="3" name="Slide Number Placeholder 2">
            <a:extLst>
              <a:ext uri="{FF2B5EF4-FFF2-40B4-BE49-F238E27FC236}">
                <a16:creationId xmlns:a16="http://schemas.microsoft.com/office/drawing/2014/main" id="{14B05FE6-90F6-9148-DA34-1E3B4A3845CD}"/>
              </a:ext>
            </a:extLst>
          </p:cNvPr>
          <p:cNvSpPr>
            <a:spLocks noGrp="1"/>
          </p:cNvSpPr>
          <p:nvPr>
            <p:ph type="sldNum" sz="quarter" idx="12"/>
          </p:nvPr>
        </p:nvSpPr>
        <p:spPr/>
        <p:txBody>
          <a:bodyPr/>
          <a:lstStyle/>
          <a:p>
            <a:fld id="{B7D4160A-B398-445E-B430-7F2611F9565E}" type="slidenum">
              <a:rPr lang="en-US" smtClean="0"/>
              <a:pPr/>
              <a:t>10</a:t>
            </a:fld>
            <a:endParaRPr lang="en-US"/>
          </a:p>
        </p:txBody>
      </p:sp>
      <p:pic>
        <p:nvPicPr>
          <p:cNvPr id="6" name="Picture 5">
            <a:extLst>
              <a:ext uri="{FF2B5EF4-FFF2-40B4-BE49-F238E27FC236}">
                <a16:creationId xmlns:a16="http://schemas.microsoft.com/office/drawing/2014/main" id="{EE1B711D-7395-1035-7D92-8219A74CF46A}"/>
              </a:ext>
            </a:extLst>
          </p:cNvPr>
          <p:cNvPicPr>
            <a:picLocks noChangeAspect="1"/>
          </p:cNvPicPr>
          <p:nvPr/>
        </p:nvPicPr>
        <p:blipFill>
          <a:blip r:embed="rId2"/>
          <a:stretch>
            <a:fillRect/>
          </a:stretch>
        </p:blipFill>
        <p:spPr>
          <a:xfrm>
            <a:off x="685800" y="1219200"/>
            <a:ext cx="7772400" cy="5142394"/>
          </a:xfrm>
          <a:prstGeom prst="rect">
            <a:avLst/>
          </a:prstGeom>
        </p:spPr>
      </p:pic>
    </p:spTree>
    <p:extLst>
      <p:ext uri="{BB962C8B-B14F-4D97-AF65-F5344CB8AC3E}">
        <p14:creationId xmlns:p14="http://schemas.microsoft.com/office/powerpoint/2010/main" val="367513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8FC953-5567-86D4-8319-05A3D6C3EA14}"/>
              </a:ext>
            </a:extLst>
          </p:cNvPr>
          <p:cNvSpPr>
            <a:spLocks noGrp="1"/>
          </p:cNvSpPr>
          <p:nvPr>
            <p:ph type="sldNum" sz="quarter" idx="12"/>
          </p:nvPr>
        </p:nvSpPr>
        <p:spPr>
          <a:xfrm>
            <a:off x="6457950" y="6356350"/>
            <a:ext cx="2057400" cy="365125"/>
          </a:xfrm>
        </p:spPr>
        <p:txBody>
          <a:bodyPr>
            <a:normAutofit/>
          </a:bodyPr>
          <a:lstStyle/>
          <a:p>
            <a:pPr>
              <a:spcAft>
                <a:spcPts val="600"/>
              </a:spcAft>
            </a:pPr>
            <a:fld id="{B7D4160A-B398-445E-B430-7F2611F9565E}" type="slidenum">
              <a:rPr lang="en-US" smtClean="0"/>
              <a:pPr>
                <a:spcAft>
                  <a:spcPts val="600"/>
                </a:spcAft>
              </a:pPr>
              <a:t>11</a:t>
            </a:fld>
            <a:endParaRPr lang="en-US"/>
          </a:p>
        </p:txBody>
      </p:sp>
      <p:pic>
        <p:nvPicPr>
          <p:cNvPr id="4" name="Picture 3">
            <a:extLst>
              <a:ext uri="{FF2B5EF4-FFF2-40B4-BE49-F238E27FC236}">
                <a16:creationId xmlns:a16="http://schemas.microsoft.com/office/drawing/2014/main" id="{8DC16736-1682-C597-C0CC-921177000CEE}"/>
              </a:ext>
            </a:extLst>
          </p:cNvPr>
          <p:cNvPicPr>
            <a:picLocks noChangeAspect="1"/>
          </p:cNvPicPr>
          <p:nvPr/>
        </p:nvPicPr>
        <p:blipFill>
          <a:blip r:embed="rId2"/>
          <a:stretch>
            <a:fillRect/>
          </a:stretch>
        </p:blipFill>
        <p:spPr>
          <a:xfrm>
            <a:off x="463993" y="457200"/>
            <a:ext cx="8211383" cy="5641979"/>
          </a:xfrm>
          <a:prstGeom prst="rect">
            <a:avLst/>
          </a:prstGeom>
        </p:spPr>
      </p:pic>
    </p:spTree>
    <p:extLst>
      <p:ext uri="{BB962C8B-B14F-4D97-AF65-F5344CB8AC3E}">
        <p14:creationId xmlns:p14="http://schemas.microsoft.com/office/powerpoint/2010/main" val="2899127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231A-AC19-F5A8-0C2A-26758CB6E22E}"/>
              </a:ext>
            </a:extLst>
          </p:cNvPr>
          <p:cNvSpPr>
            <a:spLocks noGrp="1"/>
          </p:cNvSpPr>
          <p:nvPr>
            <p:ph type="title"/>
          </p:nvPr>
        </p:nvSpPr>
        <p:spPr>
          <a:xfrm>
            <a:off x="457200" y="274638"/>
            <a:ext cx="8229600" cy="911535"/>
          </a:xfrm>
        </p:spPr>
        <p:txBody>
          <a:bodyPr>
            <a:normAutofit fontScale="90000"/>
          </a:bodyPr>
          <a:lstStyle/>
          <a:p>
            <a:r>
              <a:rPr lang="en-US" dirty="0">
                <a:latin typeface="Times New Roman" panose="02020603050405020304" pitchFamily="18" charset="0"/>
                <a:cs typeface="Times New Roman" panose="02020603050405020304" pitchFamily="18" charset="0"/>
              </a:rPr>
              <a:t>Summary of CH. 725 Adopted Budget</a:t>
            </a:r>
            <a:endParaRPr lang="en-US" dirty="0"/>
          </a:p>
        </p:txBody>
      </p:sp>
      <p:sp>
        <p:nvSpPr>
          <p:cNvPr id="3" name="Content Placeholder 2">
            <a:extLst>
              <a:ext uri="{FF2B5EF4-FFF2-40B4-BE49-F238E27FC236}">
                <a16:creationId xmlns:a16="http://schemas.microsoft.com/office/drawing/2014/main" id="{092DC359-C158-B1D2-A517-0A578087DCA4}"/>
              </a:ext>
            </a:extLst>
          </p:cNvPr>
          <p:cNvSpPr>
            <a:spLocks noGrp="1"/>
          </p:cNvSpPr>
          <p:nvPr>
            <p:ph idx="1"/>
          </p:nvPr>
        </p:nvSpPr>
        <p:spPr>
          <a:xfrm>
            <a:off x="457200" y="1430648"/>
            <a:ext cx="8229600" cy="5046352"/>
          </a:xfrm>
        </p:spPr>
        <p:txBody>
          <a:bodyPr>
            <a:normAutofit fontScale="55000" lnSpcReduction="20000"/>
          </a:bodyPr>
          <a:lstStyle/>
          <a:p>
            <a:r>
              <a:rPr lang="en-US" dirty="0">
                <a:latin typeface="Times New Roman" panose="02020603050405020304" pitchFamily="18" charset="0"/>
                <a:cs typeface="Times New Roman" panose="02020603050405020304" pitchFamily="18" charset="0"/>
              </a:rPr>
              <a:t>Latest 2024-26 biennium budget had $4.73 </a:t>
            </a:r>
            <a:r>
              <a:rPr lang="en-US" dirty="0" err="1">
                <a:latin typeface="Times New Roman" panose="02020603050405020304" pitchFamily="18" charset="0"/>
                <a:cs typeface="Times New Roman" panose="02020603050405020304" pitchFamily="18" charset="0"/>
              </a:rPr>
              <a:t>bil</a:t>
            </a:r>
            <a:r>
              <a:rPr lang="en-US" dirty="0">
                <a:latin typeface="Times New Roman" panose="02020603050405020304" pitchFamily="18" charset="0"/>
                <a:cs typeface="Times New Roman" panose="02020603050405020304" pitchFamily="18" charset="0"/>
              </a:rPr>
              <a:t>. more GF resources than previous 2024-26 biennium budget, $3.9 </a:t>
            </a:r>
            <a:r>
              <a:rPr lang="en-US" dirty="0" err="1">
                <a:latin typeface="Times New Roman" panose="02020603050405020304" pitchFamily="18" charset="0"/>
                <a:cs typeface="Times New Roman" panose="02020603050405020304" pitchFamily="18" charset="0"/>
              </a:rPr>
              <a:t>bil</a:t>
            </a:r>
            <a:r>
              <a:rPr lang="en-US" dirty="0">
                <a:latin typeface="Times New Roman" panose="02020603050405020304" pitchFamily="18" charset="0"/>
                <a:cs typeface="Times New Roman" panose="02020603050405020304" pitchFamily="18" charset="0"/>
              </a:rPr>
              <a:t>. of which was appropriated.</a:t>
            </a:r>
          </a:p>
          <a:p>
            <a:pPr marL="0" indent="0">
              <a:buNone/>
            </a:pPr>
            <a:endParaRPr lang="en-US" sz="1500" dirty="0">
              <a:latin typeface="Times New Roman" panose="02020603050405020304" pitchFamily="18" charset="0"/>
              <a:cs typeface="Times New Roman" panose="02020603050405020304" pitchFamily="18" charset="0"/>
            </a:endParaRPr>
          </a:p>
          <a:p>
            <a:pPr marL="857250" lvl="1" indent="-45720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$69.5 billion in budgeted GF resources, including $3.0 </a:t>
            </a:r>
            <a:r>
              <a:rPr lang="en-US" dirty="0" err="1">
                <a:latin typeface="Times New Roman" panose="02020603050405020304" pitchFamily="18" charset="0"/>
                <a:cs typeface="Times New Roman" panose="02020603050405020304" pitchFamily="18" charset="0"/>
              </a:rPr>
              <a:t>bil</a:t>
            </a:r>
            <a:r>
              <a:rPr lang="en-US" dirty="0">
                <a:latin typeface="Times New Roman" panose="02020603050405020304" pitchFamily="18" charset="0"/>
                <a:cs typeface="Times New Roman" panose="02020603050405020304" pitchFamily="18" charset="0"/>
              </a:rPr>
              <a:t>. in transfers, and $4.5 </a:t>
            </a:r>
            <a:r>
              <a:rPr lang="en-US" dirty="0" err="1">
                <a:latin typeface="Times New Roman" panose="02020603050405020304" pitchFamily="18" charset="0"/>
                <a:cs typeface="Times New Roman" panose="02020603050405020304" pitchFamily="18" charset="0"/>
              </a:rPr>
              <a:t>bil</a:t>
            </a:r>
            <a:r>
              <a:rPr lang="en-US" dirty="0">
                <a:latin typeface="Times New Roman" panose="02020603050405020304" pitchFamily="18" charset="0"/>
                <a:cs typeface="Times New Roman" panose="02020603050405020304" pitchFamily="18" charset="0"/>
              </a:rPr>
              <a:t>. in balances.</a:t>
            </a:r>
          </a:p>
          <a:p>
            <a:pPr marL="857250" lvl="1" indent="-45720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$62.0 </a:t>
            </a:r>
            <a:r>
              <a:rPr lang="en-US" dirty="0" err="1">
                <a:latin typeface="Times New Roman" panose="02020603050405020304" pitchFamily="18" charset="0"/>
                <a:cs typeface="Times New Roman" panose="02020603050405020304" pitchFamily="18" charset="0"/>
              </a:rPr>
              <a:t>bil</a:t>
            </a:r>
            <a:r>
              <a:rPr lang="en-US" dirty="0">
                <a:latin typeface="Times New Roman" panose="02020603050405020304" pitchFamily="18" charset="0"/>
                <a:cs typeface="Times New Roman" panose="02020603050405020304" pitchFamily="18" charset="0"/>
              </a:rPr>
              <a:t>. in estimated GF revenues ($43.7 </a:t>
            </a:r>
            <a:r>
              <a:rPr lang="en-US" dirty="0" err="1">
                <a:latin typeface="Times New Roman" panose="02020603050405020304" pitchFamily="18" charset="0"/>
                <a:cs typeface="Times New Roman" panose="02020603050405020304" pitchFamily="18" charset="0"/>
              </a:rPr>
              <a:t>bil</a:t>
            </a:r>
            <a:r>
              <a:rPr lang="en-US" dirty="0">
                <a:latin typeface="Times New Roman" panose="02020603050405020304" pitchFamily="18" charset="0"/>
                <a:cs typeface="Times New Roman" panose="02020603050405020304" pitchFamily="18" charset="0"/>
              </a:rPr>
              <a:t>. of which is individual income taxes)</a:t>
            </a:r>
          </a:p>
          <a:p>
            <a:pPr marL="857250" lvl="1" indent="-457200">
              <a:buFont typeface="Courier New" panose="02070309020205020404" pitchFamily="49" charset="0"/>
              <a:buChar char="o"/>
            </a:pPr>
            <a:r>
              <a:rPr lang="en-US" i="1" dirty="0">
                <a:latin typeface="Times New Roman" panose="02020603050405020304" pitchFamily="18" charset="0"/>
                <a:cs typeface="Times New Roman" panose="02020603050405020304" pitchFamily="18" charset="0"/>
              </a:rPr>
              <a:t>Actual FY 25 GF revenues were $572 mil. higher than forecast in the budget, mainly the result of higher </a:t>
            </a:r>
            <a:r>
              <a:rPr lang="en-US" i="1" dirty="0" err="1">
                <a:latin typeface="Times New Roman" panose="02020603050405020304" pitchFamily="18" charset="0"/>
                <a:cs typeface="Times New Roman" panose="02020603050405020304" pitchFamily="18" charset="0"/>
              </a:rPr>
              <a:t>nonwithholding</a:t>
            </a:r>
            <a:r>
              <a:rPr lang="en-US" i="1" dirty="0">
                <a:latin typeface="Times New Roman" panose="02020603050405020304" pitchFamily="18" charset="0"/>
                <a:cs typeface="Times New Roman" panose="02020603050405020304" pitchFamily="18" charset="0"/>
              </a:rPr>
              <a:t> income tax payments.</a:t>
            </a:r>
          </a:p>
          <a:p>
            <a:pPr marL="0" indent="0">
              <a:buNone/>
            </a:pPr>
            <a:endParaRPr lang="en-US" sz="1700" dirty="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Budget assumed GF revenue growth of 4.1% in FY 2025 and 2.5% in FY 2026. </a:t>
            </a:r>
            <a:r>
              <a:rPr lang="en-US" b="1" i="1" dirty="0">
                <a:latin typeface="Times New Roman" panose="02020603050405020304" pitchFamily="18" charset="0"/>
                <a:cs typeface="Times New Roman" panose="02020603050405020304" pitchFamily="18" charset="0"/>
              </a:rPr>
              <a:t>Actual GF revenue growth in FY 25 was 6.1%. Now only need 0.4% GF revenue growth in FY 26 to make current budget forecast.</a:t>
            </a:r>
          </a:p>
          <a:p>
            <a:pPr marL="0" indent="0">
              <a:buNone/>
            </a:pPr>
            <a:endParaRPr lang="en-US" sz="1700" b="1" dirty="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enrolled</a:t>
            </a:r>
            <a:r>
              <a:rPr lang="en-US" dirty="0">
                <a:latin typeface="Times New Roman" panose="02020603050405020304" pitchFamily="18" charset="0"/>
                <a:cs typeface="Times New Roman" panose="02020603050405020304" pitchFamily="18" charset="0"/>
              </a:rPr>
              <a:t> budget had an unappropriated GF balance of $51.0 mil. </a:t>
            </a:r>
            <a:r>
              <a:rPr lang="en-US" b="1" dirty="0">
                <a:latin typeface="Times New Roman" panose="02020603050405020304" pitchFamily="18" charset="0"/>
                <a:cs typeface="Times New Roman" panose="02020603050405020304" pitchFamily="18" charset="0"/>
              </a:rPr>
              <a:t>However, the Governor vetoed approximately $849.5 mil. in spending that was included in the budget adopted by the General Assembly - leaving $900 mil. unappropriated. </a:t>
            </a:r>
          </a:p>
          <a:p>
            <a:pPr marL="0" indent="0">
              <a:buNone/>
            </a:pPr>
            <a:endParaRPr lang="en-US" sz="1500" b="1"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$691.3 million in capital projects spending vetoed (mostly for higher education institutions).</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$168.2 million in operating spending vetoed, with $16.9 mil. not recognized by the GA.</a:t>
            </a:r>
          </a:p>
          <a:p>
            <a:pPr lvl="1"/>
            <a:endParaRPr lang="en-US"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EC98A33-0E94-142D-D5B0-67C8D73DAE9A}"/>
              </a:ext>
            </a:extLst>
          </p:cNvPr>
          <p:cNvSpPr>
            <a:spLocks noGrp="1"/>
          </p:cNvSpPr>
          <p:nvPr>
            <p:ph type="sldNum" sz="quarter" idx="12"/>
          </p:nvPr>
        </p:nvSpPr>
        <p:spPr/>
        <p:txBody>
          <a:bodyPr/>
          <a:lstStyle/>
          <a:p>
            <a:fld id="{B7D4160A-B398-445E-B430-7F2611F9565E}" type="slidenum">
              <a:rPr lang="en-US" smtClean="0"/>
              <a:pPr/>
              <a:t>12</a:t>
            </a:fld>
            <a:endParaRPr lang="en-US"/>
          </a:p>
        </p:txBody>
      </p:sp>
    </p:spTree>
    <p:extLst>
      <p:ext uri="{BB962C8B-B14F-4D97-AF65-F5344CB8AC3E}">
        <p14:creationId xmlns:p14="http://schemas.microsoft.com/office/powerpoint/2010/main" val="170921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2982-C515-305A-DB17-5F3043190037}"/>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Major </a:t>
            </a:r>
            <a:r>
              <a:rPr lang="en-US" b="1" dirty="0">
                <a:latin typeface="Times New Roman" panose="02020603050405020304" pitchFamily="18" charset="0"/>
                <a:cs typeface="Times New Roman" panose="02020603050405020304" pitchFamily="18" charset="0"/>
              </a:rPr>
              <a:t>New</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One-Time</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Ch. 725 2024-26 Expenditures</a:t>
            </a:r>
            <a:endParaRPr lang="en-US" dirty="0"/>
          </a:p>
        </p:txBody>
      </p:sp>
      <p:sp>
        <p:nvSpPr>
          <p:cNvPr id="3" name="Content Placeholder 2">
            <a:extLst>
              <a:ext uri="{FF2B5EF4-FFF2-40B4-BE49-F238E27FC236}">
                <a16:creationId xmlns:a16="http://schemas.microsoft.com/office/drawing/2014/main" id="{66F06EF3-58E9-D042-490E-C6558CA1A7CC}"/>
              </a:ext>
            </a:extLst>
          </p:cNvPr>
          <p:cNvSpPr>
            <a:spLocks noGrp="1"/>
          </p:cNvSpPr>
          <p:nvPr>
            <p:ph idx="1"/>
          </p:nvPr>
        </p:nvSpPr>
        <p:spPr>
          <a:xfrm>
            <a:off x="457200" y="1777186"/>
            <a:ext cx="8229600" cy="4756150"/>
          </a:xfrm>
        </p:spPr>
        <p:txBody>
          <a:bodyPr>
            <a:normAutofit fontScale="40000" lnSpcReduction="20000"/>
          </a:bodyPr>
          <a:lstStyle/>
          <a:p>
            <a:r>
              <a:rPr lang="en-US" sz="4300" dirty="0">
                <a:latin typeface="Times New Roman" panose="02020603050405020304" pitchFamily="18" charset="0"/>
                <a:cs typeface="Times New Roman" panose="02020603050405020304" pitchFamily="18" charset="0"/>
              </a:rPr>
              <a:t>$977.8 mil. to fund a tax rebate </a:t>
            </a:r>
          </a:p>
          <a:p>
            <a:r>
              <a:rPr lang="en-US" sz="4300" dirty="0">
                <a:latin typeface="Times New Roman" panose="02020603050405020304" pitchFamily="18" charset="0"/>
                <a:cs typeface="Times New Roman" panose="02020603050405020304" pitchFamily="18" charset="0"/>
              </a:rPr>
              <a:t>$294.5 mil. for the Revenue Reserve Fund </a:t>
            </a:r>
          </a:p>
          <a:p>
            <a:r>
              <a:rPr lang="en-US" sz="4300" dirty="0">
                <a:latin typeface="Times New Roman" panose="02020603050405020304" pitchFamily="18" charset="0"/>
                <a:cs typeface="Times New Roman" panose="02020603050405020304" pitchFamily="18" charset="0"/>
              </a:rPr>
              <a:t>$175.0 mil. for the I-81 improvement project</a:t>
            </a:r>
          </a:p>
          <a:p>
            <a:r>
              <a:rPr lang="en-US" sz="4300" dirty="0">
                <a:latin typeface="Times New Roman" panose="02020603050405020304" pitchFamily="18" charset="0"/>
                <a:cs typeface="Times New Roman" panose="02020603050405020304" pitchFamily="18" charset="0"/>
              </a:rPr>
              <a:t>$134.4 mil. to fund a $1,000 bonus for teachers without a local match requirement </a:t>
            </a:r>
          </a:p>
          <a:p>
            <a:r>
              <a:rPr lang="en-US" sz="4300" dirty="0">
                <a:latin typeface="Times New Roman" panose="02020603050405020304" pitchFamily="18" charset="0"/>
                <a:cs typeface="Times New Roman" panose="02020603050405020304" pitchFamily="18" charset="0"/>
              </a:rPr>
              <a:t>$131.9 mil. to replace the state’s revenue collection system at the Department of Taxation </a:t>
            </a:r>
          </a:p>
          <a:p>
            <a:r>
              <a:rPr lang="en-US" sz="4300" dirty="0">
                <a:latin typeface="Times New Roman" panose="02020603050405020304" pitchFamily="18" charset="0"/>
                <a:cs typeface="Times New Roman" panose="02020603050405020304" pitchFamily="18" charset="0"/>
              </a:rPr>
              <a:t>$83.1 mil. for a 1.5% bonus for state employees and state-supported local employees</a:t>
            </a:r>
          </a:p>
          <a:p>
            <a:r>
              <a:rPr lang="en-US" sz="4300" dirty="0">
                <a:latin typeface="Times New Roman" panose="02020603050405020304" pitchFamily="18" charset="0"/>
                <a:cs typeface="Times New Roman" panose="02020603050405020304" pitchFamily="18" charset="0"/>
              </a:rPr>
              <a:t>$50 mil. to support the City of Richmond’s ongoing Combined Sewer Overflow project</a:t>
            </a:r>
          </a:p>
          <a:p>
            <a:r>
              <a:rPr lang="en-US" sz="4300" dirty="0">
                <a:latin typeface="Times New Roman" panose="02020603050405020304" pitchFamily="18" charset="0"/>
                <a:cs typeface="Times New Roman" panose="02020603050405020304" pitchFamily="18" charset="0"/>
              </a:rPr>
              <a:t>$25 mil. for grants to localities to upgrade or replace existing drinking water infrastructure </a:t>
            </a:r>
          </a:p>
          <a:p>
            <a:pPr marL="0" indent="0">
              <a:buNone/>
            </a:pPr>
            <a:endParaRPr lang="en-US" sz="4300" dirty="0">
              <a:latin typeface="Times New Roman" panose="02020603050405020304" pitchFamily="18" charset="0"/>
              <a:cs typeface="Times New Roman" panose="02020603050405020304" pitchFamily="18" charset="0"/>
            </a:endParaRPr>
          </a:p>
          <a:p>
            <a:pPr marL="0" indent="0">
              <a:buNone/>
            </a:pPr>
            <a:r>
              <a:rPr lang="en-US" sz="4300" b="1" dirty="0">
                <a:latin typeface="Times New Roman" panose="02020603050405020304" pitchFamily="18" charset="0"/>
                <a:cs typeface="Times New Roman" panose="02020603050405020304" pitchFamily="18" charset="0"/>
              </a:rPr>
              <a:t>Capital Outlay</a:t>
            </a:r>
          </a:p>
          <a:p>
            <a:r>
              <a:rPr lang="en-US" sz="4300" dirty="0">
                <a:latin typeface="Times New Roman" panose="02020603050405020304" pitchFamily="18" charset="0"/>
                <a:cs typeface="Times New Roman" panose="02020603050405020304" pitchFamily="18" charset="0"/>
              </a:rPr>
              <a:t>$133.8 mil. for projects at institutions of higher education. </a:t>
            </a:r>
          </a:p>
          <a:p>
            <a:r>
              <a:rPr lang="en-US" sz="4300" dirty="0">
                <a:latin typeface="Times New Roman" panose="02020603050405020304" pitchFamily="18" charset="0"/>
                <a:cs typeface="Times New Roman" panose="02020603050405020304" pitchFamily="18" charset="0"/>
              </a:rPr>
              <a:t>$226.1 mil. for state agency projects, including planning for a new state agency building at the site of the VDOT Annex and a replacement state laboratory, funding for State Police to continue planning a new Training Academy and to purchase a new Area 6 headquarters, allocations to make critical repairs to DBHDS facilities and to renovate offices in the Patrick Henry Building </a:t>
            </a:r>
          </a:p>
          <a:p>
            <a:endParaRPr lang="en-US" dirty="0"/>
          </a:p>
        </p:txBody>
      </p:sp>
      <p:sp>
        <p:nvSpPr>
          <p:cNvPr id="4" name="Slide Number Placeholder 3">
            <a:extLst>
              <a:ext uri="{FF2B5EF4-FFF2-40B4-BE49-F238E27FC236}">
                <a16:creationId xmlns:a16="http://schemas.microsoft.com/office/drawing/2014/main" id="{2989DB24-EF32-016F-1795-7BECEC0A8BAD}"/>
              </a:ext>
            </a:extLst>
          </p:cNvPr>
          <p:cNvSpPr>
            <a:spLocks noGrp="1"/>
          </p:cNvSpPr>
          <p:nvPr>
            <p:ph type="sldNum" sz="quarter" idx="12"/>
          </p:nvPr>
        </p:nvSpPr>
        <p:spPr/>
        <p:txBody>
          <a:bodyPr/>
          <a:lstStyle/>
          <a:p>
            <a:fld id="{B7D4160A-B398-445E-B430-7F2611F9565E}" type="slidenum">
              <a:rPr lang="en-US" smtClean="0"/>
              <a:pPr/>
              <a:t>13</a:t>
            </a:fld>
            <a:endParaRPr lang="en-US"/>
          </a:p>
        </p:txBody>
      </p:sp>
    </p:spTree>
    <p:extLst>
      <p:ext uri="{BB962C8B-B14F-4D97-AF65-F5344CB8AC3E}">
        <p14:creationId xmlns:p14="http://schemas.microsoft.com/office/powerpoint/2010/main" val="3647031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2153D-660A-1643-4A05-4A2FDED417F3}"/>
              </a:ext>
            </a:extLst>
          </p:cNvPr>
          <p:cNvSpPr>
            <a:spLocks noGrp="1"/>
          </p:cNvSpPr>
          <p:nvPr>
            <p:ph type="title"/>
          </p:nvPr>
        </p:nvSpPr>
        <p:spPr>
          <a:xfrm>
            <a:off x="457200" y="381000"/>
            <a:ext cx="8229600" cy="792162"/>
          </a:xfrm>
        </p:spPr>
        <p:txBody>
          <a:bodyPr>
            <a:normAutofit fontScale="90000"/>
          </a:bodyPr>
          <a:lstStyle/>
          <a:p>
            <a:r>
              <a:rPr lang="en-US" dirty="0">
                <a:latin typeface="Times New Roman" panose="02020603050405020304" pitchFamily="18" charset="0"/>
                <a:cs typeface="Times New Roman" panose="02020603050405020304" pitchFamily="18" charset="0"/>
              </a:rPr>
              <a:t>Major </a:t>
            </a:r>
            <a:r>
              <a:rPr lang="en-US" b="1" dirty="0">
                <a:latin typeface="Times New Roman" panose="02020603050405020304" pitchFamily="18" charset="0"/>
                <a:cs typeface="Times New Roman" panose="02020603050405020304" pitchFamily="18" charset="0"/>
              </a:rPr>
              <a:t>New</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Continuing</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Ch. 725 2024-26 Expenditures</a:t>
            </a:r>
            <a:endParaRPr lang="en-US" dirty="0"/>
          </a:p>
        </p:txBody>
      </p:sp>
      <p:sp>
        <p:nvSpPr>
          <p:cNvPr id="3" name="Content Placeholder 2">
            <a:extLst>
              <a:ext uri="{FF2B5EF4-FFF2-40B4-BE49-F238E27FC236}">
                <a16:creationId xmlns:a16="http://schemas.microsoft.com/office/drawing/2014/main" id="{02E8DF0F-83C2-E910-D99E-0D9D486C994B}"/>
              </a:ext>
            </a:extLst>
          </p:cNvPr>
          <p:cNvSpPr>
            <a:spLocks noGrp="1"/>
          </p:cNvSpPr>
          <p:nvPr>
            <p:ph idx="1"/>
          </p:nvPr>
        </p:nvSpPr>
        <p:spPr>
          <a:xfrm>
            <a:off x="457200" y="1522412"/>
            <a:ext cx="8229600" cy="5060950"/>
          </a:xfrm>
        </p:spPr>
        <p:txBody>
          <a:bodyPr>
            <a:noAutofit/>
          </a:bodyPr>
          <a:lstStyle/>
          <a:p>
            <a:pPr marL="0" indent="0">
              <a:buNone/>
            </a:pPr>
            <a:r>
              <a:rPr lang="en-US" sz="1400" b="1" dirty="0">
                <a:latin typeface="Times New Roman" panose="02020603050405020304" pitchFamily="18" charset="0"/>
                <a:cs typeface="Times New Roman" panose="02020603050405020304" pitchFamily="18" charset="0"/>
              </a:rPr>
              <a:t>Health and Human Services</a:t>
            </a:r>
          </a:p>
          <a:p>
            <a:r>
              <a:rPr lang="en-US" sz="1400" dirty="0">
                <a:latin typeface="Times New Roman" panose="02020603050405020304" pitchFamily="18" charset="0"/>
                <a:cs typeface="Times New Roman" panose="02020603050405020304" pitchFamily="18" charset="0"/>
              </a:rPr>
              <a:t>$601.8 mil. for increased utilization and inflation of Medicaid </a:t>
            </a:r>
          </a:p>
          <a:p>
            <a:r>
              <a:rPr lang="en-US" sz="1400" dirty="0">
                <a:latin typeface="Times New Roman" panose="02020603050405020304" pitchFamily="18" charset="0"/>
                <a:cs typeface="Times New Roman" panose="02020603050405020304" pitchFamily="18" charset="0"/>
              </a:rPr>
              <a:t>$100.3 mil. for estimated caseload and cost increases in CSA.</a:t>
            </a:r>
          </a:p>
          <a:p>
            <a:r>
              <a:rPr lang="en-US" sz="1400" dirty="0">
                <a:latin typeface="Times New Roman" panose="02020603050405020304" pitchFamily="18" charset="0"/>
                <a:cs typeface="Times New Roman" panose="02020603050405020304" pitchFamily="18" charset="0"/>
              </a:rPr>
              <a:t>$88.3 mil. for the children’s health insurance programs (FAMIS and M-CHIP) </a:t>
            </a:r>
            <a:endParaRPr lang="en-US" sz="1400" b="1" dirty="0">
              <a:latin typeface="Times New Roman" panose="02020603050405020304" pitchFamily="18" charset="0"/>
              <a:cs typeface="Times New Roman" panose="02020603050405020304" pitchFamily="18" charset="0"/>
            </a:endParaRPr>
          </a:p>
          <a:p>
            <a:pPr marL="0" indent="0">
              <a:buNone/>
            </a:pPr>
            <a:r>
              <a:rPr lang="en-US" sz="1400" b="1" dirty="0">
                <a:latin typeface="Times New Roman" panose="02020603050405020304" pitchFamily="18" charset="0"/>
                <a:cs typeface="Times New Roman" panose="02020603050405020304" pitchFamily="18" charset="0"/>
              </a:rPr>
              <a:t>K-12 Public Education</a:t>
            </a:r>
          </a:p>
          <a:p>
            <a:r>
              <a:rPr lang="en-US" sz="1400" dirty="0">
                <a:latin typeface="Times New Roman" panose="02020603050405020304" pitchFamily="18" charset="0"/>
                <a:cs typeface="Times New Roman" panose="02020603050405020304" pitchFamily="18" charset="0"/>
              </a:rPr>
              <a:t>$223 mil. to eliminate the K-12 support cap in FY 2026</a:t>
            </a:r>
          </a:p>
          <a:p>
            <a:r>
              <a:rPr lang="en-US" sz="1400" dirty="0">
                <a:latin typeface="Times New Roman" panose="02020603050405020304" pitchFamily="18" charset="0"/>
                <a:cs typeface="Times New Roman" panose="02020603050405020304" pitchFamily="18" charset="0"/>
              </a:rPr>
              <a:t>$110.7 mil. to support additional English Learner students </a:t>
            </a:r>
          </a:p>
          <a:p>
            <a:r>
              <a:rPr lang="en-US" sz="1400" dirty="0">
                <a:latin typeface="Times New Roman" panose="02020603050405020304" pitchFamily="18" charset="0"/>
                <a:cs typeface="Times New Roman" panose="02020603050405020304" pitchFamily="18" charset="0"/>
              </a:rPr>
              <a:t>$53 mil. for K-12 special education basic aid add-ons</a:t>
            </a:r>
          </a:p>
          <a:p>
            <a:pPr marL="0" indent="0">
              <a:buNone/>
            </a:pPr>
            <a:r>
              <a:rPr lang="en-US" sz="1400" b="1" dirty="0">
                <a:latin typeface="Times New Roman" panose="02020603050405020304" pitchFamily="18" charset="0"/>
                <a:cs typeface="Times New Roman" panose="02020603050405020304" pitchFamily="18" charset="0"/>
              </a:rPr>
              <a:t>Higher Education</a:t>
            </a:r>
          </a:p>
          <a:p>
            <a:r>
              <a:rPr lang="en-US" sz="1400" dirty="0">
                <a:latin typeface="Times New Roman" panose="02020603050405020304" pitchFamily="18" charset="0"/>
                <a:cs typeface="Times New Roman" panose="02020603050405020304" pitchFamily="18" charset="0"/>
              </a:rPr>
              <a:t>$75 mil. to maintain affordability and access goals at public colleges and universities </a:t>
            </a:r>
          </a:p>
          <a:p>
            <a:r>
              <a:rPr lang="en-US" sz="1400" dirty="0">
                <a:latin typeface="Times New Roman" panose="02020603050405020304" pitchFamily="18" charset="0"/>
                <a:cs typeface="Times New Roman" panose="02020603050405020304" pitchFamily="18" charset="0"/>
              </a:rPr>
              <a:t>$26.8 mil. in additional financial aid support </a:t>
            </a:r>
          </a:p>
          <a:p>
            <a:pPr marL="0" indent="0">
              <a:buNone/>
            </a:pPr>
            <a:r>
              <a:rPr lang="en-US" sz="1400" b="1" dirty="0">
                <a:latin typeface="Times New Roman" panose="02020603050405020304" pitchFamily="18" charset="0"/>
                <a:cs typeface="Times New Roman" panose="02020603050405020304" pitchFamily="18" charset="0"/>
              </a:rPr>
              <a:t>Natural and Historic Resou</a:t>
            </a:r>
            <a:r>
              <a:rPr lang="en-US" sz="1400" dirty="0">
                <a:latin typeface="Times New Roman" panose="02020603050405020304" pitchFamily="18" charset="0"/>
                <a:cs typeface="Times New Roman" panose="02020603050405020304" pitchFamily="18" charset="0"/>
              </a:rPr>
              <a:t>rces</a:t>
            </a:r>
          </a:p>
          <a:p>
            <a:r>
              <a:rPr lang="en-US" sz="1400" dirty="0">
                <a:latin typeface="Times New Roman" panose="02020603050405020304" pitchFamily="18" charset="0"/>
                <a:cs typeface="Times New Roman" panose="02020603050405020304" pitchFamily="18" charset="0"/>
              </a:rPr>
              <a:t>$26.3 mil. for WQIF agriculture best management practices</a:t>
            </a:r>
          </a:p>
          <a:p>
            <a:r>
              <a:rPr lang="en-US" sz="1400" dirty="0">
                <a:latin typeface="Times New Roman" panose="02020603050405020304" pitchFamily="18" charset="0"/>
                <a:cs typeface="Times New Roman" panose="02020603050405020304" pitchFamily="18" charset="0"/>
              </a:rPr>
              <a:t>$17.4 mil. to support reimbursements for projects identified as part of the Enhanced Nutrient Removal Certainty program </a:t>
            </a:r>
          </a:p>
          <a:p>
            <a:pPr marL="0" indent="0">
              <a:buNone/>
            </a:pPr>
            <a:r>
              <a:rPr lang="en-US" sz="1400" b="1" dirty="0">
                <a:latin typeface="Times New Roman" panose="02020603050405020304" pitchFamily="18" charset="0"/>
                <a:cs typeface="Times New Roman" panose="02020603050405020304" pitchFamily="18" charset="0"/>
              </a:rPr>
              <a:t>Other</a:t>
            </a:r>
          </a:p>
          <a:p>
            <a:r>
              <a:rPr lang="en-US" sz="1400" dirty="0">
                <a:latin typeface="Times New Roman" panose="02020603050405020304" pitchFamily="18" charset="0"/>
                <a:cs typeface="Times New Roman" panose="02020603050405020304" pitchFamily="18" charset="0"/>
              </a:rPr>
              <a:t>$40.5 mil. to support a 6.0% increase in premiums for the state employee health insurance program </a:t>
            </a:r>
          </a:p>
          <a:p>
            <a:endParaRPr lang="en-US" sz="1400" dirty="0"/>
          </a:p>
        </p:txBody>
      </p:sp>
      <p:sp>
        <p:nvSpPr>
          <p:cNvPr id="4" name="Slide Number Placeholder 3">
            <a:extLst>
              <a:ext uri="{FF2B5EF4-FFF2-40B4-BE49-F238E27FC236}">
                <a16:creationId xmlns:a16="http://schemas.microsoft.com/office/drawing/2014/main" id="{EE968AED-A002-EE9D-02A3-16C01AD724CB}"/>
              </a:ext>
            </a:extLst>
          </p:cNvPr>
          <p:cNvSpPr>
            <a:spLocks noGrp="1"/>
          </p:cNvSpPr>
          <p:nvPr>
            <p:ph type="sldNum" sz="quarter" idx="12"/>
          </p:nvPr>
        </p:nvSpPr>
        <p:spPr/>
        <p:txBody>
          <a:bodyPr/>
          <a:lstStyle/>
          <a:p>
            <a:fld id="{B7D4160A-B398-445E-B430-7F2611F9565E}" type="slidenum">
              <a:rPr lang="en-US" smtClean="0"/>
              <a:pPr/>
              <a:t>14</a:t>
            </a:fld>
            <a:endParaRPr lang="en-US"/>
          </a:p>
        </p:txBody>
      </p:sp>
    </p:spTree>
    <p:extLst>
      <p:ext uri="{BB962C8B-B14F-4D97-AF65-F5344CB8AC3E}">
        <p14:creationId xmlns:p14="http://schemas.microsoft.com/office/powerpoint/2010/main" val="399605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D05051-718B-4E44-7D57-67979143B4E5}"/>
              </a:ext>
            </a:extLst>
          </p:cNvPr>
          <p:cNvSpPr>
            <a:spLocks noGrp="1"/>
          </p:cNvSpPr>
          <p:nvPr>
            <p:ph type="sldNum" sz="quarter" idx="12"/>
          </p:nvPr>
        </p:nvSpPr>
        <p:spPr/>
        <p:txBody>
          <a:bodyPr/>
          <a:lstStyle/>
          <a:p>
            <a:fld id="{B7D4160A-B398-445E-B430-7F2611F9565E}" type="slidenum">
              <a:rPr lang="en-US" smtClean="0"/>
              <a:pPr/>
              <a:t>15</a:t>
            </a:fld>
            <a:endParaRPr lang="en-US"/>
          </a:p>
        </p:txBody>
      </p:sp>
      <p:pic>
        <p:nvPicPr>
          <p:cNvPr id="5" name="Picture 4">
            <a:extLst>
              <a:ext uri="{FF2B5EF4-FFF2-40B4-BE49-F238E27FC236}">
                <a16:creationId xmlns:a16="http://schemas.microsoft.com/office/drawing/2014/main" id="{31048BED-ED51-DC7B-5EE3-40F2AB43C582}"/>
              </a:ext>
            </a:extLst>
          </p:cNvPr>
          <p:cNvPicPr>
            <a:picLocks noChangeAspect="1"/>
          </p:cNvPicPr>
          <p:nvPr/>
        </p:nvPicPr>
        <p:blipFill>
          <a:blip r:embed="rId2"/>
          <a:stretch>
            <a:fillRect/>
          </a:stretch>
        </p:blipFill>
        <p:spPr>
          <a:xfrm>
            <a:off x="423174" y="609600"/>
            <a:ext cx="8297652" cy="5257800"/>
          </a:xfrm>
          <a:prstGeom prst="rect">
            <a:avLst/>
          </a:prstGeom>
        </p:spPr>
      </p:pic>
    </p:spTree>
    <p:extLst>
      <p:ext uri="{BB962C8B-B14F-4D97-AF65-F5344CB8AC3E}">
        <p14:creationId xmlns:p14="http://schemas.microsoft.com/office/powerpoint/2010/main" val="3221159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8A12FC-AF4A-7152-B536-219AA0369F78}"/>
              </a:ext>
            </a:extLst>
          </p:cNvPr>
          <p:cNvSpPr>
            <a:spLocks noGrp="1"/>
          </p:cNvSpPr>
          <p:nvPr>
            <p:ph type="sldNum" sz="quarter" idx="12"/>
          </p:nvPr>
        </p:nvSpPr>
        <p:spPr/>
        <p:txBody>
          <a:bodyPr/>
          <a:lstStyle/>
          <a:p>
            <a:fld id="{B7D4160A-B398-445E-B430-7F2611F9565E}" type="slidenum">
              <a:rPr lang="en-US" smtClean="0"/>
              <a:pPr/>
              <a:t>16</a:t>
            </a:fld>
            <a:endParaRPr lang="en-US"/>
          </a:p>
        </p:txBody>
      </p:sp>
      <p:pic>
        <p:nvPicPr>
          <p:cNvPr id="4" name="Picture 3">
            <a:extLst>
              <a:ext uri="{FF2B5EF4-FFF2-40B4-BE49-F238E27FC236}">
                <a16:creationId xmlns:a16="http://schemas.microsoft.com/office/drawing/2014/main" id="{671AC0F5-0716-D75B-778D-9D2B96138337}"/>
              </a:ext>
            </a:extLst>
          </p:cNvPr>
          <p:cNvPicPr>
            <a:picLocks noChangeAspect="1"/>
          </p:cNvPicPr>
          <p:nvPr/>
        </p:nvPicPr>
        <p:blipFill>
          <a:blip r:embed="rId2"/>
          <a:stretch>
            <a:fillRect/>
          </a:stretch>
        </p:blipFill>
        <p:spPr>
          <a:xfrm>
            <a:off x="533400" y="685800"/>
            <a:ext cx="8153400" cy="5410200"/>
          </a:xfrm>
          <a:prstGeom prst="rect">
            <a:avLst/>
          </a:prstGeom>
        </p:spPr>
      </p:pic>
    </p:spTree>
    <p:extLst>
      <p:ext uri="{BB962C8B-B14F-4D97-AF65-F5344CB8AC3E}">
        <p14:creationId xmlns:p14="http://schemas.microsoft.com/office/powerpoint/2010/main" val="63884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1F68-221D-8589-41E8-23B1B6281D64}"/>
              </a:ext>
            </a:extLst>
          </p:cNvPr>
          <p:cNvSpPr>
            <a:spLocks noGrp="1"/>
          </p:cNvSpPr>
          <p:nvPr>
            <p:ph type="title"/>
          </p:nvPr>
        </p:nvSpPr>
        <p:spPr/>
        <p:txBody>
          <a:bodyPr>
            <a:noAutofit/>
          </a:bodyPr>
          <a:lstStyle/>
          <a:p>
            <a:r>
              <a:rPr lang="en-US" sz="3600" b="1" dirty="0">
                <a:latin typeface="Times New Roman" panose="02020603050405020304" pitchFamily="18" charset="0"/>
                <a:cs typeface="Times New Roman" panose="02020603050405020304" pitchFamily="18" charset="0"/>
              </a:rPr>
              <a:t>Mandatory/High Priority </a:t>
            </a:r>
            <a:r>
              <a:rPr lang="en-US" sz="3600" dirty="0">
                <a:latin typeface="Times New Roman" panose="02020603050405020304" pitchFamily="18" charset="0"/>
                <a:cs typeface="Times New Roman" panose="02020603050405020304" pitchFamily="18" charset="0"/>
              </a:rPr>
              <a:t>Budget Drivers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for the </a:t>
            </a:r>
            <a:r>
              <a:rPr lang="en-US" sz="3600" b="1" dirty="0">
                <a:latin typeface="Times New Roman" panose="02020603050405020304" pitchFamily="18" charset="0"/>
                <a:cs typeface="Times New Roman" panose="02020603050405020304" pitchFamily="18" charset="0"/>
              </a:rPr>
              <a:t>2026-28 Biennium </a:t>
            </a:r>
            <a:r>
              <a:rPr lang="en-US" sz="3600" dirty="0">
                <a:latin typeface="Times New Roman" panose="02020603050405020304" pitchFamily="18" charset="0"/>
                <a:cs typeface="Times New Roman" panose="02020603050405020304" pitchFamily="18" charset="0"/>
              </a:rPr>
              <a:t>Budget</a:t>
            </a:r>
          </a:p>
        </p:txBody>
      </p:sp>
      <p:sp>
        <p:nvSpPr>
          <p:cNvPr id="3" name="Content Placeholder 2">
            <a:extLst>
              <a:ext uri="{FF2B5EF4-FFF2-40B4-BE49-F238E27FC236}">
                <a16:creationId xmlns:a16="http://schemas.microsoft.com/office/drawing/2014/main" id="{7C0C2663-568D-73A3-1901-05A19EF84C36}"/>
              </a:ext>
            </a:extLst>
          </p:cNvPr>
          <p:cNvSpPr>
            <a:spLocks noGrp="1"/>
          </p:cNvSpPr>
          <p:nvPr>
            <p:ph idx="1"/>
          </p:nvPr>
        </p:nvSpPr>
        <p:spPr>
          <a:xfrm>
            <a:off x="457200" y="1830387"/>
            <a:ext cx="8229600" cy="4525963"/>
          </a:xfrm>
        </p:spPr>
        <p:txBody>
          <a:bodyPr>
            <a:normAutofit fontScale="85000" lnSpcReduction="10000"/>
          </a:bodyPr>
          <a:lstStyle/>
          <a:p>
            <a:r>
              <a:rPr lang="en-US" sz="2000" dirty="0">
                <a:latin typeface="Times New Roman" panose="02020603050405020304" pitchFamily="18" charset="0"/>
                <a:cs typeface="Times New Roman" panose="02020603050405020304" pitchFamily="18" charset="0"/>
              </a:rPr>
              <a:t>$974 mil. K-12 education </a:t>
            </a:r>
            <a:r>
              <a:rPr lang="en-US" sz="2000" dirty="0" err="1">
                <a:latin typeface="Times New Roman" panose="02020603050405020304" pitchFamily="18" charset="0"/>
                <a:cs typeface="Times New Roman" panose="02020603050405020304" pitchFamily="18" charset="0"/>
              </a:rPr>
              <a:t>rebenchmarking</a:t>
            </a:r>
            <a:r>
              <a:rPr lang="en-US" sz="2000" dirty="0">
                <a:latin typeface="Times New Roman" panose="02020603050405020304" pitchFamily="18" charset="0"/>
                <a:cs typeface="Times New Roman" panose="02020603050405020304" pitchFamily="18" charset="0"/>
              </a:rPr>
              <a:t> for 2026-28, not including a new ADM and sales tax forecast.</a:t>
            </a:r>
          </a:p>
          <a:p>
            <a:r>
              <a:rPr lang="en-US" sz="2000" dirty="0">
                <a:latin typeface="Times New Roman" panose="02020603050405020304" pitchFamily="18" charset="0"/>
                <a:cs typeface="Times New Roman" panose="02020603050405020304" pitchFamily="18" charset="0"/>
              </a:rPr>
              <a:t>Medicaid utilization and inflation with much higher managed care rates (new forecast is $410 mil. in FY 26 and $2.8 </a:t>
            </a:r>
            <a:r>
              <a:rPr lang="en-US" sz="2000" dirty="0" err="1">
                <a:latin typeface="Times New Roman" panose="02020603050405020304" pitchFamily="18" charset="0"/>
                <a:cs typeface="Times New Roman" panose="02020603050405020304" pitchFamily="18" charset="0"/>
              </a:rPr>
              <a:t>bil</a:t>
            </a:r>
            <a:r>
              <a:rPr lang="en-US" sz="2000" dirty="0">
                <a:latin typeface="Times New Roman" panose="02020603050405020304" pitchFamily="18" charset="0"/>
                <a:cs typeface="Times New Roman" panose="02020603050405020304" pitchFamily="18" charset="0"/>
              </a:rPr>
              <a:t>. in 2026-28 biennium).</a:t>
            </a:r>
          </a:p>
          <a:p>
            <a:pPr lvl="1">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Most OBBBA Medicaid savings will accrue to lower federal funding of the expansion population, not state GF.</a:t>
            </a:r>
          </a:p>
          <a:p>
            <a:r>
              <a:rPr lang="en-US" sz="2000" dirty="0">
                <a:latin typeface="Times New Roman" panose="02020603050405020304" pitchFamily="18" charset="0"/>
                <a:cs typeface="Times New Roman" panose="02020603050405020304" pitchFamily="18" charset="0"/>
              </a:rPr>
              <a:t>Children’s Services Act (CSA) cost increases ($180 mil.)</a:t>
            </a:r>
          </a:p>
          <a:p>
            <a:r>
              <a:rPr lang="en-US" sz="2000" dirty="0">
                <a:latin typeface="Times New Roman" panose="02020603050405020304" pitchFamily="18" charset="0"/>
                <a:cs typeface="Times New Roman" panose="02020603050405020304" pitchFamily="18" charset="0"/>
              </a:rPr>
              <a:t>SNAP administration costs are currently shared 50% state/50% federal (with a local match of 15.5% on the state match). The OBBA changed the state admin match rate to 75% on Oct. 2026. This will cost the state an additional $65 mil. in FY 2027 and $90 mil. thereafter, with a possible additional local match. </a:t>
            </a:r>
          </a:p>
          <a:p>
            <a:r>
              <a:rPr lang="en-US" sz="2000" dirty="0">
                <a:latin typeface="Times New Roman" panose="02020603050405020304" pitchFamily="18" charset="0"/>
                <a:cs typeface="Times New Roman" panose="02020603050405020304" pitchFamily="18" charset="0"/>
              </a:rPr>
              <a:t>Unless the state reduces its current SNAP error rate of 11.5% to under 6% then the state will be on the hook for $211 mil. in FY 28 and </a:t>
            </a:r>
            <a:r>
              <a:rPr lang="en-US" sz="2000" i="1" dirty="0">
                <a:latin typeface="Times New Roman" panose="02020603050405020304" pitchFamily="18" charset="0"/>
                <a:cs typeface="Times New Roman" panose="02020603050405020304" pitchFamily="18" charset="0"/>
              </a:rPr>
              <a:t>up to </a:t>
            </a:r>
            <a:r>
              <a:rPr lang="en-US" sz="2000" dirty="0">
                <a:latin typeface="Times New Roman" panose="02020603050405020304" pitchFamily="18" charset="0"/>
                <a:cs typeface="Times New Roman" panose="02020603050405020304" pitchFamily="18" charset="0"/>
              </a:rPr>
              <a:t>$270 mil. in future years. </a:t>
            </a:r>
          </a:p>
          <a:p>
            <a:r>
              <a:rPr lang="en-US" sz="2000" dirty="0">
                <a:latin typeface="Times New Roman" panose="02020603050405020304" pitchFamily="18" charset="0"/>
                <a:cs typeface="Times New Roman" panose="02020603050405020304" pitchFamily="18" charset="0"/>
              </a:rPr>
              <a:t>Higher H&amp;HS provider rates – such as mental health and DD waiver services rates  </a:t>
            </a:r>
          </a:p>
          <a:p>
            <a:r>
              <a:rPr lang="en-US" sz="2000" dirty="0">
                <a:latin typeface="Times New Roman" panose="02020603050405020304" pitchFamily="18" charset="0"/>
                <a:cs typeface="Times New Roman" panose="02020603050405020304" pitchFamily="18" charset="0"/>
              </a:rPr>
              <a:t>Salary increases for teachers and state employees @ 3% each year = $600 mil.)</a:t>
            </a:r>
          </a:p>
          <a:p>
            <a:r>
              <a:rPr lang="en-US" sz="2000" dirty="0">
                <a:latin typeface="Times New Roman" panose="02020603050405020304" pitchFamily="18" charset="0"/>
                <a:cs typeface="Times New Roman" panose="02020603050405020304" pitchFamily="18" charset="0"/>
              </a:rPr>
              <a:t>Conforming to federal AGI tax changes ($1.1 </a:t>
            </a:r>
            <a:r>
              <a:rPr lang="en-US" sz="2000" dirty="0" err="1">
                <a:latin typeface="Times New Roman" panose="02020603050405020304" pitchFamily="18" charset="0"/>
                <a:cs typeface="Times New Roman" panose="02020603050405020304" pitchFamily="18" charset="0"/>
              </a:rPr>
              <a:t>bil</a:t>
            </a:r>
            <a:r>
              <a:rPr lang="en-US" sz="2000" dirty="0">
                <a:latin typeface="Times New Roman" panose="02020603050405020304" pitchFamily="18" charset="0"/>
                <a:cs typeface="Times New Roman" panose="02020603050405020304" pitchFamily="18" charset="0"/>
              </a:rPr>
              <a:t>., incl. FY 2026)</a:t>
            </a:r>
          </a:p>
          <a:p>
            <a:endParaRPr lang="en-US" sz="22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E74759-D88E-8936-DEFC-842E7F1F07CB}"/>
              </a:ext>
            </a:extLst>
          </p:cNvPr>
          <p:cNvSpPr>
            <a:spLocks noGrp="1"/>
          </p:cNvSpPr>
          <p:nvPr>
            <p:ph type="sldNum" sz="quarter" idx="12"/>
          </p:nvPr>
        </p:nvSpPr>
        <p:spPr/>
        <p:txBody>
          <a:bodyPr/>
          <a:lstStyle/>
          <a:p>
            <a:fld id="{B7D4160A-B398-445E-B430-7F2611F9565E}" type="slidenum">
              <a:rPr lang="en-US" smtClean="0"/>
              <a:pPr/>
              <a:t>17</a:t>
            </a:fld>
            <a:endParaRPr lang="en-US"/>
          </a:p>
        </p:txBody>
      </p:sp>
    </p:spTree>
    <p:extLst>
      <p:ext uri="{BB962C8B-B14F-4D97-AF65-F5344CB8AC3E}">
        <p14:creationId xmlns:p14="http://schemas.microsoft.com/office/powerpoint/2010/main" val="279251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A7E4-D6C4-214D-EB1D-D88CE1DFA58D}"/>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Discretionary</a:t>
            </a:r>
            <a:r>
              <a:rPr lang="en-US" dirty="0">
                <a:latin typeface="Times New Roman" panose="02020603050405020304" pitchFamily="18" charset="0"/>
                <a:cs typeface="Times New Roman" panose="02020603050405020304" pitchFamily="18" charset="0"/>
              </a:rPr>
              <a:t> Budget Possibilities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for the </a:t>
            </a:r>
            <a:r>
              <a:rPr lang="en-US" b="1" dirty="0">
                <a:latin typeface="Times New Roman" panose="02020603050405020304" pitchFamily="18" charset="0"/>
                <a:cs typeface="Times New Roman" panose="02020603050405020304" pitchFamily="18" charset="0"/>
              </a:rPr>
              <a:t>2026-28 Biennium</a:t>
            </a:r>
            <a:endParaRPr lang="en-US" dirty="0"/>
          </a:p>
        </p:txBody>
      </p:sp>
      <p:sp>
        <p:nvSpPr>
          <p:cNvPr id="3" name="Content Placeholder 2">
            <a:extLst>
              <a:ext uri="{FF2B5EF4-FFF2-40B4-BE49-F238E27FC236}">
                <a16:creationId xmlns:a16="http://schemas.microsoft.com/office/drawing/2014/main" id="{FBCC75A3-2859-D685-AF6B-E8D728582364}"/>
              </a:ext>
            </a:extLst>
          </p:cNvPr>
          <p:cNvSpPr>
            <a:spLocks noGrp="1"/>
          </p:cNvSpPr>
          <p:nvPr>
            <p:ph idx="1"/>
          </p:nvPr>
        </p:nvSpPr>
        <p:spPr/>
        <p:txBody>
          <a:bodyPr>
            <a:normAutofit fontScale="85000" lnSpcReduction="10000"/>
          </a:bodyPr>
          <a:lstStyle/>
          <a:p>
            <a:r>
              <a:rPr lang="en-US" sz="2000" dirty="0">
                <a:latin typeface="Times New Roman" panose="02020603050405020304" pitchFamily="18" charset="0"/>
                <a:cs typeface="Times New Roman" panose="02020603050405020304" pitchFamily="18" charset="0"/>
              </a:rPr>
              <a:t>Remaining JLARC K-12 recommendations</a:t>
            </a:r>
          </a:p>
          <a:p>
            <a:pPr lvl="1"/>
            <a:r>
              <a:rPr lang="en-US" sz="2000" dirty="0">
                <a:latin typeface="Times New Roman" panose="02020603050405020304" pitchFamily="18" charset="0"/>
                <a:cs typeface="Times New Roman" panose="02020603050405020304" pitchFamily="18" charset="0"/>
              </a:rPr>
              <a:t>Already funded the support cap removal and at-risk student recommendations.</a:t>
            </a:r>
          </a:p>
          <a:p>
            <a:pPr lvl="1"/>
            <a:r>
              <a:rPr lang="en-US" sz="2000" dirty="0">
                <a:latin typeface="Times New Roman" panose="02020603050405020304" pitchFamily="18" charset="0"/>
                <a:cs typeface="Times New Roman" panose="02020603050405020304" pitchFamily="18" charset="0"/>
              </a:rPr>
              <a:t>Remaining unfunded recommendations include: unfunded staffing such as teacher assistants and assistant principals, inaccurate prevailing salary methodology, small schools economies of scale adjustment, more accurate cost-of-living adjustments, and </a:t>
            </a:r>
            <a:r>
              <a:rPr lang="en-US" sz="2000" dirty="0" err="1">
                <a:latin typeface="Times New Roman" panose="02020603050405020304" pitchFamily="18" charset="0"/>
                <a:cs typeface="Times New Roman" panose="02020603050405020304" pitchFamily="18" charset="0"/>
              </a:rPr>
              <a:t>rebenchmarking</a:t>
            </a:r>
            <a:r>
              <a:rPr lang="en-US" sz="2000" dirty="0">
                <a:latin typeface="Times New Roman" panose="02020603050405020304" pitchFamily="18" charset="0"/>
                <a:cs typeface="Times New Roman" panose="02020603050405020304" pitchFamily="18" charset="0"/>
              </a:rPr>
              <a:t> that covers real-time costs. </a:t>
            </a:r>
          </a:p>
          <a:p>
            <a:r>
              <a:rPr lang="en-US" sz="2000" dirty="0">
                <a:latin typeface="Times New Roman" panose="02020603050405020304" pitchFamily="18" charset="0"/>
                <a:cs typeface="Times New Roman" panose="02020603050405020304" pitchFamily="18" charset="0"/>
              </a:rPr>
              <a:t>VDSS costs related to SNAP quality control, such as the IT system that manages benefits, which would also help with Medicaid redeterminations as well.</a:t>
            </a:r>
          </a:p>
          <a:p>
            <a:r>
              <a:rPr lang="en-US" sz="2000" dirty="0">
                <a:latin typeface="Times New Roman" panose="02020603050405020304" pitchFamily="18" charset="0"/>
                <a:cs typeface="Times New Roman" panose="02020603050405020304" pitchFamily="18" charset="0"/>
              </a:rPr>
              <a:t>Constitutional officer staffing needs per workload-based staffing standards.</a:t>
            </a:r>
          </a:p>
          <a:p>
            <a:r>
              <a:rPr lang="en-US" sz="2000" dirty="0">
                <a:latin typeface="Times New Roman" panose="02020603050405020304" pitchFamily="18" charset="0"/>
                <a:cs typeface="Times New Roman" panose="02020603050405020304" pitchFamily="18" charset="0"/>
              </a:rPr>
              <a:t>Economic development projects, such as business-ready development sites</a:t>
            </a:r>
          </a:p>
          <a:p>
            <a:r>
              <a:rPr lang="en-US" sz="2000" dirty="0">
                <a:latin typeface="Times New Roman" panose="02020603050405020304" pitchFamily="18" charset="0"/>
                <a:cs typeface="Times New Roman" panose="02020603050405020304" pitchFamily="18" charset="0"/>
              </a:rPr>
              <a:t>Higher Education funding requests</a:t>
            </a:r>
          </a:p>
          <a:p>
            <a:r>
              <a:rPr lang="en-US" sz="2000" dirty="0">
                <a:latin typeface="Times New Roman" panose="02020603050405020304" pitchFamily="18" charset="0"/>
                <a:cs typeface="Times New Roman" panose="02020603050405020304" pitchFamily="18" charset="0"/>
              </a:rPr>
              <a:t>Capital outlay including vetoed projects</a:t>
            </a:r>
          </a:p>
          <a:p>
            <a:r>
              <a:rPr lang="en-US" sz="2000" dirty="0">
                <a:latin typeface="Times New Roman" panose="02020603050405020304" pitchFamily="18" charset="0"/>
                <a:cs typeface="Times New Roman" panose="02020603050405020304" pitchFamily="18" charset="0"/>
              </a:rPr>
              <a:t>Wastewater treatment and BMP upgrade costs beyond WQIF funding levels</a:t>
            </a:r>
          </a:p>
          <a:p>
            <a:r>
              <a:rPr lang="en-US" sz="2000" dirty="0">
                <a:latin typeface="Times New Roman" panose="02020603050405020304" pitchFamily="18" charset="0"/>
                <a:cs typeface="Times New Roman" panose="02020603050405020304" pitchFamily="18" charset="0"/>
              </a:rPr>
              <a:t>Correctional officer salary increases</a:t>
            </a:r>
          </a:p>
          <a:p>
            <a:r>
              <a:rPr lang="en-US" sz="2000" dirty="0">
                <a:latin typeface="Times New Roman" panose="02020603050405020304" pitchFamily="18" charset="0"/>
                <a:cs typeface="Times New Roman" panose="02020603050405020304" pitchFamily="18" charset="0"/>
              </a:rPr>
              <a:t>Federal tax change costs that </a:t>
            </a:r>
            <a:r>
              <a:rPr lang="en-US" sz="2000" b="1" dirty="0">
                <a:latin typeface="Times New Roman" panose="02020603050405020304" pitchFamily="18" charset="0"/>
                <a:cs typeface="Times New Roman" panose="02020603050405020304" pitchFamily="18" charset="0"/>
              </a:rPr>
              <a:t>do not normally </a:t>
            </a:r>
            <a:r>
              <a:rPr lang="en-US" sz="2000" dirty="0">
                <a:latin typeface="Times New Roman" panose="02020603050405020304" pitchFamily="18" charset="0"/>
                <a:cs typeface="Times New Roman" panose="02020603050405020304" pitchFamily="18" charset="0"/>
              </a:rPr>
              <a:t>flow thru to Virginia</a:t>
            </a:r>
          </a:p>
          <a:p>
            <a:r>
              <a:rPr lang="en-US" sz="2000" dirty="0">
                <a:latin typeface="Times New Roman" panose="02020603050405020304" pitchFamily="18" charset="0"/>
                <a:cs typeface="Times New Roman" panose="02020603050405020304" pitchFamily="18" charset="0"/>
              </a:rPr>
              <a:t>Backfilling reduced federal policy changes and grants – such as K-12 cuts</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3C40050-BA34-1127-644C-BF904DBF7F8B}"/>
              </a:ext>
            </a:extLst>
          </p:cNvPr>
          <p:cNvSpPr>
            <a:spLocks noGrp="1"/>
          </p:cNvSpPr>
          <p:nvPr>
            <p:ph type="sldNum" sz="quarter" idx="12"/>
          </p:nvPr>
        </p:nvSpPr>
        <p:spPr/>
        <p:txBody>
          <a:bodyPr/>
          <a:lstStyle/>
          <a:p>
            <a:fld id="{B7D4160A-B398-445E-B430-7F2611F9565E}" type="slidenum">
              <a:rPr lang="en-US" smtClean="0"/>
              <a:pPr/>
              <a:t>18</a:t>
            </a:fld>
            <a:endParaRPr lang="en-US"/>
          </a:p>
        </p:txBody>
      </p:sp>
    </p:spTree>
    <p:extLst>
      <p:ext uri="{BB962C8B-B14F-4D97-AF65-F5344CB8AC3E}">
        <p14:creationId xmlns:p14="http://schemas.microsoft.com/office/powerpoint/2010/main" val="217427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5B00-2E08-B044-0773-0100A202724A}"/>
              </a:ext>
            </a:extLst>
          </p:cNvPr>
          <p:cNvSpPr>
            <a:spLocks noGrp="1"/>
          </p:cNvSpPr>
          <p:nvPr>
            <p:ph type="title"/>
          </p:nvPr>
        </p:nvSpPr>
        <p:spPr>
          <a:xfrm>
            <a:off x="457200" y="274638"/>
            <a:ext cx="8229600" cy="952803"/>
          </a:xfrm>
        </p:spPr>
        <p:txBody>
          <a:bodyPr>
            <a:normAutofit fontScale="90000"/>
          </a:bodyPr>
          <a:lstStyle/>
          <a:p>
            <a:r>
              <a:rPr lang="en-US" dirty="0">
                <a:latin typeface="Times New Roman" panose="02020603050405020304" pitchFamily="18" charset="0"/>
                <a:ea typeface="Tahoma"/>
                <a:cs typeface="Times New Roman" panose="02020603050405020304" pitchFamily="18" charset="0"/>
              </a:rPr>
              <a:t>Major Medicaid Provisions in OBBBA </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F860AE-9CDF-02B2-A836-AFA72F724972}"/>
              </a:ext>
            </a:extLst>
          </p:cNvPr>
          <p:cNvSpPr>
            <a:spLocks noGrp="1"/>
          </p:cNvSpPr>
          <p:nvPr>
            <p:ph type="sldNum" sz="quarter" idx="12"/>
          </p:nvPr>
        </p:nvSpPr>
        <p:spPr/>
        <p:txBody>
          <a:bodyPr/>
          <a:lstStyle/>
          <a:p>
            <a:fld id="{B7D4160A-B398-445E-B430-7F2611F9565E}" type="slidenum">
              <a:rPr lang="en-US" smtClean="0"/>
              <a:pPr/>
              <a:t>19</a:t>
            </a:fld>
            <a:endParaRPr lang="en-US"/>
          </a:p>
        </p:txBody>
      </p:sp>
      <p:graphicFrame>
        <p:nvGraphicFramePr>
          <p:cNvPr id="9" name="Table 8">
            <a:extLst>
              <a:ext uri="{FF2B5EF4-FFF2-40B4-BE49-F238E27FC236}">
                <a16:creationId xmlns:a16="http://schemas.microsoft.com/office/drawing/2014/main" id="{5092E2FA-953A-0684-1717-5A3D6830A73B}"/>
              </a:ext>
            </a:extLst>
          </p:cNvPr>
          <p:cNvGraphicFramePr>
            <a:graphicFrameLocks noGrp="1"/>
          </p:cNvGraphicFramePr>
          <p:nvPr>
            <p:extLst>
              <p:ext uri="{D42A27DB-BD31-4B8C-83A1-F6EECF244321}">
                <p14:modId xmlns:p14="http://schemas.microsoft.com/office/powerpoint/2010/main" val="951684096"/>
              </p:ext>
            </p:extLst>
          </p:nvPr>
        </p:nvGraphicFramePr>
        <p:xfrm>
          <a:off x="457200" y="1393971"/>
          <a:ext cx="8229600" cy="4549629"/>
        </p:xfrm>
        <a:graphic>
          <a:graphicData uri="http://schemas.openxmlformats.org/drawingml/2006/table">
            <a:tbl>
              <a:tblPr firstRow="1" bandRow="1">
                <a:tableStyleId>{6E25E649-3F16-4E02-A733-19D2CDBF48F0}</a:tableStyleId>
              </a:tblPr>
              <a:tblGrid>
                <a:gridCol w="5183333">
                  <a:extLst>
                    <a:ext uri="{9D8B030D-6E8A-4147-A177-3AD203B41FA5}">
                      <a16:colId xmlns:a16="http://schemas.microsoft.com/office/drawing/2014/main" val="3887174246"/>
                    </a:ext>
                  </a:extLst>
                </a:gridCol>
                <a:gridCol w="1410909">
                  <a:extLst>
                    <a:ext uri="{9D8B030D-6E8A-4147-A177-3AD203B41FA5}">
                      <a16:colId xmlns:a16="http://schemas.microsoft.com/office/drawing/2014/main" val="4074265756"/>
                    </a:ext>
                  </a:extLst>
                </a:gridCol>
                <a:gridCol w="1635358">
                  <a:extLst>
                    <a:ext uri="{9D8B030D-6E8A-4147-A177-3AD203B41FA5}">
                      <a16:colId xmlns:a16="http://schemas.microsoft.com/office/drawing/2014/main" val="2168120343"/>
                    </a:ext>
                  </a:extLst>
                </a:gridCol>
              </a:tblGrid>
              <a:tr h="356442">
                <a:tc>
                  <a:txBody>
                    <a:bodyPr/>
                    <a:lstStyle/>
                    <a:p>
                      <a:r>
                        <a:rPr lang="en-US" sz="1200" b="1" dirty="0">
                          <a:solidFill>
                            <a:schemeClr val="bg1">
                              <a:lumMod val="95000"/>
                            </a:schemeClr>
                          </a:solidFill>
                        </a:rPr>
                        <a:t>Major Provisions</a:t>
                      </a:r>
                    </a:p>
                  </a:txBody>
                  <a:tcPr anchor="ctr">
                    <a:lnT w="38100" cap="flat" cmpd="sng" algn="ctr">
                      <a:solidFill>
                        <a:schemeClr val="bg1"/>
                      </a:solidFill>
                      <a:prstDash val="solid"/>
                      <a:round/>
                      <a:headEnd type="none" w="med" len="med"/>
                      <a:tailEnd type="none" w="med" len="med"/>
                    </a:lnT>
                    <a:solidFill>
                      <a:srgbClr val="234A5B"/>
                    </a:solidFill>
                  </a:tcPr>
                </a:tc>
                <a:tc>
                  <a:txBody>
                    <a:bodyPr/>
                    <a:lstStyle/>
                    <a:p>
                      <a:pPr algn="ctr"/>
                      <a:r>
                        <a:rPr lang="en-US" sz="1200" b="1" dirty="0">
                          <a:solidFill>
                            <a:schemeClr val="bg1">
                              <a:lumMod val="95000"/>
                            </a:schemeClr>
                          </a:solidFill>
                        </a:rPr>
                        <a:t>Local Impact</a:t>
                      </a:r>
                    </a:p>
                  </a:txBody>
                  <a:tcPr anchor="ctr">
                    <a:lnT w="38100" cap="flat" cmpd="sng" algn="ctr">
                      <a:solidFill>
                        <a:schemeClr val="bg1"/>
                      </a:solidFill>
                      <a:prstDash val="solid"/>
                      <a:round/>
                      <a:headEnd type="none" w="med" len="med"/>
                      <a:tailEnd type="none" w="med" len="med"/>
                    </a:lnT>
                    <a:solidFill>
                      <a:srgbClr val="234A5B"/>
                    </a:solidFill>
                  </a:tcPr>
                </a:tc>
                <a:tc>
                  <a:txBody>
                    <a:bodyPr/>
                    <a:lstStyle/>
                    <a:p>
                      <a:pPr algn="ctr"/>
                      <a:r>
                        <a:rPr lang="en-US" sz="1200" b="1" dirty="0">
                          <a:solidFill>
                            <a:schemeClr val="bg1">
                              <a:lumMod val="95000"/>
                            </a:schemeClr>
                          </a:solidFill>
                        </a:rPr>
                        <a:t>State GF Impact</a:t>
                      </a:r>
                    </a:p>
                  </a:txBody>
                  <a:tcPr anchor="ctr">
                    <a:lnT w="38100" cap="flat" cmpd="sng" algn="ctr">
                      <a:solidFill>
                        <a:schemeClr val="bg1"/>
                      </a:solidFill>
                      <a:prstDash val="solid"/>
                      <a:round/>
                      <a:headEnd type="none" w="med" len="med"/>
                      <a:tailEnd type="none" w="med" len="med"/>
                    </a:lnT>
                    <a:solidFill>
                      <a:srgbClr val="234A5B"/>
                    </a:solidFill>
                  </a:tcPr>
                </a:tc>
                <a:extLst>
                  <a:ext uri="{0D108BD9-81ED-4DB2-BD59-A6C34878D82A}">
                    <a16:rowId xmlns:a16="http://schemas.microsoft.com/office/drawing/2014/main" val="2047315818"/>
                  </a:ext>
                </a:extLst>
              </a:tr>
              <a:tr h="594068">
                <a:tc>
                  <a:txBody>
                    <a:bodyPr/>
                    <a:lstStyle/>
                    <a:p>
                      <a:pPr algn="l"/>
                      <a:r>
                        <a:rPr lang="en-US" sz="1200" dirty="0"/>
                        <a:t>Community Engagement Requirement </a:t>
                      </a:r>
                      <a:r>
                        <a:rPr lang="en-US" sz="1050" dirty="0"/>
                        <a:t>(80 hours a month) </a:t>
                      </a:r>
                      <a:r>
                        <a:rPr lang="en-US" sz="1200" dirty="0"/>
                        <a:t>for Able-Bodied Adults </a:t>
                      </a:r>
                      <a:r>
                        <a:rPr lang="en-US" sz="1050" dirty="0"/>
                        <a:t>(verified at initial enrollment and each renewal) – effective December 31, 2026</a:t>
                      </a:r>
                      <a:endParaRPr lang="en-US" sz="1200" dirty="0"/>
                    </a:p>
                  </a:txBody>
                  <a:tcPr anchor="ctr"/>
                </a:tc>
                <a:tc>
                  <a:txBody>
                    <a:bodyPr/>
                    <a:lstStyle/>
                    <a:p>
                      <a:pPr algn="ctr"/>
                      <a:r>
                        <a:rPr lang="en-US" sz="1200" kern="1200" dirty="0">
                          <a:solidFill>
                            <a:schemeClr val="dk1"/>
                          </a:solidFill>
                          <a:latin typeface="+mn-lt"/>
                          <a:ea typeface="+mn-ea"/>
                          <a:cs typeface="+mn-cs"/>
                        </a:rPr>
                        <a:t>Yes</a:t>
                      </a:r>
                    </a:p>
                  </a:txBody>
                  <a:tcPr anchor="ctr"/>
                </a:tc>
                <a:tc>
                  <a:txBody>
                    <a:bodyPr/>
                    <a:lstStyle/>
                    <a:p>
                      <a:pPr algn="ctr"/>
                      <a:r>
                        <a:rPr lang="en-US" sz="1200" kern="1200" dirty="0">
                          <a:solidFill>
                            <a:schemeClr val="dk1"/>
                          </a:solidFill>
                          <a:latin typeface="+mn-lt"/>
                          <a:ea typeface="+mn-ea"/>
                          <a:cs typeface="+mn-cs"/>
                        </a:rPr>
                        <a:t>Yes</a:t>
                      </a:r>
                    </a:p>
                  </a:txBody>
                  <a:tcPr anchor="ctr"/>
                </a:tc>
                <a:extLst>
                  <a:ext uri="{0D108BD9-81ED-4DB2-BD59-A6C34878D82A}">
                    <a16:rowId xmlns:a16="http://schemas.microsoft.com/office/drawing/2014/main" val="3971344372"/>
                  </a:ext>
                </a:extLst>
              </a:tr>
              <a:tr h="577895">
                <a:tc>
                  <a:txBody>
                    <a:bodyPr/>
                    <a:lstStyle/>
                    <a:p>
                      <a:pPr lvl="0" algn="l">
                        <a:buNone/>
                      </a:pPr>
                      <a:r>
                        <a:rPr lang="en-US" sz="1200" dirty="0"/>
                        <a:t>Cost Sharing for Expansion Members  &gt;100.0% of the Federal Poverty Level – effective October 1, 2028</a:t>
                      </a:r>
                    </a:p>
                  </a:txBody>
                  <a:tcPr anchor="ctr"/>
                </a:tc>
                <a:tc>
                  <a:txBody>
                    <a:bodyPr/>
                    <a:lstStyle/>
                    <a:p>
                      <a:pPr lvl="0" algn="ctr">
                        <a:buNone/>
                      </a:pPr>
                      <a:r>
                        <a:rPr lang="en-US" sz="1200" kern="1200" dirty="0">
                          <a:solidFill>
                            <a:schemeClr val="dk1"/>
                          </a:solidFill>
                          <a:latin typeface="+mn-lt"/>
                          <a:ea typeface="+mn-ea"/>
                          <a:cs typeface="+mn-cs"/>
                        </a:rPr>
                        <a:t>No</a:t>
                      </a:r>
                    </a:p>
                  </a:txBody>
                  <a:tcPr anchor="ctr"/>
                </a:tc>
                <a:tc>
                  <a:txBody>
                    <a:bodyPr/>
                    <a:lstStyle/>
                    <a:p>
                      <a:pPr lvl="0" algn="ctr">
                        <a:buNone/>
                      </a:pPr>
                      <a:r>
                        <a:rPr lang="en-US" sz="1200" kern="1200" dirty="0">
                          <a:solidFill>
                            <a:schemeClr val="dk1"/>
                          </a:solidFill>
                          <a:latin typeface="+mn-lt"/>
                          <a:ea typeface="+mn-ea"/>
                          <a:cs typeface="+mn-cs"/>
                        </a:rPr>
                        <a:t>Yes</a:t>
                      </a:r>
                    </a:p>
                  </a:txBody>
                  <a:tcPr anchor="ctr"/>
                </a:tc>
                <a:extLst>
                  <a:ext uri="{0D108BD9-81ED-4DB2-BD59-A6C34878D82A}">
                    <a16:rowId xmlns:a16="http://schemas.microsoft.com/office/drawing/2014/main" val="647463162"/>
                  </a:ext>
                </a:extLst>
              </a:tr>
              <a:tr h="809052">
                <a:tc>
                  <a:txBody>
                    <a:bodyPr/>
                    <a:lstStyle/>
                    <a:p>
                      <a:pPr lvl="0" algn="l">
                        <a:buNone/>
                      </a:pPr>
                      <a:r>
                        <a:rPr lang="en-US" sz="1200" dirty="0"/>
                        <a:t>Modifies Retroactive Coverage from Three Months to One Month Prior to Application for Medicaid under Expansion and two months for all other – effective January 1, 2027</a:t>
                      </a:r>
                    </a:p>
                  </a:txBody>
                  <a:tcPr anchor="ctr"/>
                </a:tc>
                <a:tc>
                  <a:txBody>
                    <a:bodyPr/>
                    <a:lstStyle/>
                    <a:p>
                      <a:pPr lvl="0" algn="ctr">
                        <a:buNone/>
                      </a:pPr>
                      <a:r>
                        <a:rPr lang="en-US" sz="1200" kern="1200" dirty="0">
                          <a:solidFill>
                            <a:schemeClr val="dk1"/>
                          </a:solidFill>
                          <a:latin typeface="+mn-lt"/>
                          <a:ea typeface="+mn-ea"/>
                          <a:cs typeface="+mn-cs"/>
                        </a:rPr>
                        <a:t>Yes</a:t>
                      </a:r>
                    </a:p>
                  </a:txBody>
                  <a:tcPr anchor="ctr"/>
                </a:tc>
                <a:tc>
                  <a:txBody>
                    <a:bodyPr/>
                    <a:lstStyle/>
                    <a:p>
                      <a:pPr lvl="0" algn="ctr">
                        <a:buNone/>
                      </a:pPr>
                      <a:r>
                        <a:rPr lang="en-US" sz="1200" kern="1200" dirty="0">
                          <a:solidFill>
                            <a:schemeClr val="dk1"/>
                          </a:solidFill>
                          <a:latin typeface="+mn-lt"/>
                          <a:ea typeface="+mn-ea"/>
                          <a:cs typeface="+mn-cs"/>
                        </a:rPr>
                        <a:t>Yes </a:t>
                      </a:r>
                    </a:p>
                  </a:txBody>
                  <a:tcPr anchor="ctr"/>
                </a:tc>
                <a:extLst>
                  <a:ext uri="{0D108BD9-81ED-4DB2-BD59-A6C34878D82A}">
                    <a16:rowId xmlns:a16="http://schemas.microsoft.com/office/drawing/2014/main" val="3351569170"/>
                  </a:ext>
                </a:extLst>
              </a:tr>
              <a:tr h="809052">
                <a:tc>
                  <a:txBody>
                    <a:bodyPr/>
                    <a:lstStyle/>
                    <a:p>
                      <a:pPr lvl="0" algn="l">
                        <a:buNone/>
                      </a:pPr>
                      <a:r>
                        <a:rPr lang="en-US" sz="1200" dirty="0"/>
                        <a:t>Eligibility Determination for Expansion Members Must be Redetermined Every Six Months, verification of duplicate enrollment and deceased individuals – effective January 1, 2027, and January 1, 2028</a:t>
                      </a:r>
                    </a:p>
                  </a:txBody>
                  <a:tcPr anchor="ctr"/>
                </a:tc>
                <a:tc>
                  <a:txBody>
                    <a:bodyPr/>
                    <a:lstStyle/>
                    <a:p>
                      <a:pPr lvl="0" algn="ctr">
                        <a:buNone/>
                      </a:pPr>
                      <a:r>
                        <a:rPr lang="en-US" sz="1200" kern="1200">
                          <a:solidFill>
                            <a:schemeClr val="dk1"/>
                          </a:solidFill>
                          <a:latin typeface="+mn-lt"/>
                          <a:ea typeface="+mn-ea"/>
                          <a:cs typeface="+mn-cs"/>
                        </a:rPr>
                        <a:t>Yes</a:t>
                      </a:r>
                    </a:p>
                  </a:txBody>
                  <a:tcPr anchor="ctr"/>
                </a:tc>
                <a:tc>
                  <a:txBody>
                    <a:bodyPr/>
                    <a:lstStyle/>
                    <a:p>
                      <a:pPr lvl="0" algn="ctr">
                        <a:buNone/>
                      </a:pPr>
                      <a:r>
                        <a:rPr lang="en-US" sz="1200" kern="1200" dirty="0">
                          <a:solidFill>
                            <a:schemeClr val="dk1"/>
                          </a:solidFill>
                          <a:latin typeface="+mn-lt"/>
                          <a:ea typeface="+mn-ea"/>
                          <a:cs typeface="+mn-cs"/>
                        </a:rPr>
                        <a:t>Yes</a:t>
                      </a:r>
                    </a:p>
                  </a:txBody>
                  <a:tcPr anchor="ctr"/>
                </a:tc>
                <a:extLst>
                  <a:ext uri="{0D108BD9-81ED-4DB2-BD59-A6C34878D82A}">
                    <a16:rowId xmlns:a16="http://schemas.microsoft.com/office/drawing/2014/main" val="3565582315"/>
                  </a:ext>
                </a:extLst>
              </a:tr>
              <a:tr h="809052">
                <a:tc>
                  <a:txBody>
                    <a:bodyPr/>
                    <a:lstStyle/>
                    <a:p>
                      <a:pPr lvl="0" algn="l">
                        <a:buNone/>
                      </a:pPr>
                      <a:r>
                        <a:rPr lang="en-US" sz="1200" dirty="0"/>
                        <a:t>Narrows the definition of qualified alien; Payments for services under Emergency Medicaid limited to 50 federal match rate if non-citizen under Expansion – effective October 1, 2026</a:t>
                      </a:r>
                    </a:p>
                  </a:txBody>
                  <a:tcPr anchor="ctr"/>
                </a:tc>
                <a:tc>
                  <a:txBody>
                    <a:bodyPr/>
                    <a:lstStyle/>
                    <a:p>
                      <a:pPr lvl="0" algn="ctr">
                        <a:buNone/>
                      </a:pPr>
                      <a:r>
                        <a:rPr lang="en-US" sz="1200" kern="1200" dirty="0">
                          <a:solidFill>
                            <a:schemeClr val="dk1"/>
                          </a:solidFill>
                          <a:latin typeface="+mn-lt"/>
                          <a:ea typeface="+mn-ea"/>
                          <a:cs typeface="+mn-cs"/>
                        </a:rPr>
                        <a:t>Maybe</a:t>
                      </a:r>
                    </a:p>
                  </a:txBody>
                  <a:tcPr anchor="ctr"/>
                </a:tc>
                <a:tc>
                  <a:txBody>
                    <a:bodyPr/>
                    <a:lstStyle/>
                    <a:p>
                      <a:pPr lvl="0" algn="ctr">
                        <a:buNone/>
                      </a:pPr>
                      <a:r>
                        <a:rPr lang="en-US" sz="1200" kern="1200" dirty="0">
                          <a:solidFill>
                            <a:schemeClr val="dk1"/>
                          </a:solidFill>
                          <a:latin typeface="+mn-lt"/>
                          <a:ea typeface="+mn-ea"/>
                          <a:cs typeface="+mn-cs"/>
                        </a:rPr>
                        <a:t>Yes</a:t>
                      </a:r>
                    </a:p>
                  </a:txBody>
                  <a:tcPr anchor="ctr"/>
                </a:tc>
                <a:extLst>
                  <a:ext uri="{0D108BD9-81ED-4DB2-BD59-A6C34878D82A}">
                    <a16:rowId xmlns:a16="http://schemas.microsoft.com/office/drawing/2014/main" val="3198429521"/>
                  </a:ext>
                </a:extLst>
              </a:tr>
              <a:tr h="594068">
                <a:tc>
                  <a:txBody>
                    <a:bodyPr/>
                    <a:lstStyle/>
                    <a:p>
                      <a:pPr lvl="0" algn="l">
                        <a:buNone/>
                      </a:pPr>
                      <a:r>
                        <a:rPr lang="en-US" sz="1200" dirty="0"/>
                        <a:t>Payment reduction related to certain erroneous excess payments under Medicaid – effective October 1, 2029</a:t>
                      </a:r>
                    </a:p>
                  </a:txBody>
                  <a:tcPr anchor="ctr"/>
                </a:tc>
                <a:tc>
                  <a:txBody>
                    <a:bodyPr/>
                    <a:lstStyle/>
                    <a:p>
                      <a:pPr lvl="0" algn="ctr">
                        <a:buNone/>
                      </a:pPr>
                      <a:r>
                        <a:rPr lang="en-US" sz="1200" kern="1200" dirty="0">
                          <a:solidFill>
                            <a:schemeClr val="dk1"/>
                          </a:solidFill>
                          <a:latin typeface="+mn-lt"/>
                          <a:ea typeface="+mn-ea"/>
                          <a:cs typeface="+mn-cs"/>
                        </a:rPr>
                        <a:t>Yes</a:t>
                      </a:r>
                    </a:p>
                  </a:txBody>
                  <a:tcPr anchor="ctr"/>
                </a:tc>
                <a:tc>
                  <a:txBody>
                    <a:bodyPr/>
                    <a:lstStyle/>
                    <a:p>
                      <a:pPr lvl="0" algn="ctr">
                        <a:buNone/>
                      </a:pPr>
                      <a:r>
                        <a:rPr lang="en-US" sz="1200" kern="1200" dirty="0">
                          <a:solidFill>
                            <a:schemeClr val="dk1"/>
                          </a:solidFill>
                          <a:latin typeface="+mn-lt"/>
                          <a:ea typeface="+mn-ea"/>
                          <a:cs typeface="+mn-cs"/>
                        </a:rPr>
                        <a:t>Yes</a:t>
                      </a:r>
                    </a:p>
                  </a:txBody>
                  <a:tcPr anchor="ctr"/>
                </a:tc>
                <a:extLst>
                  <a:ext uri="{0D108BD9-81ED-4DB2-BD59-A6C34878D82A}">
                    <a16:rowId xmlns:a16="http://schemas.microsoft.com/office/drawing/2014/main" val="635359009"/>
                  </a:ext>
                </a:extLst>
              </a:tr>
            </a:tbl>
          </a:graphicData>
        </a:graphic>
      </p:graphicFrame>
      <p:sp>
        <p:nvSpPr>
          <p:cNvPr id="10" name="TextBox 9">
            <a:extLst>
              <a:ext uri="{FF2B5EF4-FFF2-40B4-BE49-F238E27FC236}">
                <a16:creationId xmlns:a16="http://schemas.microsoft.com/office/drawing/2014/main" id="{2324AA79-D02B-C784-ECFC-9D9F3BFABEEB}"/>
              </a:ext>
            </a:extLst>
          </p:cNvPr>
          <p:cNvSpPr txBox="1"/>
          <p:nvPr/>
        </p:nvSpPr>
        <p:spPr>
          <a:xfrm>
            <a:off x="472068" y="6110128"/>
            <a:ext cx="7991098" cy="492443"/>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Source: Mike Tweedy, Senate Finance and Appropriations Committee. For additional info see:</a:t>
            </a:r>
          </a:p>
          <a:p>
            <a:r>
              <a:rPr lang="en-US" sz="1200" i="1" dirty="0">
                <a:latin typeface="Times New Roman" panose="02020603050405020304" pitchFamily="18" charset="0"/>
                <a:cs typeface="Times New Roman" panose="02020603050405020304" pitchFamily="18" charset="0"/>
              </a:rPr>
              <a:t>https://</a:t>
            </a:r>
            <a:r>
              <a:rPr lang="en-US" sz="1200" i="1" dirty="0" err="1">
                <a:latin typeface="Times New Roman" panose="02020603050405020304" pitchFamily="18" charset="0"/>
                <a:cs typeface="Times New Roman" panose="02020603050405020304" pitchFamily="18" charset="0"/>
              </a:rPr>
              <a:t>sfac.virginia.gov</a:t>
            </a:r>
            <a:r>
              <a:rPr lang="en-US" sz="1200" i="1" dirty="0">
                <a:latin typeface="Times New Roman" panose="02020603050405020304" pitchFamily="18" charset="0"/>
                <a:cs typeface="Times New Roman" panose="02020603050405020304" pitchFamily="18" charset="0"/>
              </a:rPr>
              <a:t>/pdf/Jt%20Sub%20HHR%20Oversight/2025/No3_Cheryl%20Roberts,%20DMAS%20Presentation.pdf</a:t>
            </a:r>
          </a:p>
        </p:txBody>
      </p:sp>
    </p:spTree>
    <p:extLst>
      <p:ext uri="{BB962C8B-B14F-4D97-AF65-F5344CB8AC3E}">
        <p14:creationId xmlns:p14="http://schemas.microsoft.com/office/powerpoint/2010/main" val="171615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up of a blue wave&#10;&#10;AI-generated content may be incorrect.">
            <a:extLst>
              <a:ext uri="{FF2B5EF4-FFF2-40B4-BE49-F238E27FC236}">
                <a16:creationId xmlns:a16="http://schemas.microsoft.com/office/drawing/2014/main" id="{E5B103F7-8E5E-B0F3-5DF4-E98E5034A334}"/>
              </a:ext>
            </a:extLst>
          </p:cNvPr>
          <p:cNvPicPr>
            <a:picLocks noChangeAspect="1"/>
          </p:cNvPicPr>
          <p:nvPr/>
        </p:nvPicPr>
        <p:blipFill>
          <a:blip r:embed="rId2">
            <a:duotone>
              <a:schemeClr val="bg2">
                <a:shade val="45000"/>
                <a:satMod val="135000"/>
              </a:schemeClr>
              <a:prstClr val="white"/>
            </a:duotone>
          </a:blip>
          <a:srcRect l="9091" t="9091"/>
          <a:stretch>
            <a:fillRect/>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807BE2-4102-10D5-5184-CE25B52D19F4}"/>
              </a:ext>
            </a:extLst>
          </p:cNvPr>
          <p:cNvSpPr>
            <a:spLocks noGrp="1"/>
          </p:cNvSpPr>
          <p:nvPr>
            <p:ph type="title"/>
          </p:nvPr>
        </p:nvSpPr>
        <p:spPr>
          <a:xfrm>
            <a:off x="628650" y="365125"/>
            <a:ext cx="7886700" cy="1325563"/>
          </a:xfrm>
        </p:spPr>
        <p:txBody>
          <a:bodyPr>
            <a:normAutofit/>
          </a:bodyPr>
          <a:lstStyle/>
          <a:p>
            <a:r>
              <a:rPr lang="en-US" dirty="0">
                <a:latin typeface="Times New Roman" panose="02020603050405020304" pitchFamily="18" charset="0"/>
                <a:cs typeface="Times New Roman" panose="02020603050405020304" pitchFamily="18" charset="0"/>
              </a:rPr>
              <a:t>The Budget Framework</a:t>
            </a:r>
          </a:p>
        </p:txBody>
      </p:sp>
      <p:sp>
        <p:nvSpPr>
          <p:cNvPr id="4" name="Slide Number Placeholder 3">
            <a:extLst>
              <a:ext uri="{FF2B5EF4-FFF2-40B4-BE49-F238E27FC236}">
                <a16:creationId xmlns:a16="http://schemas.microsoft.com/office/drawing/2014/main" id="{1F71D6DB-EADF-5E0F-D137-93BB37C89FB5}"/>
              </a:ext>
            </a:extLst>
          </p:cNvPr>
          <p:cNvSpPr>
            <a:spLocks noGrp="1"/>
          </p:cNvSpPr>
          <p:nvPr>
            <p:ph type="sldNum" sz="quarter" idx="12"/>
          </p:nvPr>
        </p:nvSpPr>
        <p:spPr>
          <a:xfrm>
            <a:off x="6457950" y="6356350"/>
            <a:ext cx="2057400" cy="365125"/>
          </a:xfrm>
        </p:spPr>
        <p:txBody>
          <a:bodyPr>
            <a:normAutofit/>
          </a:bodyPr>
          <a:lstStyle/>
          <a:p>
            <a:pPr>
              <a:spcAft>
                <a:spcPts val="600"/>
              </a:spcAft>
            </a:pPr>
            <a:fld id="{B7D4160A-B398-445E-B430-7F2611F9565E}"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0F72615F-06F6-489D-FDE2-1783B417678F}"/>
              </a:ext>
            </a:extLst>
          </p:cNvPr>
          <p:cNvGraphicFramePr>
            <a:graphicFrameLocks noGrp="1"/>
          </p:cNvGraphicFramePr>
          <p:nvPr>
            <p:ph idx="1"/>
            <p:extLst>
              <p:ext uri="{D42A27DB-BD31-4B8C-83A1-F6EECF244321}">
                <p14:modId xmlns:p14="http://schemas.microsoft.com/office/powerpoint/2010/main" val="413565203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00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3906-E2C0-7E53-8F90-6DA6C0FACE42}"/>
              </a:ext>
            </a:extLst>
          </p:cNvPr>
          <p:cNvSpPr>
            <a:spLocks noGrp="1"/>
          </p:cNvSpPr>
          <p:nvPr>
            <p:ph type="title"/>
          </p:nvPr>
        </p:nvSpPr>
        <p:spPr/>
        <p:txBody>
          <a:bodyPr>
            <a:normAutofit fontScale="90000"/>
          </a:bodyPr>
          <a:lstStyle/>
          <a:p>
            <a:r>
              <a:rPr lang="en-US" dirty="0">
                <a:latin typeface="Times New Roman" panose="02020603050405020304" pitchFamily="18" charset="0"/>
                <a:ea typeface="Tahoma"/>
                <a:cs typeface="Times New Roman" panose="02020603050405020304" pitchFamily="18" charset="0"/>
              </a:rPr>
              <a:t>Supplemental Nutrition Assistance Program (SNAP) Changes in OBBBA</a:t>
            </a:r>
            <a:endParaRPr lang="en-US" dirty="0"/>
          </a:p>
        </p:txBody>
      </p:sp>
      <p:sp>
        <p:nvSpPr>
          <p:cNvPr id="3" name="Slide Number Placeholder 2">
            <a:extLst>
              <a:ext uri="{FF2B5EF4-FFF2-40B4-BE49-F238E27FC236}">
                <a16:creationId xmlns:a16="http://schemas.microsoft.com/office/drawing/2014/main" id="{8585E9D0-FA65-5441-6F50-1B804D0DD833}"/>
              </a:ext>
            </a:extLst>
          </p:cNvPr>
          <p:cNvSpPr>
            <a:spLocks noGrp="1"/>
          </p:cNvSpPr>
          <p:nvPr>
            <p:ph type="sldNum" sz="quarter" idx="12"/>
          </p:nvPr>
        </p:nvSpPr>
        <p:spPr/>
        <p:txBody>
          <a:bodyPr/>
          <a:lstStyle/>
          <a:p>
            <a:fld id="{B7D4160A-B398-445E-B430-7F2611F9565E}" type="slidenum">
              <a:rPr lang="en-US" smtClean="0"/>
              <a:pPr/>
              <a:t>20</a:t>
            </a:fld>
            <a:endParaRPr lang="en-US"/>
          </a:p>
        </p:txBody>
      </p:sp>
      <p:graphicFrame>
        <p:nvGraphicFramePr>
          <p:cNvPr id="4" name="Table 3">
            <a:extLst>
              <a:ext uri="{FF2B5EF4-FFF2-40B4-BE49-F238E27FC236}">
                <a16:creationId xmlns:a16="http://schemas.microsoft.com/office/drawing/2014/main" id="{C0CADF30-B6A1-5FD2-6300-DF40AE05D600}"/>
              </a:ext>
            </a:extLst>
          </p:cNvPr>
          <p:cNvGraphicFramePr>
            <a:graphicFrameLocks noGrp="1"/>
          </p:cNvGraphicFramePr>
          <p:nvPr>
            <p:extLst>
              <p:ext uri="{D42A27DB-BD31-4B8C-83A1-F6EECF244321}">
                <p14:modId xmlns:p14="http://schemas.microsoft.com/office/powerpoint/2010/main" val="3495699297"/>
              </p:ext>
            </p:extLst>
          </p:nvPr>
        </p:nvGraphicFramePr>
        <p:xfrm>
          <a:off x="304800" y="1600200"/>
          <a:ext cx="8382000" cy="4495801"/>
        </p:xfrm>
        <a:graphic>
          <a:graphicData uri="http://schemas.openxmlformats.org/drawingml/2006/table">
            <a:tbl>
              <a:tblPr firstRow="1" bandRow="1">
                <a:tableStyleId>{6E25E649-3F16-4E02-A733-19D2CDBF48F0}</a:tableStyleId>
              </a:tblPr>
              <a:tblGrid>
                <a:gridCol w="5810775">
                  <a:extLst>
                    <a:ext uri="{9D8B030D-6E8A-4147-A177-3AD203B41FA5}">
                      <a16:colId xmlns:a16="http://schemas.microsoft.com/office/drawing/2014/main" val="3887174246"/>
                    </a:ext>
                  </a:extLst>
                </a:gridCol>
                <a:gridCol w="1187759">
                  <a:extLst>
                    <a:ext uri="{9D8B030D-6E8A-4147-A177-3AD203B41FA5}">
                      <a16:colId xmlns:a16="http://schemas.microsoft.com/office/drawing/2014/main" val="4074265756"/>
                    </a:ext>
                  </a:extLst>
                </a:gridCol>
                <a:gridCol w="1383466">
                  <a:extLst>
                    <a:ext uri="{9D8B030D-6E8A-4147-A177-3AD203B41FA5}">
                      <a16:colId xmlns:a16="http://schemas.microsoft.com/office/drawing/2014/main" val="2168120343"/>
                    </a:ext>
                  </a:extLst>
                </a:gridCol>
              </a:tblGrid>
              <a:tr h="298066">
                <a:tc>
                  <a:txBody>
                    <a:bodyPr/>
                    <a:lstStyle/>
                    <a:p>
                      <a:r>
                        <a:rPr lang="en-US" sz="1100" b="1" dirty="0">
                          <a:solidFill>
                            <a:schemeClr val="bg1">
                              <a:lumMod val="95000"/>
                            </a:schemeClr>
                          </a:solidFill>
                        </a:rPr>
                        <a:t>Provisions</a:t>
                      </a:r>
                    </a:p>
                  </a:txBody>
                  <a:tcPr anchor="ctr">
                    <a:lnT w="38100" cap="flat" cmpd="sng" algn="ctr">
                      <a:solidFill>
                        <a:schemeClr val="bg1"/>
                      </a:solidFill>
                      <a:prstDash val="solid"/>
                      <a:round/>
                      <a:headEnd type="none" w="med" len="med"/>
                      <a:tailEnd type="none" w="med" len="med"/>
                    </a:lnT>
                    <a:solidFill>
                      <a:srgbClr val="234A5B"/>
                    </a:solidFill>
                  </a:tcPr>
                </a:tc>
                <a:tc>
                  <a:txBody>
                    <a:bodyPr/>
                    <a:lstStyle/>
                    <a:p>
                      <a:pPr algn="ctr"/>
                      <a:r>
                        <a:rPr lang="en-US" sz="1100" b="1" dirty="0">
                          <a:solidFill>
                            <a:schemeClr val="bg1">
                              <a:lumMod val="95000"/>
                            </a:schemeClr>
                          </a:solidFill>
                        </a:rPr>
                        <a:t>Local Impact</a:t>
                      </a:r>
                    </a:p>
                  </a:txBody>
                  <a:tcPr anchor="ctr">
                    <a:lnT w="38100" cap="flat" cmpd="sng" algn="ctr">
                      <a:solidFill>
                        <a:schemeClr val="bg1"/>
                      </a:solidFill>
                      <a:prstDash val="solid"/>
                      <a:round/>
                      <a:headEnd type="none" w="med" len="med"/>
                      <a:tailEnd type="none" w="med" len="med"/>
                    </a:lnT>
                    <a:solidFill>
                      <a:srgbClr val="234A5B"/>
                    </a:solidFill>
                  </a:tcPr>
                </a:tc>
                <a:tc>
                  <a:txBody>
                    <a:bodyPr/>
                    <a:lstStyle/>
                    <a:p>
                      <a:pPr algn="ctr"/>
                      <a:r>
                        <a:rPr lang="en-US" sz="1100" b="1" dirty="0">
                          <a:solidFill>
                            <a:schemeClr val="bg1">
                              <a:lumMod val="95000"/>
                            </a:schemeClr>
                          </a:solidFill>
                        </a:rPr>
                        <a:t>State GF Impact</a:t>
                      </a:r>
                    </a:p>
                  </a:txBody>
                  <a:tcPr anchor="ctr">
                    <a:lnT w="38100" cap="flat" cmpd="sng" algn="ctr">
                      <a:solidFill>
                        <a:schemeClr val="bg1"/>
                      </a:solidFill>
                      <a:prstDash val="solid"/>
                      <a:round/>
                      <a:headEnd type="none" w="med" len="med"/>
                      <a:tailEnd type="none" w="med" len="med"/>
                    </a:lnT>
                    <a:solidFill>
                      <a:srgbClr val="234A5B"/>
                    </a:solidFill>
                  </a:tcPr>
                </a:tc>
                <a:extLst>
                  <a:ext uri="{0D108BD9-81ED-4DB2-BD59-A6C34878D82A}">
                    <a16:rowId xmlns:a16="http://schemas.microsoft.com/office/drawing/2014/main" val="2047315818"/>
                  </a:ext>
                </a:extLst>
              </a:tr>
              <a:tr h="682111">
                <a:tc>
                  <a:txBody>
                    <a:bodyPr/>
                    <a:lstStyle/>
                    <a:p>
                      <a:r>
                        <a:rPr lang="en-US" sz="1100" dirty="0"/>
                        <a:t>State match requirement for SNAP benefits (minimum of 0.0 percent up to 15.0 percent based on the state's payment error rate – effective October 1, 2027</a:t>
                      </a:r>
                    </a:p>
                  </a:txBody>
                  <a:tcPr anchor="ctr"/>
                </a:tc>
                <a:tc>
                  <a:txBody>
                    <a:bodyPr/>
                    <a:lstStyle/>
                    <a:p>
                      <a:pPr lvl="0" algn="ctr">
                        <a:buNone/>
                      </a:pPr>
                      <a:r>
                        <a:rPr lang="en-US" sz="1100" dirty="0"/>
                        <a:t>Yes, pressure to reduce error rates</a:t>
                      </a:r>
                    </a:p>
                  </a:txBody>
                  <a:tcPr anchor="ctr"/>
                </a:tc>
                <a:tc>
                  <a:txBody>
                    <a:bodyPr/>
                    <a:lstStyle/>
                    <a:p>
                      <a:pPr marL="0" lvl="0" algn="ctr" defTabSz="914400" rtl="0" eaLnBrk="1" latinLnBrk="0" hangingPunct="1">
                        <a:buNone/>
                      </a:pPr>
                      <a:r>
                        <a:rPr lang="en-US" sz="1100" kern="1200" dirty="0">
                          <a:solidFill>
                            <a:schemeClr val="dk1"/>
                          </a:solidFill>
                          <a:latin typeface="+mn-lt"/>
                          <a:ea typeface="+mn-ea"/>
                          <a:cs typeface="+mn-cs"/>
                        </a:rPr>
                        <a:t>$90 - $270 million GF a year</a:t>
                      </a:r>
                    </a:p>
                  </a:txBody>
                  <a:tcPr anchor="ctr"/>
                </a:tc>
                <a:extLst>
                  <a:ext uri="{0D108BD9-81ED-4DB2-BD59-A6C34878D82A}">
                    <a16:rowId xmlns:a16="http://schemas.microsoft.com/office/drawing/2014/main" val="3971344372"/>
                  </a:ext>
                </a:extLst>
              </a:tr>
              <a:tr h="490933">
                <a:tc>
                  <a:txBody>
                    <a:bodyPr/>
                    <a:lstStyle/>
                    <a:p>
                      <a:pPr lvl="0">
                        <a:buNone/>
                      </a:pPr>
                      <a:r>
                        <a:rPr lang="en-US" sz="1100" dirty="0"/>
                        <a:t>Administrative cost sharing increased from 50.0 to 75.0 percent for states - effective October 1, 2026</a:t>
                      </a:r>
                    </a:p>
                  </a:txBody>
                  <a:tcPr anchor="ctr"/>
                </a:tc>
                <a:tc>
                  <a:txBody>
                    <a:bodyPr/>
                    <a:lstStyle/>
                    <a:p>
                      <a:pPr lvl="0" algn="ctr">
                        <a:buNone/>
                      </a:pPr>
                      <a:r>
                        <a:rPr lang="en-US" sz="1100" dirty="0"/>
                        <a:t>Yes, local share</a:t>
                      </a:r>
                    </a:p>
                  </a:txBody>
                  <a:tcPr anchor="ctr"/>
                </a:tc>
                <a:tc>
                  <a:txBody>
                    <a:bodyPr/>
                    <a:lstStyle/>
                    <a:p>
                      <a:pPr marL="0" lvl="0" algn="ctr" defTabSz="914400" rtl="0" eaLnBrk="1" latinLnBrk="0" hangingPunct="1">
                        <a:buNone/>
                      </a:pPr>
                      <a:r>
                        <a:rPr lang="en-US" sz="1100" kern="1200" dirty="0">
                          <a:solidFill>
                            <a:schemeClr val="dk1"/>
                          </a:solidFill>
                          <a:latin typeface="+mn-lt"/>
                          <a:ea typeface="+mn-ea"/>
                          <a:cs typeface="+mn-cs"/>
                        </a:rPr>
                        <a:t>$80 - $90 million GF a year</a:t>
                      </a:r>
                    </a:p>
                  </a:txBody>
                  <a:tcPr anchor="ctr"/>
                </a:tc>
                <a:extLst>
                  <a:ext uri="{0D108BD9-81ED-4DB2-BD59-A6C34878D82A}">
                    <a16:rowId xmlns:a16="http://schemas.microsoft.com/office/drawing/2014/main" val="647463162"/>
                  </a:ext>
                </a:extLst>
              </a:tr>
              <a:tr h="463986">
                <a:tc>
                  <a:txBody>
                    <a:bodyPr/>
                    <a:lstStyle/>
                    <a:p>
                      <a:pPr lvl="0">
                        <a:buNone/>
                      </a:pPr>
                      <a:r>
                        <a:rPr lang="en-US" sz="1100" dirty="0"/>
                        <a:t>Limits adjustments to the Thirty Food Plan to annual inflation adjustments – effective July 4, 2025 </a:t>
                      </a:r>
                    </a:p>
                  </a:txBody>
                  <a:tcPr anchor="ctr"/>
                </a:tc>
                <a:tc>
                  <a:txBody>
                    <a:bodyPr/>
                    <a:lstStyle/>
                    <a:p>
                      <a:pPr marL="0" lvl="0" algn="ctr" defTabSz="914400" rtl="0" eaLnBrk="1" latinLnBrk="0" hangingPunct="1">
                        <a:buNone/>
                      </a:pPr>
                      <a:r>
                        <a:rPr lang="en-US" sz="1100" kern="1200" dirty="0">
                          <a:solidFill>
                            <a:schemeClr val="dk1"/>
                          </a:solidFill>
                          <a:latin typeface="+mn-lt"/>
                          <a:ea typeface="+mn-ea"/>
                          <a:cs typeface="+mn-cs"/>
                        </a:rPr>
                        <a:t>No</a:t>
                      </a:r>
                    </a:p>
                  </a:txBody>
                  <a:tcPr anchor="ctr"/>
                </a:tc>
                <a:tc>
                  <a:txBody>
                    <a:bodyPr/>
                    <a:lstStyle/>
                    <a:p>
                      <a:pPr marL="0" lvl="0" algn="ctr" defTabSz="914400" rtl="0" eaLnBrk="1" latinLnBrk="0" hangingPunct="1">
                        <a:buNone/>
                      </a:pPr>
                      <a:r>
                        <a:rPr lang="en-US" sz="1100" kern="1200" dirty="0">
                          <a:solidFill>
                            <a:schemeClr val="dk1"/>
                          </a:solidFill>
                          <a:latin typeface="+mn-lt"/>
                          <a:ea typeface="+mn-ea"/>
                          <a:cs typeface="+mn-cs"/>
                        </a:rPr>
                        <a:t>No</a:t>
                      </a:r>
                    </a:p>
                  </a:txBody>
                  <a:tcPr anchor="ctr"/>
                </a:tc>
                <a:extLst>
                  <a:ext uri="{0D108BD9-81ED-4DB2-BD59-A6C34878D82A}">
                    <a16:rowId xmlns:a16="http://schemas.microsoft.com/office/drawing/2014/main" val="3006012289"/>
                  </a:ext>
                </a:extLst>
              </a:tr>
              <a:tr h="490933">
                <a:tc>
                  <a:txBody>
                    <a:bodyPr/>
                    <a:lstStyle/>
                    <a:p>
                      <a:pPr lvl="0">
                        <a:buNone/>
                      </a:pPr>
                      <a:r>
                        <a:rPr lang="en-US" sz="1100" dirty="0"/>
                        <a:t>Increases the age from 54 to 64 that Able Bodied Adults without Dependents must work to receive SNAP (dependent child is changed to be under the age of 14 and not 18)</a:t>
                      </a:r>
                    </a:p>
                  </a:txBody>
                  <a:tcPr anchor="ctr"/>
                </a:tc>
                <a:tc>
                  <a:txBody>
                    <a:bodyPr/>
                    <a:lstStyle/>
                    <a:p>
                      <a:pPr marL="0" lvl="0" algn="ctr" defTabSz="914400" rtl="0" eaLnBrk="1" latinLnBrk="0" hangingPunct="1">
                        <a:buNone/>
                      </a:pPr>
                      <a:r>
                        <a:rPr lang="en-US" sz="1100" kern="1200" dirty="0">
                          <a:solidFill>
                            <a:schemeClr val="dk1"/>
                          </a:solidFill>
                          <a:latin typeface="+mn-lt"/>
                          <a:ea typeface="+mn-ea"/>
                          <a:cs typeface="+mn-cs"/>
                        </a:rPr>
                        <a:t>Yes</a:t>
                      </a:r>
                    </a:p>
                  </a:txBody>
                  <a:tcPr anchor="ctr"/>
                </a:tc>
                <a:tc>
                  <a:txBody>
                    <a:bodyPr/>
                    <a:lstStyle/>
                    <a:p>
                      <a:pPr marL="0" lvl="0" algn="ctr" defTabSz="914400" rtl="0" eaLnBrk="1" latinLnBrk="0" hangingPunct="1">
                        <a:buNone/>
                      </a:pPr>
                      <a:r>
                        <a:rPr lang="en-US" sz="1100" kern="1200" dirty="0">
                          <a:solidFill>
                            <a:schemeClr val="dk1"/>
                          </a:solidFill>
                          <a:latin typeface="+mn-lt"/>
                          <a:ea typeface="+mn-ea"/>
                          <a:cs typeface="+mn-cs"/>
                        </a:rPr>
                        <a:t>Yes</a:t>
                      </a:r>
                    </a:p>
                  </a:txBody>
                  <a:tcPr anchor="ctr"/>
                </a:tc>
                <a:extLst>
                  <a:ext uri="{0D108BD9-81ED-4DB2-BD59-A6C34878D82A}">
                    <a16:rowId xmlns:a16="http://schemas.microsoft.com/office/drawing/2014/main" val="3351569170"/>
                  </a:ext>
                </a:extLst>
              </a:tr>
              <a:tr h="876666">
                <a:tc>
                  <a:txBody>
                    <a:bodyPr/>
                    <a:lstStyle/>
                    <a:p>
                      <a:pPr lvl="0">
                        <a:buNone/>
                      </a:pPr>
                      <a:r>
                        <a:rPr lang="en-US" sz="1100" dirty="0"/>
                        <a:t>Restricts use of LIHEAP payments of $20 or more to automatically qualify for the standard utility allowance in determining SNAP benefit amounts to households with elderly or disabled members and prohibits the use of household internet costs from being used in computing the excess shelter expense deduction for SNAP benefits – effective July 4, 2025</a:t>
                      </a:r>
                    </a:p>
                  </a:txBody>
                  <a:tcPr anchor="ctr"/>
                </a:tc>
                <a:tc>
                  <a:txBody>
                    <a:bodyPr/>
                    <a:lstStyle/>
                    <a:p>
                      <a:pPr marL="0" lvl="0" algn="ctr" defTabSz="914400" rtl="0" eaLnBrk="1" latinLnBrk="0" hangingPunct="1">
                        <a:buNone/>
                      </a:pPr>
                      <a:r>
                        <a:rPr lang="en-US" sz="1100" kern="1200" dirty="0">
                          <a:solidFill>
                            <a:schemeClr val="dk1"/>
                          </a:solidFill>
                          <a:latin typeface="+mn-lt"/>
                          <a:ea typeface="+mn-ea"/>
                          <a:cs typeface="+mn-cs"/>
                        </a:rPr>
                        <a:t>Yes, adds complexity</a:t>
                      </a:r>
                    </a:p>
                  </a:txBody>
                  <a:tcPr anchor="ctr"/>
                </a:tc>
                <a:tc>
                  <a:txBody>
                    <a:bodyPr/>
                    <a:lstStyle/>
                    <a:p>
                      <a:pPr marL="0" lvl="0" algn="ctr" defTabSz="914400" rtl="0" eaLnBrk="1" latinLnBrk="0" hangingPunct="1">
                        <a:buNone/>
                      </a:pPr>
                      <a:r>
                        <a:rPr lang="en-US" sz="1100" kern="1200" dirty="0">
                          <a:solidFill>
                            <a:schemeClr val="dk1"/>
                          </a:solidFill>
                          <a:latin typeface="+mn-lt"/>
                          <a:ea typeface="+mn-ea"/>
                          <a:cs typeface="+mn-cs"/>
                        </a:rPr>
                        <a:t>No</a:t>
                      </a:r>
                    </a:p>
                  </a:txBody>
                  <a:tcPr anchor="ctr"/>
                </a:tc>
                <a:extLst>
                  <a:ext uri="{0D108BD9-81ED-4DB2-BD59-A6C34878D82A}">
                    <a16:rowId xmlns:a16="http://schemas.microsoft.com/office/drawing/2014/main" val="4248755261"/>
                  </a:ext>
                </a:extLst>
              </a:tr>
              <a:tr h="1193106">
                <a:tc>
                  <a:txBody>
                    <a:bodyPr/>
                    <a:lstStyle/>
                    <a:p>
                      <a:pPr lvl="0">
                        <a:buNone/>
                      </a:pPr>
                      <a:r>
                        <a:rPr lang="en-US" sz="1100" dirty="0"/>
                        <a:t>Limits SNAP benefits to individuals who reside in the United States and are 1) citizens or lawful permanent residents; 2) immigrants who have been lawfully admitted for permanent residence; 3) immigrants who have been granted the status of Cuban or Haitian entrant; or 4) individuals who are lawfully residing in the country in accordance with the Compacts of Free Association between the United States and Micronesia, the Marshall Islands, and Palau.</a:t>
                      </a:r>
                    </a:p>
                  </a:txBody>
                  <a:tcPr anchor="ctr"/>
                </a:tc>
                <a:tc>
                  <a:txBody>
                    <a:bodyPr/>
                    <a:lstStyle/>
                    <a:p>
                      <a:pPr marL="0" lvl="0" algn="ctr" defTabSz="914400" rtl="0" eaLnBrk="1" latinLnBrk="0" hangingPunct="1">
                        <a:buNone/>
                      </a:pPr>
                      <a:r>
                        <a:rPr lang="en-US" sz="1100" kern="1200" dirty="0">
                          <a:solidFill>
                            <a:schemeClr val="dk1"/>
                          </a:solidFill>
                          <a:latin typeface="+mn-lt"/>
                          <a:ea typeface="+mn-ea"/>
                          <a:cs typeface="+mn-cs"/>
                        </a:rPr>
                        <a:t>Maybe, for verification purposes</a:t>
                      </a:r>
                    </a:p>
                  </a:txBody>
                  <a:tcPr anchor="ctr"/>
                </a:tc>
                <a:tc>
                  <a:txBody>
                    <a:bodyPr/>
                    <a:lstStyle/>
                    <a:p>
                      <a:pPr marL="0" lvl="0" algn="ctr" defTabSz="914400" rtl="0" eaLnBrk="1" latinLnBrk="0" hangingPunct="1">
                        <a:buNone/>
                      </a:pPr>
                      <a:r>
                        <a:rPr lang="en-US" sz="1100" kern="1200" dirty="0">
                          <a:solidFill>
                            <a:schemeClr val="dk1"/>
                          </a:solidFill>
                          <a:latin typeface="+mn-lt"/>
                          <a:ea typeface="+mn-ea"/>
                          <a:cs typeface="+mn-cs"/>
                        </a:rPr>
                        <a:t>No</a:t>
                      </a:r>
                    </a:p>
                  </a:txBody>
                  <a:tcPr anchor="ctr"/>
                </a:tc>
                <a:extLst>
                  <a:ext uri="{0D108BD9-81ED-4DB2-BD59-A6C34878D82A}">
                    <a16:rowId xmlns:a16="http://schemas.microsoft.com/office/drawing/2014/main" val="1849679052"/>
                  </a:ext>
                </a:extLst>
              </a:tr>
            </a:tbl>
          </a:graphicData>
        </a:graphic>
      </p:graphicFrame>
      <p:sp>
        <p:nvSpPr>
          <p:cNvPr id="5" name="TextBox 4">
            <a:extLst>
              <a:ext uri="{FF2B5EF4-FFF2-40B4-BE49-F238E27FC236}">
                <a16:creationId xmlns:a16="http://schemas.microsoft.com/office/drawing/2014/main" id="{3085D179-B83B-8A2E-EF1C-3549E402058B}"/>
              </a:ext>
            </a:extLst>
          </p:cNvPr>
          <p:cNvSpPr txBox="1"/>
          <p:nvPr/>
        </p:nvSpPr>
        <p:spPr>
          <a:xfrm>
            <a:off x="228600" y="6278563"/>
            <a:ext cx="7848600" cy="307777"/>
          </a:xfrm>
          <a:prstGeom prst="rect">
            <a:avLst/>
          </a:prstGeom>
          <a:noFill/>
        </p:spPr>
        <p:txBody>
          <a:bodyPr wrap="square">
            <a:spAutoFit/>
          </a:bodyPr>
          <a:lstStyle/>
          <a:p>
            <a:r>
              <a:rPr lang="en-US" sz="1400" i="1" dirty="0">
                <a:latin typeface="Times New Roman" panose="02020603050405020304" pitchFamily="18" charset="0"/>
                <a:cs typeface="Times New Roman" panose="02020603050405020304" pitchFamily="18" charset="0"/>
              </a:rPr>
              <a:t>Source: Mike Tweedy, Senate Finance and Appropriations Committee</a:t>
            </a:r>
          </a:p>
        </p:txBody>
      </p:sp>
    </p:spTree>
    <p:extLst>
      <p:ext uri="{BB962C8B-B14F-4D97-AF65-F5344CB8AC3E}">
        <p14:creationId xmlns:p14="http://schemas.microsoft.com/office/powerpoint/2010/main" val="2377535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F25E-A4D5-20BD-5651-FBD3733170E6}"/>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The Fiscal Health of Hospitals Will Be in Question over the Next Few Years </a:t>
            </a:r>
          </a:p>
        </p:txBody>
      </p:sp>
      <p:sp>
        <p:nvSpPr>
          <p:cNvPr id="3" name="Content Placeholder 2">
            <a:extLst>
              <a:ext uri="{FF2B5EF4-FFF2-40B4-BE49-F238E27FC236}">
                <a16:creationId xmlns:a16="http://schemas.microsoft.com/office/drawing/2014/main" id="{8B779F3D-2640-AC9E-6283-FCDBE7388D40}"/>
              </a:ext>
            </a:extLst>
          </p:cNvPr>
          <p:cNvSpPr>
            <a:spLocks noGrp="1"/>
          </p:cNvSpPr>
          <p:nvPr>
            <p:ph idx="1"/>
          </p:nvPr>
        </p:nvSpPr>
        <p:spPr>
          <a:xfrm>
            <a:off x="457200" y="1780207"/>
            <a:ext cx="8229600" cy="4525963"/>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The new federal law requires Virginia to lower its 6% hospital provider tax by half a percentage point each year starting in October 2027 until it hits 3.5% in 2032. </a:t>
            </a:r>
          </a:p>
          <a:p>
            <a:pPr marL="857250" lvl="1" indent="-45720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Reduced hospital Medicaid payments will also reduce provider tax amounts.</a:t>
            </a:r>
          </a:p>
          <a:p>
            <a:pPr marL="857250" lvl="1" indent="-45720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The hospital provider tax currently generates $1 billion a year that the state combines with federal dollars to make supplemental Medicaid payments to hospitals.</a:t>
            </a:r>
          </a:p>
          <a:p>
            <a:pPr marL="857250" lvl="1" indent="-45720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New $50 billion federal Rural Health Transformation Fund could provide some assistance to rural hospitals in VA (up to $1 </a:t>
            </a:r>
            <a:r>
              <a:rPr lang="en-US" dirty="0" err="1">
                <a:latin typeface="Times New Roman" panose="02020603050405020304" pitchFamily="18" charset="0"/>
                <a:cs typeface="Times New Roman" panose="02020603050405020304" pitchFamily="18" charset="0"/>
              </a:rPr>
              <a:t>bil</a:t>
            </a:r>
            <a:r>
              <a:rPr lang="en-US" dirty="0">
                <a:latin typeface="Times New Roman" panose="02020603050405020304" pitchFamily="18" charset="0"/>
                <a:cs typeface="Times New Roman" panose="02020603050405020304" pitchFamily="18" charset="0"/>
              </a:rPr>
              <a:t>. to VA over 5 years).</a:t>
            </a:r>
          </a:p>
          <a:p>
            <a:pPr marL="400050" lvl="1"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OBBBA didn’t extend the enhanced Affordable Care Act insurance premium tax credits for health insurance, which will drive up insurance costs for the low and middle income.</a:t>
            </a:r>
          </a:p>
        </p:txBody>
      </p:sp>
      <p:sp>
        <p:nvSpPr>
          <p:cNvPr id="4" name="Slide Number Placeholder 3">
            <a:extLst>
              <a:ext uri="{FF2B5EF4-FFF2-40B4-BE49-F238E27FC236}">
                <a16:creationId xmlns:a16="http://schemas.microsoft.com/office/drawing/2014/main" id="{46B67DE2-7C09-6380-41E1-FF56F17C27AC}"/>
              </a:ext>
            </a:extLst>
          </p:cNvPr>
          <p:cNvSpPr>
            <a:spLocks noGrp="1"/>
          </p:cNvSpPr>
          <p:nvPr>
            <p:ph type="sldNum" sz="quarter" idx="12"/>
          </p:nvPr>
        </p:nvSpPr>
        <p:spPr/>
        <p:txBody>
          <a:bodyPr/>
          <a:lstStyle/>
          <a:p>
            <a:fld id="{B7D4160A-B398-445E-B430-7F2611F9565E}" type="slidenum">
              <a:rPr lang="en-US" smtClean="0"/>
              <a:pPr/>
              <a:t>21</a:t>
            </a:fld>
            <a:endParaRPr lang="en-US"/>
          </a:p>
        </p:txBody>
      </p:sp>
    </p:spTree>
    <p:extLst>
      <p:ext uri="{BB962C8B-B14F-4D97-AF65-F5344CB8AC3E}">
        <p14:creationId xmlns:p14="http://schemas.microsoft.com/office/powerpoint/2010/main" val="2586440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50AD-38D1-3121-F46C-F09F17B81D24}"/>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Timeline of Key Health Policy Provisions</a:t>
            </a:r>
          </a:p>
        </p:txBody>
      </p:sp>
      <p:sp>
        <p:nvSpPr>
          <p:cNvPr id="3" name="Content Placeholder 2">
            <a:extLst>
              <a:ext uri="{FF2B5EF4-FFF2-40B4-BE49-F238E27FC236}">
                <a16:creationId xmlns:a16="http://schemas.microsoft.com/office/drawing/2014/main" id="{2C7BDF9E-6C81-28C4-0914-EC2653E44169}"/>
              </a:ext>
            </a:extLst>
          </p:cNvPr>
          <p:cNvSpPr>
            <a:spLocks noGrp="1"/>
          </p:cNvSpPr>
          <p:nvPr>
            <p:ph idx="1"/>
          </p:nvPr>
        </p:nvSpPr>
        <p:spPr/>
        <p:txBody>
          <a:bodyPr>
            <a:normAutofit lnSpcReduction="10000"/>
          </a:bodyPr>
          <a:lstStyle/>
          <a:p>
            <a:pPr marL="0" indent="0">
              <a:buNone/>
            </a:pPr>
            <a:r>
              <a:rPr lang="en-US" sz="2800" b="1" dirty="0">
                <a:latin typeface="Times New Roman" panose="02020603050405020304" pitchFamily="18" charset="0"/>
                <a:cs typeface="Times New Roman" panose="02020603050405020304" pitchFamily="18" charset="0"/>
              </a:rPr>
              <a:t>FY 2026</a:t>
            </a:r>
          </a:p>
          <a:p>
            <a:r>
              <a:rPr lang="en-US" sz="2000" dirty="0">
                <a:latin typeface="Times New Roman" panose="02020603050405020304" pitchFamily="18" charset="0"/>
                <a:cs typeface="Times New Roman" panose="02020603050405020304" pitchFamily="18" charset="0"/>
              </a:rPr>
              <a:t>Rural Health Transformation Disbursements Begin</a:t>
            </a:r>
          </a:p>
          <a:p>
            <a:r>
              <a:rPr lang="en-US" sz="2000" dirty="0">
                <a:latin typeface="Times New Roman" panose="02020603050405020304" pitchFamily="18" charset="0"/>
                <a:cs typeface="Times New Roman" panose="02020603050405020304" pitchFamily="18" charset="0"/>
              </a:rPr>
              <a:t>Initiative begins to improve SNAP error rates</a:t>
            </a:r>
          </a:p>
          <a:p>
            <a:pPr marL="0" indent="0">
              <a:buNone/>
            </a:pPr>
            <a:r>
              <a:rPr lang="en-US" sz="2800" b="1" dirty="0">
                <a:latin typeface="Times New Roman" panose="02020603050405020304" pitchFamily="18" charset="0"/>
                <a:cs typeface="Times New Roman" panose="02020603050405020304" pitchFamily="18" charset="0"/>
              </a:rPr>
              <a:t>FY 2027</a:t>
            </a:r>
          </a:p>
          <a:p>
            <a:r>
              <a:rPr lang="en-US" sz="2000" dirty="0">
                <a:latin typeface="Times New Roman" panose="02020603050405020304" pitchFamily="18" charset="0"/>
                <a:cs typeface="Times New Roman" panose="02020603050405020304" pitchFamily="18" charset="0"/>
              </a:rPr>
              <a:t>Begin increased SNAP administrative costs (3/4 of year)</a:t>
            </a:r>
          </a:p>
          <a:p>
            <a:r>
              <a:rPr lang="en-US" sz="2000" dirty="0">
                <a:latin typeface="Times New Roman" panose="02020603050405020304" pitchFamily="18" charset="0"/>
                <a:cs typeface="Times New Roman" panose="02020603050405020304" pitchFamily="18" charset="0"/>
              </a:rPr>
              <a:t>Enhance Medicaid eligibility determination workforce</a:t>
            </a:r>
          </a:p>
          <a:p>
            <a:r>
              <a:rPr lang="en-US" sz="2000" dirty="0">
                <a:latin typeface="Times New Roman" panose="02020603050405020304" pitchFamily="18" charset="0"/>
                <a:cs typeface="Times New Roman" panose="02020603050405020304" pitchFamily="18" charset="0"/>
              </a:rPr>
              <a:t>Begin complying with Medicaid Community Engagement Requirements (80 hours a month) for Able-Bodied Adults</a:t>
            </a:r>
          </a:p>
          <a:p>
            <a:pPr marL="0" indent="0">
              <a:buNone/>
            </a:pPr>
            <a:r>
              <a:rPr lang="en-US" sz="2800" b="1" dirty="0">
                <a:latin typeface="Times New Roman" panose="02020603050405020304" pitchFamily="18" charset="0"/>
                <a:cs typeface="Times New Roman" panose="02020603050405020304" pitchFamily="18" charset="0"/>
              </a:rPr>
              <a:t>FY 2028</a:t>
            </a:r>
          </a:p>
          <a:p>
            <a:r>
              <a:rPr lang="en-US" sz="2000" dirty="0">
                <a:latin typeface="Times New Roman" panose="02020603050405020304" pitchFamily="18" charset="0"/>
                <a:cs typeface="Times New Roman" panose="02020603050405020304" pitchFamily="18" charset="0"/>
              </a:rPr>
              <a:t>SNAP error rate state costs begin</a:t>
            </a:r>
          </a:p>
          <a:p>
            <a:r>
              <a:rPr lang="en-US" sz="2000" dirty="0">
                <a:latin typeface="Times New Roman" panose="02020603050405020304" pitchFamily="18" charset="0"/>
                <a:cs typeface="Times New Roman" panose="02020603050405020304" pitchFamily="18" charset="0"/>
              </a:rPr>
              <a:t>Begin reduction of 6% provider taxes for state directed payments to hospitals in October 2027</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A613048-59F5-8D88-53AB-A16C7F873E84}"/>
              </a:ext>
            </a:extLst>
          </p:cNvPr>
          <p:cNvSpPr>
            <a:spLocks noGrp="1"/>
          </p:cNvSpPr>
          <p:nvPr>
            <p:ph type="sldNum" sz="quarter" idx="12"/>
          </p:nvPr>
        </p:nvSpPr>
        <p:spPr/>
        <p:txBody>
          <a:bodyPr/>
          <a:lstStyle/>
          <a:p>
            <a:fld id="{B7D4160A-B398-445E-B430-7F2611F9565E}" type="slidenum">
              <a:rPr lang="en-US" smtClean="0"/>
              <a:pPr/>
              <a:t>22</a:t>
            </a:fld>
            <a:endParaRPr lang="en-US"/>
          </a:p>
        </p:txBody>
      </p:sp>
    </p:spTree>
    <p:extLst>
      <p:ext uri="{BB962C8B-B14F-4D97-AF65-F5344CB8AC3E}">
        <p14:creationId xmlns:p14="http://schemas.microsoft.com/office/powerpoint/2010/main" val="1709373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43465-6BFE-3364-A325-A122A0700530}"/>
              </a:ext>
            </a:extLst>
          </p:cNvPr>
          <p:cNvSpPr>
            <a:spLocks noGrp="1"/>
          </p:cNvSpPr>
          <p:nvPr>
            <p:ph type="title"/>
          </p:nvPr>
        </p:nvSpPr>
        <p:spPr/>
        <p:txBody>
          <a:bodyPr>
            <a:noAutofit/>
          </a:bodyPr>
          <a:lstStyle/>
          <a:p>
            <a:r>
              <a:rPr lang="en-US" sz="3600" dirty="0">
                <a:latin typeface="Times New Roman" panose="02020603050405020304" pitchFamily="18" charset="0"/>
                <a:cs typeface="Times New Roman" panose="02020603050405020304" pitchFamily="18" charset="0"/>
              </a:rPr>
              <a:t>Virginia Tax Conformity to OBBBA</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Could Reduce Revenues, if Adopted</a:t>
            </a:r>
            <a:endParaRPr lang="en-US" sz="3600" dirty="0"/>
          </a:p>
        </p:txBody>
      </p:sp>
      <p:sp>
        <p:nvSpPr>
          <p:cNvPr id="3" name="Slide Number Placeholder 2">
            <a:extLst>
              <a:ext uri="{FF2B5EF4-FFF2-40B4-BE49-F238E27FC236}">
                <a16:creationId xmlns:a16="http://schemas.microsoft.com/office/drawing/2014/main" id="{CBBADF1B-3A65-5048-B1D2-E4D022457DB7}"/>
              </a:ext>
            </a:extLst>
          </p:cNvPr>
          <p:cNvSpPr>
            <a:spLocks noGrp="1"/>
          </p:cNvSpPr>
          <p:nvPr>
            <p:ph type="sldNum" sz="quarter" idx="12"/>
          </p:nvPr>
        </p:nvSpPr>
        <p:spPr/>
        <p:txBody>
          <a:bodyPr/>
          <a:lstStyle/>
          <a:p>
            <a:fld id="{B7D4160A-B398-445E-B430-7F2611F9565E}" type="slidenum">
              <a:rPr lang="en-US" smtClean="0"/>
              <a:pPr/>
              <a:t>23</a:t>
            </a:fld>
            <a:endParaRPr lang="en-US"/>
          </a:p>
        </p:txBody>
      </p:sp>
      <p:sp>
        <p:nvSpPr>
          <p:cNvPr id="4" name="Content Placeholder 2">
            <a:extLst>
              <a:ext uri="{FF2B5EF4-FFF2-40B4-BE49-F238E27FC236}">
                <a16:creationId xmlns:a16="http://schemas.microsoft.com/office/drawing/2014/main" id="{02C20232-0007-9C72-CA71-5B82133826AE}"/>
              </a:ext>
            </a:extLst>
          </p:cNvPr>
          <p:cNvSpPr txBox="1">
            <a:spLocks/>
          </p:cNvSpPr>
          <p:nvPr/>
        </p:nvSpPr>
        <p:spPr>
          <a:xfrm>
            <a:off x="457200" y="1555750"/>
            <a:ext cx="8229600" cy="4983162"/>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800" dirty="0">
                <a:latin typeface="Times New Roman" panose="02020603050405020304" pitchFamily="18" charset="0"/>
                <a:cs typeface="Times New Roman" panose="02020603050405020304" pitchFamily="18" charset="0"/>
              </a:rPr>
              <a:t>Virginia </a:t>
            </a:r>
            <a:r>
              <a:rPr lang="en-US" sz="3800" b="1" dirty="0">
                <a:latin typeface="Times New Roman" panose="02020603050405020304" pitchFamily="18" charset="0"/>
                <a:cs typeface="Times New Roman" panose="02020603050405020304" pitchFamily="18" charset="0"/>
              </a:rPr>
              <a:t>has static (fixed date) conformity to federal tax changes</a:t>
            </a:r>
            <a:r>
              <a:rPr lang="en-US" sz="3800" dirty="0">
                <a:latin typeface="Times New Roman" panose="02020603050405020304" pitchFamily="18" charset="0"/>
                <a:cs typeface="Times New Roman" panose="02020603050405020304" pitchFamily="18" charset="0"/>
              </a:rPr>
              <a:t> (IRC), where the incorporation of changes has to await the legislature’s decision to manually update any IRC conformity.  Conforming to </a:t>
            </a:r>
            <a:r>
              <a:rPr lang="en-US" sz="3800" b="1" dirty="0">
                <a:latin typeface="Times New Roman" panose="02020603050405020304" pitchFamily="18" charset="0"/>
                <a:cs typeface="Times New Roman" panose="02020603050405020304" pitchFamily="18" charset="0"/>
              </a:rPr>
              <a:t>individual provisions would cost $56.6 mil. from FY 26 thru FY 28</a:t>
            </a:r>
            <a:r>
              <a:rPr lang="en-US" sz="3800" dirty="0">
                <a:latin typeface="Times New Roman" panose="02020603050405020304" pitchFamily="18" charset="0"/>
                <a:cs typeface="Times New Roman" panose="02020603050405020304" pitchFamily="18" charset="0"/>
              </a:rPr>
              <a:t>.  </a:t>
            </a:r>
            <a:r>
              <a:rPr lang="en-US" sz="3800" b="1" dirty="0">
                <a:latin typeface="Times New Roman" panose="02020603050405020304" pitchFamily="18" charset="0"/>
                <a:cs typeface="Times New Roman" panose="02020603050405020304" pitchFamily="18" charset="0"/>
              </a:rPr>
              <a:t>Business provision changes would cost $1.1 </a:t>
            </a:r>
            <a:r>
              <a:rPr lang="en-US" sz="3800" b="1" dirty="0" err="1">
                <a:latin typeface="Times New Roman" panose="02020603050405020304" pitchFamily="18" charset="0"/>
                <a:cs typeface="Times New Roman" panose="02020603050405020304" pitchFamily="18" charset="0"/>
              </a:rPr>
              <a:t>bil</a:t>
            </a:r>
            <a:r>
              <a:rPr lang="en-US" sz="3800" b="1" dirty="0">
                <a:latin typeface="Times New Roman" panose="02020603050405020304" pitchFamily="18" charset="0"/>
                <a:cs typeface="Times New Roman" panose="02020603050405020304" pitchFamily="18" charset="0"/>
              </a:rPr>
              <a:t>. and include 4 significant changes to business expensing: </a:t>
            </a:r>
          </a:p>
          <a:p>
            <a:pPr marL="0" indent="0">
              <a:buNone/>
            </a:pPr>
            <a:endParaRPr lang="en-US" sz="2000" b="1" dirty="0">
              <a:latin typeface="Times New Roman" panose="02020603050405020304" pitchFamily="18" charset="0"/>
              <a:cs typeface="Times New Roman" panose="02020603050405020304" pitchFamily="18" charset="0"/>
            </a:endParaRPr>
          </a:p>
          <a:p>
            <a:pPr marL="857250" lvl="1" indent="-457200">
              <a:buFont typeface="Courier New" panose="02070309020205020404" pitchFamily="49" charset="0"/>
              <a:buChar char="o"/>
            </a:pPr>
            <a:r>
              <a:rPr lang="en-US" sz="3800" dirty="0">
                <a:latin typeface="Times New Roman" panose="02020603050405020304" pitchFamily="18" charset="0"/>
                <a:cs typeface="Times New Roman" panose="02020603050405020304" pitchFamily="18" charset="0"/>
              </a:rPr>
              <a:t>The full expensing provision for machinery, equipment, and certain other tangible property is restored and made permanent; </a:t>
            </a:r>
          </a:p>
          <a:p>
            <a:pPr marL="857250" lvl="1" indent="-457200">
              <a:buFont typeface="Courier New" panose="02070309020205020404" pitchFamily="49" charset="0"/>
              <a:buChar char="o"/>
            </a:pPr>
            <a:r>
              <a:rPr lang="en-US" sz="3800" dirty="0">
                <a:latin typeface="Times New Roman" panose="02020603050405020304" pitchFamily="18" charset="0"/>
                <a:cs typeface="Times New Roman" panose="02020603050405020304" pitchFamily="18" charset="0"/>
              </a:rPr>
              <a:t>restoring immediate cost recovery for research and development costs; </a:t>
            </a:r>
          </a:p>
          <a:p>
            <a:pPr marL="857250" lvl="1" indent="-457200">
              <a:buFont typeface="Courier New" panose="02070309020205020404" pitchFamily="49" charset="0"/>
              <a:buChar char="o"/>
            </a:pPr>
            <a:r>
              <a:rPr lang="en-US" sz="3800" dirty="0">
                <a:latin typeface="Times New Roman" panose="02020603050405020304" pitchFamily="18" charset="0"/>
                <a:cs typeface="Times New Roman" panose="02020603050405020304" pitchFamily="18" charset="0"/>
              </a:rPr>
              <a:t>new first-year expensing for qualified production property (e.g., factories); </a:t>
            </a:r>
          </a:p>
          <a:p>
            <a:pPr marL="857250" lvl="1" indent="-457200">
              <a:buFont typeface="Courier New" panose="02070309020205020404" pitchFamily="49" charset="0"/>
              <a:buChar char="o"/>
            </a:pPr>
            <a:r>
              <a:rPr lang="en-US" sz="3800" dirty="0">
                <a:latin typeface="Times New Roman" panose="02020603050405020304" pitchFamily="18" charset="0"/>
                <a:cs typeface="Times New Roman" panose="02020603050405020304" pitchFamily="18" charset="0"/>
              </a:rPr>
              <a:t>The cap on the § 179 expensing deduction for small businesses is raised from $1 million to $2.5 million.</a:t>
            </a:r>
          </a:p>
          <a:p>
            <a:pPr marL="0" indent="0">
              <a:buFont typeface="Arial" pitchFamily="34" charset="0"/>
              <a:buNone/>
            </a:pPr>
            <a:endParaRPr lang="en-US"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Examples of OBBBA </a:t>
            </a:r>
            <a:r>
              <a:rPr lang="en-US" sz="3800" b="1" dirty="0">
                <a:latin typeface="Times New Roman" panose="02020603050405020304" pitchFamily="18" charset="0"/>
                <a:cs typeface="Times New Roman" panose="02020603050405020304" pitchFamily="18" charset="0"/>
              </a:rPr>
              <a:t>personal tax issues that would not flow to Virginia by updating conformity</a:t>
            </a:r>
            <a:r>
              <a:rPr lang="en-US" sz="3800" dirty="0">
                <a:latin typeface="Times New Roman" panose="02020603050405020304" pitchFamily="18" charset="0"/>
                <a:cs typeface="Times New Roman" panose="02020603050405020304" pitchFamily="18" charset="0"/>
              </a:rPr>
              <a:t>, but could be considered include:</a:t>
            </a:r>
          </a:p>
          <a:p>
            <a:pPr marL="0" indent="0">
              <a:buNone/>
            </a:pPr>
            <a:endParaRPr lang="en-US" sz="2000" dirty="0">
              <a:latin typeface="Times New Roman" panose="02020603050405020304" pitchFamily="18" charset="0"/>
              <a:cs typeface="Times New Roman" panose="02020603050405020304" pitchFamily="18" charset="0"/>
            </a:endParaRPr>
          </a:p>
          <a:p>
            <a:pPr lvl="1">
              <a:buFont typeface="Wingdings" pitchFamily="2" charset="2"/>
              <a:buChar char="Ø"/>
            </a:pPr>
            <a:r>
              <a:rPr lang="en-US" sz="3800" b="1" dirty="0">
                <a:latin typeface="Times New Roman" panose="02020603050405020304" pitchFamily="18" charset="0"/>
                <a:cs typeface="Times New Roman" panose="02020603050405020304" pitchFamily="18" charset="0"/>
              </a:rPr>
              <a:t>$668 mil. - Deduct a portion of overtime for both itemizers and non-itemizers</a:t>
            </a:r>
            <a:r>
              <a:rPr lang="en-US" sz="3800" dirty="0">
                <a:latin typeface="Times New Roman" panose="02020603050405020304" pitchFamily="18" charset="0"/>
                <a:cs typeface="Times New Roman" panose="02020603050405020304" pitchFamily="18" charset="0"/>
              </a:rPr>
              <a:t> for tax years 2025-2028, with some exclusions, such as for highly compensated employees. </a:t>
            </a:r>
          </a:p>
          <a:p>
            <a:pPr lvl="1">
              <a:buFont typeface="Wingdings" pitchFamily="2" charset="2"/>
              <a:buChar char="Ø"/>
            </a:pPr>
            <a:r>
              <a:rPr lang="en-US" sz="3800" b="1" dirty="0">
                <a:latin typeface="Times New Roman" panose="02020603050405020304" pitchFamily="18" charset="0"/>
                <a:cs typeface="Times New Roman" panose="02020603050405020304" pitchFamily="18" charset="0"/>
              </a:rPr>
              <a:t>$210 mil. - Exempt certain qualified tips </a:t>
            </a:r>
            <a:r>
              <a:rPr lang="en-US" sz="3800" dirty="0">
                <a:latin typeface="Times New Roman" panose="02020603050405020304" pitchFamily="18" charset="0"/>
                <a:cs typeface="Times New Roman" panose="02020603050405020304" pitchFamily="18" charset="0"/>
              </a:rPr>
              <a:t>from income taxation for tax years 2025-2028, structured as a deduction available to itemizers and non-itemizers alike. </a:t>
            </a:r>
            <a:endParaRPr lang="en-US" sz="3800" b="1" dirty="0">
              <a:latin typeface="Times New Roman" panose="02020603050405020304" pitchFamily="18" charset="0"/>
              <a:cs typeface="Times New Roman" panose="02020603050405020304" pitchFamily="18" charset="0"/>
            </a:endParaRPr>
          </a:p>
          <a:p>
            <a:pPr lvl="1">
              <a:buFont typeface="Wingdings" pitchFamily="2" charset="2"/>
              <a:buChar char="Ø"/>
            </a:pPr>
            <a:r>
              <a:rPr lang="en-US" sz="3800" b="1" dirty="0">
                <a:latin typeface="Times New Roman" panose="02020603050405020304" pitchFamily="18" charset="0"/>
                <a:cs typeface="Times New Roman" panose="02020603050405020304" pitchFamily="18" charset="0"/>
              </a:rPr>
              <a:t>$185 mil. - Deduct personal passenger vehicle loan interest </a:t>
            </a:r>
            <a:r>
              <a:rPr lang="en-US" sz="3800" dirty="0">
                <a:latin typeface="Times New Roman" panose="02020603050405020304" pitchFamily="18" charset="0"/>
                <a:cs typeface="Times New Roman" panose="02020603050405020304" pitchFamily="18" charset="0"/>
              </a:rPr>
              <a:t>up to $10,000 per year, with a phaseout for high earners beginning at $100,000/$200,000 for joint filers in income.</a:t>
            </a:r>
            <a:endParaRPr lang="en-US" sz="3800" b="1" dirty="0">
              <a:latin typeface="Times New Roman" panose="02020603050405020304" pitchFamily="18" charset="0"/>
              <a:cs typeface="Times New Roman" panose="02020603050405020304" pitchFamily="18" charset="0"/>
            </a:endParaRPr>
          </a:p>
          <a:p>
            <a:pPr lvl="1">
              <a:buFont typeface="Wingdings" pitchFamily="2" charset="2"/>
              <a:buChar char="Ø"/>
            </a:pPr>
            <a:r>
              <a:rPr lang="en-US" sz="3800" b="1" dirty="0">
                <a:latin typeface="Times New Roman" panose="02020603050405020304" pitchFamily="18" charset="0"/>
                <a:cs typeface="Times New Roman" panose="02020603050405020304" pitchFamily="18" charset="0"/>
              </a:rPr>
              <a:t>$136 mil. - Charitable deduction for nonitemizers </a:t>
            </a:r>
          </a:p>
          <a:p>
            <a:pPr marL="457200" lvl="1" indent="0">
              <a:buFont typeface="Arial" pitchFamily="34" charset="0"/>
              <a:buNone/>
            </a:pPr>
            <a:endParaRPr lang="en-US" sz="34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660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3632-29D6-7984-1CFB-D30D9089532B}"/>
              </a:ext>
            </a:extLst>
          </p:cNvPr>
          <p:cNvSpPr>
            <a:spLocks noGrp="1"/>
          </p:cNvSpPr>
          <p:nvPr>
            <p:ph type="title"/>
          </p:nvPr>
        </p:nvSpPr>
        <p:spPr/>
        <p:txBody>
          <a:bodyPr>
            <a:normAutofit fontScale="90000"/>
          </a:bodyPr>
          <a:lstStyle/>
          <a:p>
            <a:r>
              <a:rPr lang="en-US" u="sng" dirty="0">
                <a:latin typeface="Times New Roman" panose="02020603050405020304" pitchFamily="18" charset="0"/>
                <a:cs typeface="Times New Roman" panose="02020603050405020304" pitchFamily="18" charset="0"/>
              </a:rPr>
              <a:t>New</a:t>
            </a:r>
            <a:r>
              <a:rPr lang="en-US" dirty="0">
                <a:latin typeface="Times New Roman" panose="02020603050405020304" pitchFamily="18" charset="0"/>
                <a:cs typeface="Times New Roman" panose="02020603050405020304" pitchFamily="18" charset="0"/>
              </a:rPr>
              <a:t> Revenues From Potential Tax Policy Changes</a:t>
            </a:r>
          </a:p>
        </p:txBody>
      </p:sp>
      <p:sp>
        <p:nvSpPr>
          <p:cNvPr id="3" name="Content Placeholder 2">
            <a:extLst>
              <a:ext uri="{FF2B5EF4-FFF2-40B4-BE49-F238E27FC236}">
                <a16:creationId xmlns:a16="http://schemas.microsoft.com/office/drawing/2014/main" id="{27675D1E-9D54-098D-C798-252EC0FCA0CF}"/>
              </a:ext>
            </a:extLst>
          </p:cNvPr>
          <p:cNvSpPr>
            <a:spLocks noGrp="1"/>
          </p:cNvSpPr>
          <p:nvPr>
            <p:ph idx="1"/>
          </p:nvPr>
        </p:nvSpPr>
        <p:spPr/>
        <p:txBody>
          <a:bodyPr>
            <a:normAutofit fontScale="92500" lnSpcReduction="10000"/>
          </a:bodyPr>
          <a:lstStyle/>
          <a:p>
            <a:r>
              <a:rPr lang="en-US" sz="2000" b="1" dirty="0">
                <a:latin typeface="Times New Roman" panose="02020603050405020304" pitchFamily="18" charset="0"/>
                <a:cs typeface="Times New Roman" panose="02020603050405020304" pitchFamily="18" charset="0"/>
              </a:rPr>
              <a:t>$800 mil. - $1 billion per year by applying sales tax to “new economy” purchases</a:t>
            </a:r>
          </a:p>
          <a:p>
            <a:pPr lvl="1">
              <a:buFont typeface="Wingdings" pitchFamily="2" charset="2"/>
              <a:buChar char="Ø"/>
            </a:pPr>
            <a:r>
              <a:rPr lang="en-US" sz="2000" dirty="0">
                <a:latin typeface="Times New Roman" panose="02020603050405020304" pitchFamily="18" charset="0"/>
                <a:cs typeface="Times New Roman" panose="02020603050405020304" pitchFamily="18" charset="0"/>
              </a:rPr>
              <a:t>The 2024 General Assembly’s original enrolled budget bill (not ultimately agreed to by the Governor) applied sales tax to purchases such as digital services or electronic products in five distinct categories: 1) software application services including business-to-business; 2) computer-related services; 3) website hosting and design; 4) data storage; and 5) streaming services </a:t>
            </a:r>
          </a:p>
          <a:p>
            <a:pPr marL="457200" lvl="1" indent="0">
              <a:buNone/>
            </a:pPr>
            <a:endParaRPr lang="en-US" sz="8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$500 million per year by adding 2 new top income tax brackets </a:t>
            </a:r>
          </a:p>
          <a:p>
            <a:pPr lvl="1">
              <a:buFont typeface="Wingdings" pitchFamily="2" charset="2"/>
              <a:buChar char="Ø"/>
            </a:pPr>
            <a:r>
              <a:rPr lang="en-US" sz="2000" dirty="0">
                <a:latin typeface="Times New Roman" panose="02020603050405020304" pitchFamily="18" charset="0"/>
                <a:cs typeface="Times New Roman" panose="02020603050405020304" pitchFamily="18" charset="0"/>
              </a:rPr>
              <a:t>Add a new 6% tax bracket from $100,000 to $1 million and a second new 6.75% bracket for income above $1 million. </a:t>
            </a:r>
            <a:endParaRPr lang="en-US" sz="800" dirty="0">
              <a:latin typeface="Times New Roman" panose="02020603050405020304" pitchFamily="18" charset="0"/>
              <a:cs typeface="Times New Roman" panose="02020603050405020304" pitchFamily="18" charset="0"/>
            </a:endParaRPr>
          </a:p>
          <a:p>
            <a:pPr marL="0" indent="0">
              <a:buNone/>
            </a:pPr>
            <a:endParaRPr lang="en-US" sz="2000" i="1" dirty="0">
              <a:latin typeface="Times New Roman" panose="02020603050405020304" pitchFamily="18" charset="0"/>
              <a:cs typeface="Times New Roman" panose="02020603050405020304" pitchFamily="18" charset="0"/>
            </a:endParaRPr>
          </a:p>
          <a:p>
            <a:pPr marL="0" indent="0">
              <a:buNone/>
            </a:pPr>
            <a:r>
              <a:rPr lang="en-US" sz="2000" i="1" dirty="0">
                <a:latin typeface="Times New Roman" panose="02020603050405020304" pitchFamily="18" charset="0"/>
                <a:cs typeface="Times New Roman" panose="02020603050405020304" pitchFamily="18" charset="0"/>
              </a:rPr>
              <a:t>In the latest JLARC report (1/22/25) comparing Virginia to other states, Virginia was ninth lowest among the 50 states for the percentage of state and local revenue as a percentage of personal income at 18.5%.</a:t>
            </a:r>
          </a:p>
        </p:txBody>
      </p:sp>
      <p:sp>
        <p:nvSpPr>
          <p:cNvPr id="4" name="Slide Number Placeholder 3">
            <a:extLst>
              <a:ext uri="{FF2B5EF4-FFF2-40B4-BE49-F238E27FC236}">
                <a16:creationId xmlns:a16="http://schemas.microsoft.com/office/drawing/2014/main" id="{D3DE47ED-6136-03EC-C25E-E7E433139A1D}"/>
              </a:ext>
            </a:extLst>
          </p:cNvPr>
          <p:cNvSpPr>
            <a:spLocks noGrp="1"/>
          </p:cNvSpPr>
          <p:nvPr>
            <p:ph type="sldNum" sz="quarter" idx="12"/>
          </p:nvPr>
        </p:nvSpPr>
        <p:spPr/>
        <p:txBody>
          <a:bodyPr/>
          <a:lstStyle/>
          <a:p>
            <a:fld id="{B7D4160A-B398-445E-B430-7F2611F9565E}" type="slidenum">
              <a:rPr lang="en-US" smtClean="0"/>
              <a:pPr/>
              <a:t>24</a:t>
            </a:fld>
            <a:endParaRPr lang="en-US"/>
          </a:p>
        </p:txBody>
      </p:sp>
    </p:spTree>
    <p:extLst>
      <p:ext uri="{BB962C8B-B14F-4D97-AF65-F5344CB8AC3E}">
        <p14:creationId xmlns:p14="http://schemas.microsoft.com/office/powerpoint/2010/main" val="2538137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114-A1AB-98D9-B161-B3168E71FC5E}"/>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Virginia Tax Competitiveness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Versus Surrounding States</a:t>
            </a:r>
            <a:endParaRPr lang="en-US" dirty="0"/>
          </a:p>
        </p:txBody>
      </p:sp>
      <p:sp>
        <p:nvSpPr>
          <p:cNvPr id="3" name="Slide Number Placeholder 2">
            <a:extLst>
              <a:ext uri="{FF2B5EF4-FFF2-40B4-BE49-F238E27FC236}">
                <a16:creationId xmlns:a16="http://schemas.microsoft.com/office/drawing/2014/main" id="{27554F3F-EDB7-ADCC-0FD1-C0DB7DBBFEB9}"/>
              </a:ext>
            </a:extLst>
          </p:cNvPr>
          <p:cNvSpPr>
            <a:spLocks noGrp="1"/>
          </p:cNvSpPr>
          <p:nvPr>
            <p:ph type="sldNum" sz="quarter" idx="12"/>
          </p:nvPr>
        </p:nvSpPr>
        <p:spPr/>
        <p:txBody>
          <a:bodyPr/>
          <a:lstStyle/>
          <a:p>
            <a:fld id="{B7D4160A-B398-445E-B430-7F2611F9565E}" type="slidenum">
              <a:rPr lang="en-US" smtClean="0"/>
              <a:pPr/>
              <a:t>25</a:t>
            </a:fld>
            <a:endParaRPr lang="en-US"/>
          </a:p>
        </p:txBody>
      </p:sp>
      <p:pic>
        <p:nvPicPr>
          <p:cNvPr id="8" name="Picture 7">
            <a:extLst>
              <a:ext uri="{FF2B5EF4-FFF2-40B4-BE49-F238E27FC236}">
                <a16:creationId xmlns:a16="http://schemas.microsoft.com/office/drawing/2014/main" id="{1340B93D-BC3E-3217-3F6F-FFCB4FD0D226}"/>
              </a:ext>
            </a:extLst>
          </p:cNvPr>
          <p:cNvPicPr>
            <a:picLocks noChangeAspect="1"/>
          </p:cNvPicPr>
          <p:nvPr/>
        </p:nvPicPr>
        <p:blipFill>
          <a:blip r:embed="rId2"/>
          <a:stretch>
            <a:fillRect/>
          </a:stretch>
        </p:blipFill>
        <p:spPr>
          <a:xfrm>
            <a:off x="609600" y="1788332"/>
            <a:ext cx="8135562" cy="4320642"/>
          </a:xfrm>
          <a:prstGeom prst="rect">
            <a:avLst/>
          </a:prstGeom>
        </p:spPr>
      </p:pic>
    </p:spTree>
    <p:extLst>
      <p:ext uri="{BB962C8B-B14F-4D97-AF65-F5344CB8AC3E}">
        <p14:creationId xmlns:p14="http://schemas.microsoft.com/office/powerpoint/2010/main" val="1314681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14756A-0F07-89CF-5597-2B25D1C93216}"/>
              </a:ext>
            </a:extLst>
          </p:cNvPr>
          <p:cNvSpPr>
            <a:spLocks noGrp="1"/>
          </p:cNvSpPr>
          <p:nvPr>
            <p:ph type="sldNum" sz="quarter" idx="12"/>
          </p:nvPr>
        </p:nvSpPr>
        <p:spPr/>
        <p:txBody>
          <a:bodyPr/>
          <a:lstStyle/>
          <a:p>
            <a:fld id="{B7D4160A-B398-445E-B430-7F2611F9565E}" type="slidenum">
              <a:rPr lang="en-US" smtClean="0"/>
              <a:pPr/>
              <a:t>26</a:t>
            </a:fld>
            <a:endParaRPr lang="en-US"/>
          </a:p>
        </p:txBody>
      </p:sp>
      <p:pic>
        <p:nvPicPr>
          <p:cNvPr id="3" name="Picture 2">
            <a:extLst>
              <a:ext uri="{FF2B5EF4-FFF2-40B4-BE49-F238E27FC236}">
                <a16:creationId xmlns:a16="http://schemas.microsoft.com/office/drawing/2014/main" id="{6DED8D45-F7DF-4D67-66F5-27FC4E699AA6}"/>
              </a:ext>
            </a:extLst>
          </p:cNvPr>
          <p:cNvPicPr>
            <a:picLocks noChangeAspect="1"/>
          </p:cNvPicPr>
          <p:nvPr/>
        </p:nvPicPr>
        <p:blipFill>
          <a:blip r:embed="rId2"/>
          <a:stretch>
            <a:fillRect/>
          </a:stretch>
        </p:blipFill>
        <p:spPr>
          <a:xfrm>
            <a:off x="457201" y="377182"/>
            <a:ext cx="8352028" cy="5707535"/>
          </a:xfrm>
          <a:prstGeom prst="rect">
            <a:avLst/>
          </a:prstGeom>
        </p:spPr>
      </p:pic>
    </p:spTree>
    <p:extLst>
      <p:ext uri="{BB962C8B-B14F-4D97-AF65-F5344CB8AC3E}">
        <p14:creationId xmlns:p14="http://schemas.microsoft.com/office/powerpoint/2010/main" val="2402534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E021-8A86-F50D-7F38-D3E34A110F8B}"/>
              </a:ext>
            </a:extLst>
          </p:cNvPr>
          <p:cNvSpPr>
            <a:spLocks noGrp="1"/>
          </p:cNvSpPr>
          <p:nvPr>
            <p:ph type="title"/>
          </p:nvPr>
        </p:nvSpPr>
        <p:spPr/>
        <p:txBody>
          <a:bodyPr>
            <a:noAutofit/>
          </a:bodyPr>
          <a:lstStyle/>
          <a:p>
            <a:r>
              <a:rPr lang="en-US" sz="3600" dirty="0">
                <a:latin typeface="Times New Roman" panose="02020603050405020304" pitchFamily="18" charset="0"/>
                <a:cs typeface="Times New Roman" panose="02020603050405020304" pitchFamily="18" charset="0"/>
              </a:rPr>
              <a:t>Virginia Has a Lower Sales Tax Rate and Service Base than Surrounding States</a:t>
            </a:r>
            <a:endParaRPr lang="en-US" sz="3600" dirty="0"/>
          </a:p>
        </p:txBody>
      </p:sp>
      <p:sp>
        <p:nvSpPr>
          <p:cNvPr id="3" name="Slide Number Placeholder 2">
            <a:extLst>
              <a:ext uri="{FF2B5EF4-FFF2-40B4-BE49-F238E27FC236}">
                <a16:creationId xmlns:a16="http://schemas.microsoft.com/office/drawing/2014/main" id="{5815EA54-8B6C-A0F5-AF98-F2DB5FC16E13}"/>
              </a:ext>
            </a:extLst>
          </p:cNvPr>
          <p:cNvSpPr>
            <a:spLocks noGrp="1"/>
          </p:cNvSpPr>
          <p:nvPr>
            <p:ph type="sldNum" sz="quarter" idx="12"/>
          </p:nvPr>
        </p:nvSpPr>
        <p:spPr/>
        <p:txBody>
          <a:bodyPr/>
          <a:lstStyle/>
          <a:p>
            <a:fld id="{B7D4160A-B398-445E-B430-7F2611F9565E}" type="slidenum">
              <a:rPr lang="en-US" smtClean="0"/>
              <a:pPr/>
              <a:t>27</a:t>
            </a:fld>
            <a:endParaRPr lang="en-US"/>
          </a:p>
        </p:txBody>
      </p:sp>
      <p:pic>
        <p:nvPicPr>
          <p:cNvPr id="4" name="Picture 3">
            <a:extLst>
              <a:ext uri="{FF2B5EF4-FFF2-40B4-BE49-F238E27FC236}">
                <a16:creationId xmlns:a16="http://schemas.microsoft.com/office/drawing/2014/main" id="{25A7407A-19F3-9182-2C07-FE9B9324CDAA}"/>
              </a:ext>
            </a:extLst>
          </p:cNvPr>
          <p:cNvPicPr>
            <a:picLocks noChangeAspect="1"/>
          </p:cNvPicPr>
          <p:nvPr/>
        </p:nvPicPr>
        <p:blipFill>
          <a:blip r:embed="rId2"/>
          <a:stretch>
            <a:fillRect/>
          </a:stretch>
        </p:blipFill>
        <p:spPr>
          <a:xfrm>
            <a:off x="882650" y="1556138"/>
            <a:ext cx="7378700" cy="4498974"/>
          </a:xfrm>
          <a:prstGeom prst="rect">
            <a:avLst/>
          </a:prstGeom>
        </p:spPr>
      </p:pic>
      <p:sp>
        <p:nvSpPr>
          <p:cNvPr id="5" name="TextBox 4">
            <a:extLst>
              <a:ext uri="{FF2B5EF4-FFF2-40B4-BE49-F238E27FC236}">
                <a16:creationId xmlns:a16="http://schemas.microsoft.com/office/drawing/2014/main" id="{E2305C41-186E-D764-E55B-24264A17023C}"/>
              </a:ext>
            </a:extLst>
          </p:cNvPr>
          <p:cNvSpPr txBox="1"/>
          <p:nvPr/>
        </p:nvSpPr>
        <p:spPr>
          <a:xfrm>
            <a:off x="457200" y="6217850"/>
            <a:ext cx="8229600" cy="461665"/>
          </a:xfrm>
          <a:prstGeom prst="rect">
            <a:avLst/>
          </a:prstGeom>
          <a:noFill/>
        </p:spPr>
        <p:txBody>
          <a:bodyPr wrap="square">
            <a:spAutoFit/>
          </a:bodyPr>
          <a:lstStyle/>
          <a:p>
            <a:r>
              <a:rPr lang="en-US" sz="1200" i="1" dirty="0">
                <a:latin typeface="Times New Roman" panose="02020603050405020304" pitchFamily="18" charset="0"/>
                <a:cs typeface="Times New Roman" panose="02020603050405020304" pitchFamily="18" charset="0"/>
              </a:rPr>
              <a:t>Source: https://</a:t>
            </a:r>
            <a:r>
              <a:rPr lang="en-US" sz="1200" i="1" dirty="0" err="1">
                <a:latin typeface="Times New Roman" panose="02020603050405020304" pitchFamily="18" charset="0"/>
                <a:cs typeface="Times New Roman" panose="02020603050405020304" pitchFamily="18" charset="0"/>
              </a:rPr>
              <a:t>www.finance.virginia.gov</a:t>
            </a:r>
            <a:r>
              <a:rPr lang="en-US" sz="1200" i="1" dirty="0">
                <a:latin typeface="Times New Roman" panose="02020603050405020304" pitchFamily="18" charset="0"/>
                <a:cs typeface="Times New Roman" panose="02020603050405020304" pitchFamily="18" charset="0"/>
              </a:rPr>
              <a:t>/media/</a:t>
            </a:r>
            <a:r>
              <a:rPr lang="en-US" sz="1200" i="1" dirty="0" err="1">
                <a:latin typeface="Times New Roman" panose="02020603050405020304" pitchFamily="18" charset="0"/>
                <a:cs typeface="Times New Roman" panose="02020603050405020304" pitchFamily="18" charset="0"/>
              </a:rPr>
              <a:t>governorvirginiagov</a:t>
            </a:r>
            <a:r>
              <a:rPr lang="en-US" sz="1200" i="1" dirty="0">
                <a:latin typeface="Times New Roman" panose="02020603050405020304" pitchFamily="18" charset="0"/>
                <a:cs typeface="Times New Roman" panose="02020603050405020304" pitchFamily="18" charset="0"/>
              </a:rPr>
              <a:t>/secretary-of-finance/pdf/12_23Presentation-(with-Appendix).pdf</a:t>
            </a:r>
          </a:p>
        </p:txBody>
      </p:sp>
    </p:spTree>
    <p:extLst>
      <p:ext uri="{BB962C8B-B14F-4D97-AF65-F5344CB8AC3E}">
        <p14:creationId xmlns:p14="http://schemas.microsoft.com/office/powerpoint/2010/main" val="3752357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6169-91A6-1B52-10A6-BFFB53943E1B}"/>
              </a:ext>
            </a:extLst>
          </p:cNvPr>
          <p:cNvSpPr>
            <a:spLocks noGrp="1"/>
          </p:cNvSpPr>
          <p:nvPr>
            <p:ph type="title"/>
          </p:nvPr>
        </p:nvSpPr>
        <p:spPr/>
        <p:txBody>
          <a:bodyPr>
            <a:noAutofit/>
          </a:bodyPr>
          <a:lstStyle/>
          <a:p>
            <a:r>
              <a:rPr lang="en-US" sz="3600" dirty="0">
                <a:latin typeface="Times New Roman" panose="02020603050405020304" pitchFamily="18" charset="0"/>
                <a:cs typeface="Times New Roman" panose="02020603050405020304" pitchFamily="18" charset="0"/>
              </a:rPr>
              <a:t>Sales Tax on “New Economy” Products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in Surrounding States</a:t>
            </a:r>
            <a:endParaRPr lang="en-US" sz="3600" dirty="0"/>
          </a:p>
        </p:txBody>
      </p:sp>
      <p:sp>
        <p:nvSpPr>
          <p:cNvPr id="3" name="Slide Number Placeholder 2">
            <a:extLst>
              <a:ext uri="{FF2B5EF4-FFF2-40B4-BE49-F238E27FC236}">
                <a16:creationId xmlns:a16="http://schemas.microsoft.com/office/drawing/2014/main" id="{F78E3575-0996-D5FB-CA39-E90E39C727D3}"/>
              </a:ext>
            </a:extLst>
          </p:cNvPr>
          <p:cNvSpPr>
            <a:spLocks noGrp="1"/>
          </p:cNvSpPr>
          <p:nvPr>
            <p:ph type="sldNum" sz="quarter" idx="12"/>
          </p:nvPr>
        </p:nvSpPr>
        <p:spPr/>
        <p:txBody>
          <a:bodyPr/>
          <a:lstStyle/>
          <a:p>
            <a:fld id="{B7D4160A-B398-445E-B430-7F2611F9565E}" type="slidenum">
              <a:rPr lang="en-US" smtClean="0"/>
              <a:pPr/>
              <a:t>28</a:t>
            </a:fld>
            <a:endParaRPr lang="en-US"/>
          </a:p>
        </p:txBody>
      </p:sp>
      <p:pic>
        <p:nvPicPr>
          <p:cNvPr id="4" name="Picture 3">
            <a:extLst>
              <a:ext uri="{FF2B5EF4-FFF2-40B4-BE49-F238E27FC236}">
                <a16:creationId xmlns:a16="http://schemas.microsoft.com/office/drawing/2014/main" id="{08664D22-F7BF-4B33-AE29-F3226DB6A230}"/>
              </a:ext>
            </a:extLst>
          </p:cNvPr>
          <p:cNvPicPr>
            <a:picLocks noChangeAspect="1"/>
          </p:cNvPicPr>
          <p:nvPr/>
        </p:nvPicPr>
        <p:blipFill>
          <a:blip r:embed="rId2"/>
          <a:stretch>
            <a:fillRect/>
          </a:stretch>
        </p:blipFill>
        <p:spPr>
          <a:xfrm>
            <a:off x="685800" y="1371600"/>
            <a:ext cx="7772400" cy="4724400"/>
          </a:xfrm>
          <a:prstGeom prst="rect">
            <a:avLst/>
          </a:prstGeom>
        </p:spPr>
      </p:pic>
    </p:spTree>
    <p:extLst>
      <p:ext uri="{BB962C8B-B14F-4D97-AF65-F5344CB8AC3E}">
        <p14:creationId xmlns:p14="http://schemas.microsoft.com/office/powerpoint/2010/main" val="1273832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97CCBE-005B-74E5-6050-1994FDAE1C65}"/>
              </a:ext>
            </a:extLst>
          </p:cNvPr>
          <p:cNvSpPr>
            <a:spLocks noGrp="1"/>
          </p:cNvSpPr>
          <p:nvPr>
            <p:ph type="sldNum" sz="quarter" idx="12"/>
          </p:nvPr>
        </p:nvSpPr>
        <p:spPr/>
        <p:txBody>
          <a:bodyPr/>
          <a:lstStyle/>
          <a:p>
            <a:fld id="{B7D4160A-B398-445E-B430-7F2611F9565E}" type="slidenum">
              <a:rPr lang="en-US" smtClean="0"/>
              <a:pPr/>
              <a:t>29</a:t>
            </a:fld>
            <a:endParaRPr lang="en-US"/>
          </a:p>
        </p:txBody>
      </p:sp>
      <p:pic>
        <p:nvPicPr>
          <p:cNvPr id="4" name="Picture 3">
            <a:extLst>
              <a:ext uri="{FF2B5EF4-FFF2-40B4-BE49-F238E27FC236}">
                <a16:creationId xmlns:a16="http://schemas.microsoft.com/office/drawing/2014/main" id="{7EDE21EF-DCA7-A33F-E17C-44EBD6F5F9A1}"/>
              </a:ext>
            </a:extLst>
          </p:cNvPr>
          <p:cNvPicPr>
            <a:picLocks noChangeAspect="1"/>
          </p:cNvPicPr>
          <p:nvPr/>
        </p:nvPicPr>
        <p:blipFill>
          <a:blip r:embed="rId2"/>
          <a:stretch>
            <a:fillRect/>
          </a:stretch>
        </p:blipFill>
        <p:spPr>
          <a:xfrm>
            <a:off x="478891" y="533400"/>
            <a:ext cx="8141824" cy="5822949"/>
          </a:xfrm>
          <a:prstGeom prst="rect">
            <a:avLst/>
          </a:prstGeom>
        </p:spPr>
      </p:pic>
    </p:spTree>
    <p:extLst>
      <p:ext uri="{BB962C8B-B14F-4D97-AF65-F5344CB8AC3E}">
        <p14:creationId xmlns:p14="http://schemas.microsoft.com/office/powerpoint/2010/main" val="358451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BCFB-3C9B-EEF9-DD8D-30C6E895A771}"/>
              </a:ext>
            </a:extLst>
          </p:cNvPr>
          <p:cNvSpPr>
            <a:spLocks noGrp="1"/>
          </p:cNvSpPr>
          <p:nvPr>
            <p:ph type="title"/>
          </p:nvPr>
        </p:nvSpPr>
        <p:spPr>
          <a:xfrm>
            <a:off x="457200" y="274638"/>
            <a:ext cx="8229600" cy="776287"/>
          </a:xfrm>
        </p:spPr>
        <p:txBody>
          <a:bodyPr>
            <a:normAutofit/>
          </a:bodyPr>
          <a:lstStyle/>
          <a:p>
            <a:r>
              <a:rPr lang="en-US" sz="3600" dirty="0">
                <a:latin typeface="Times New Roman" panose="02020603050405020304" pitchFamily="18" charset="0"/>
                <a:cs typeface="Times New Roman" panose="02020603050405020304" pitchFamily="18" charset="0"/>
              </a:rPr>
              <a:t>State Finances Are Sound</a:t>
            </a:r>
          </a:p>
        </p:txBody>
      </p:sp>
      <p:sp>
        <p:nvSpPr>
          <p:cNvPr id="3" name="Content Placeholder 2">
            <a:extLst>
              <a:ext uri="{FF2B5EF4-FFF2-40B4-BE49-F238E27FC236}">
                <a16:creationId xmlns:a16="http://schemas.microsoft.com/office/drawing/2014/main" id="{55C086D6-1F26-ABD2-CFF7-4300C12199A8}"/>
              </a:ext>
            </a:extLst>
          </p:cNvPr>
          <p:cNvSpPr>
            <a:spLocks noGrp="1"/>
          </p:cNvSpPr>
          <p:nvPr>
            <p:ph idx="1"/>
          </p:nvPr>
        </p:nvSpPr>
        <p:spPr>
          <a:xfrm>
            <a:off x="457200" y="1295400"/>
            <a:ext cx="8229600" cy="5181600"/>
          </a:xfrm>
        </p:spPr>
        <p:txBody>
          <a:bodyPr>
            <a:normAutofit fontScale="55000" lnSpcReduction="20000"/>
          </a:bodyPr>
          <a:lstStyle/>
          <a:p>
            <a:r>
              <a:rPr lang="en-US" sz="3600" dirty="0">
                <a:latin typeface="Times New Roman" panose="02020603050405020304" pitchFamily="18" charset="0"/>
                <a:cs typeface="Times New Roman" panose="02020603050405020304" pitchFamily="18" charset="0"/>
              </a:rPr>
              <a:t>Approximately </a:t>
            </a:r>
            <a:r>
              <a:rPr lang="en-US" sz="3600" b="1" dirty="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bil</a:t>
            </a:r>
            <a:r>
              <a:rPr lang="en-US" sz="3600" b="1" dirty="0">
                <a:latin typeface="Times New Roman" panose="02020603050405020304" pitchFamily="18" charset="0"/>
                <a:cs typeface="Times New Roman" panose="02020603050405020304" pitchFamily="18" charset="0"/>
              </a:rPr>
              <a:t>. cash cushion </a:t>
            </a:r>
            <a:r>
              <a:rPr lang="en-US" sz="3600" dirty="0">
                <a:latin typeface="Times New Roman" panose="02020603050405020304" pitchFamily="18" charset="0"/>
                <a:cs typeface="Times New Roman" panose="02020603050405020304" pitchFamily="18" charset="0"/>
              </a:rPr>
              <a:t>carried into FY 2026.</a:t>
            </a:r>
          </a:p>
          <a:p>
            <a:pPr lvl="1"/>
            <a:r>
              <a:rPr lang="en-US" sz="3300" dirty="0">
                <a:latin typeface="Times New Roman" panose="02020603050405020304" pitchFamily="18" charset="0"/>
                <a:cs typeface="Times New Roman" panose="02020603050405020304" pitchFamily="18" charset="0"/>
              </a:rPr>
              <a:t>$900 million in unappropriated balances.</a:t>
            </a:r>
          </a:p>
          <a:p>
            <a:pPr lvl="1"/>
            <a:r>
              <a:rPr lang="en-US" sz="3300" dirty="0">
                <a:latin typeface="Times New Roman" panose="02020603050405020304" pitchFamily="18" charset="0"/>
                <a:cs typeface="Times New Roman" panose="02020603050405020304" pitchFamily="18" charset="0"/>
              </a:rPr>
              <a:t>$572 mil. GF revenue surplus in FY 2025 which also increases the revenue base going forward. </a:t>
            </a:r>
          </a:p>
          <a:p>
            <a:pPr lvl="1"/>
            <a:r>
              <a:rPr lang="en-US" sz="3300" dirty="0">
                <a:latin typeface="Times New Roman" panose="02020603050405020304" pitchFamily="18" charset="0"/>
                <a:cs typeface="Times New Roman" panose="02020603050405020304" pitchFamily="18" charset="0"/>
              </a:rPr>
              <a:t>$480 mil. in unexpended appropriations for FY 2025</a:t>
            </a:r>
          </a:p>
          <a:p>
            <a:r>
              <a:rPr lang="en-US" sz="3300" b="1" dirty="0">
                <a:latin typeface="Times New Roman" panose="02020603050405020304" pitchFamily="18" charset="0"/>
                <a:cs typeface="Times New Roman" panose="02020603050405020304" pitchFamily="18" charset="0"/>
              </a:rPr>
              <a:t>$4.5 billion in mandatory and voluntary GF reserves </a:t>
            </a:r>
            <a:r>
              <a:rPr lang="en-US" sz="3300" dirty="0">
                <a:latin typeface="Times New Roman" panose="02020603050405020304" pitchFamily="18" charset="0"/>
                <a:cs typeface="Times New Roman" panose="02020603050405020304" pitchFamily="18" charset="0"/>
              </a:rPr>
              <a:t>in FY 2026 (14% of the GF)</a:t>
            </a:r>
          </a:p>
          <a:p>
            <a:r>
              <a:rPr lang="en-US" sz="3300" b="1" dirty="0">
                <a:latin typeface="Times New Roman" panose="02020603050405020304" pitchFamily="18" charset="0"/>
                <a:cs typeface="Times New Roman" panose="02020603050405020304" pitchFamily="18" charset="0"/>
              </a:rPr>
              <a:t>Improving Virginia Retirement System finances </a:t>
            </a:r>
            <a:r>
              <a:rPr lang="en-US" sz="3300" dirty="0">
                <a:latin typeface="Times New Roman" panose="02020603050405020304" pitchFamily="18" charset="0"/>
                <a:cs typeface="Times New Roman" panose="02020603050405020304" pitchFamily="18" charset="0"/>
              </a:rPr>
              <a:t>– teacher funded status currently 87%, with the VRS </a:t>
            </a:r>
            <a:r>
              <a:rPr lang="en-US" sz="3300" i="1" dirty="0">
                <a:latin typeface="Times New Roman" panose="02020603050405020304" pitchFamily="18" charset="0"/>
                <a:cs typeface="Times New Roman" panose="02020603050405020304" pitchFamily="18" charset="0"/>
              </a:rPr>
              <a:t>proposed</a:t>
            </a:r>
            <a:r>
              <a:rPr lang="en-US" sz="3300" dirty="0">
                <a:latin typeface="Times New Roman" panose="02020603050405020304" pitchFamily="18" charset="0"/>
                <a:cs typeface="Times New Roman" panose="02020603050405020304" pitchFamily="18" charset="0"/>
              </a:rPr>
              <a:t> rate going down from 14.21% to 12.20%.</a:t>
            </a:r>
          </a:p>
          <a:p>
            <a:pPr lvl="1"/>
            <a:r>
              <a:rPr lang="en-US" sz="3300" dirty="0">
                <a:latin typeface="Times New Roman" panose="02020603050405020304" pitchFamily="18" charset="0"/>
                <a:cs typeface="Times New Roman" panose="02020603050405020304" pitchFamily="18" charset="0"/>
              </a:rPr>
              <a:t>If adopted, this would save hundreds of $millions in contributions needed by state and local government.</a:t>
            </a:r>
          </a:p>
          <a:p>
            <a:r>
              <a:rPr lang="en-US" sz="3300" b="1" dirty="0">
                <a:latin typeface="Times New Roman" panose="02020603050405020304" pitchFamily="18" charset="0"/>
                <a:cs typeface="Times New Roman" panose="02020603050405020304" pitchFamily="18" charset="0"/>
              </a:rPr>
              <a:t>Significant unused debt capacity </a:t>
            </a:r>
            <a:r>
              <a:rPr lang="en-US" sz="3300" dirty="0">
                <a:latin typeface="Times New Roman" panose="02020603050405020304" pitchFamily="18" charset="0"/>
                <a:cs typeface="Times New Roman" panose="02020603050405020304" pitchFamily="18" charset="0"/>
              </a:rPr>
              <a:t>(at least $1.31 </a:t>
            </a:r>
            <a:r>
              <a:rPr lang="en-US" sz="3300" dirty="0" err="1">
                <a:latin typeface="Times New Roman" panose="02020603050405020304" pitchFamily="18" charset="0"/>
                <a:cs typeface="Times New Roman" panose="02020603050405020304" pitchFamily="18" charset="0"/>
              </a:rPr>
              <a:t>bil</a:t>
            </a:r>
            <a:r>
              <a:rPr lang="en-US" sz="3300" dirty="0">
                <a:latin typeface="Times New Roman" panose="02020603050405020304" pitchFamily="18" charset="0"/>
                <a:cs typeface="Times New Roman" panose="02020603050405020304" pitchFamily="18" charset="0"/>
              </a:rPr>
              <a:t>. per year new debt capacity available - with interest payments still less than 5% of GF).</a:t>
            </a:r>
          </a:p>
          <a:p>
            <a:r>
              <a:rPr lang="en-US" sz="3300" b="1" dirty="0">
                <a:latin typeface="Times New Roman" panose="02020603050405020304" pitchFamily="18" charset="0"/>
                <a:cs typeface="Times New Roman" panose="02020603050405020304" pitchFamily="18" charset="0"/>
              </a:rPr>
              <a:t>Existing structural budget balance </a:t>
            </a:r>
            <a:r>
              <a:rPr lang="en-US" sz="3300" dirty="0">
                <a:latin typeface="Times New Roman" panose="02020603050405020304" pitchFamily="18" charset="0"/>
                <a:cs typeface="Times New Roman" panose="02020603050405020304" pitchFamily="18" charset="0"/>
              </a:rPr>
              <a:t>between expected revenues and current ongoing appropriations.</a:t>
            </a:r>
          </a:p>
          <a:p>
            <a:r>
              <a:rPr lang="en-US" sz="3300" b="1" dirty="0">
                <a:latin typeface="Times New Roman" panose="02020603050405020304" pitchFamily="18" charset="0"/>
                <a:cs typeface="Times New Roman" panose="02020603050405020304" pitchFamily="18" charset="0"/>
              </a:rPr>
              <a:t>Still positive wage and salary growth</a:t>
            </a:r>
            <a:r>
              <a:rPr lang="en-US" sz="3300" dirty="0">
                <a:latin typeface="Times New Roman" panose="02020603050405020304" pitchFamily="18" charset="0"/>
                <a:cs typeface="Times New Roman" panose="02020603050405020304" pitchFamily="18" charset="0"/>
              </a:rPr>
              <a:t>, despite turbulent national policies particularly affecting Virginia.</a:t>
            </a:r>
          </a:p>
          <a:p>
            <a:pPr marL="857250" lvl="1" indent="-457200"/>
            <a:r>
              <a:rPr lang="en-US" sz="3300" dirty="0">
                <a:latin typeface="Times New Roman" panose="02020603050405020304" pitchFamily="18" charset="0"/>
                <a:cs typeface="Times New Roman" panose="02020603050405020304" pitchFamily="18" charset="0"/>
              </a:rPr>
              <a:t>Better idea of the effect of federal employment cutbacks later this fall.</a:t>
            </a:r>
          </a:p>
          <a:p>
            <a:endParaRPr lang="en-US" dirty="0"/>
          </a:p>
          <a:p>
            <a:endParaRPr lang="en-US" dirty="0"/>
          </a:p>
        </p:txBody>
      </p:sp>
      <p:sp>
        <p:nvSpPr>
          <p:cNvPr id="4" name="Slide Number Placeholder 3">
            <a:extLst>
              <a:ext uri="{FF2B5EF4-FFF2-40B4-BE49-F238E27FC236}">
                <a16:creationId xmlns:a16="http://schemas.microsoft.com/office/drawing/2014/main" id="{375C6BA0-B721-99C0-900F-91A0553E32BC}"/>
              </a:ext>
            </a:extLst>
          </p:cNvPr>
          <p:cNvSpPr>
            <a:spLocks noGrp="1"/>
          </p:cNvSpPr>
          <p:nvPr>
            <p:ph type="sldNum" sz="quarter" idx="12"/>
          </p:nvPr>
        </p:nvSpPr>
        <p:spPr/>
        <p:txBody>
          <a:bodyPr/>
          <a:lstStyle/>
          <a:p>
            <a:fld id="{B7D4160A-B398-445E-B430-7F2611F9565E}" type="slidenum">
              <a:rPr lang="en-US" smtClean="0"/>
              <a:pPr/>
              <a:t>3</a:t>
            </a:fld>
            <a:endParaRPr lang="en-US"/>
          </a:p>
        </p:txBody>
      </p:sp>
    </p:spTree>
    <p:extLst>
      <p:ext uri="{BB962C8B-B14F-4D97-AF65-F5344CB8AC3E}">
        <p14:creationId xmlns:p14="http://schemas.microsoft.com/office/powerpoint/2010/main" val="2479051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5DFD-5E7F-EFFC-756D-7942B22C0F2E}"/>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Recent GF Tax Reductions in Virginia</a:t>
            </a:r>
            <a:endParaRPr lang="en-US" dirty="0"/>
          </a:p>
        </p:txBody>
      </p:sp>
      <p:sp>
        <p:nvSpPr>
          <p:cNvPr id="3" name="Slide Number Placeholder 2">
            <a:extLst>
              <a:ext uri="{FF2B5EF4-FFF2-40B4-BE49-F238E27FC236}">
                <a16:creationId xmlns:a16="http://schemas.microsoft.com/office/drawing/2014/main" id="{9E2509D2-870E-F30E-8E4F-9ED77BEF14BA}"/>
              </a:ext>
            </a:extLst>
          </p:cNvPr>
          <p:cNvSpPr>
            <a:spLocks noGrp="1"/>
          </p:cNvSpPr>
          <p:nvPr>
            <p:ph type="sldNum" sz="quarter" idx="12"/>
          </p:nvPr>
        </p:nvSpPr>
        <p:spPr/>
        <p:txBody>
          <a:bodyPr/>
          <a:lstStyle/>
          <a:p>
            <a:fld id="{B7D4160A-B398-445E-B430-7F2611F9565E}" type="slidenum">
              <a:rPr lang="en-US" smtClean="0"/>
              <a:pPr/>
              <a:t>30</a:t>
            </a:fld>
            <a:endParaRPr lang="en-US"/>
          </a:p>
        </p:txBody>
      </p:sp>
      <p:pic>
        <p:nvPicPr>
          <p:cNvPr id="4" name="Picture 3">
            <a:extLst>
              <a:ext uri="{FF2B5EF4-FFF2-40B4-BE49-F238E27FC236}">
                <a16:creationId xmlns:a16="http://schemas.microsoft.com/office/drawing/2014/main" id="{4A02B264-9FFD-2F5C-DAA8-9D80DC60368F}"/>
              </a:ext>
            </a:extLst>
          </p:cNvPr>
          <p:cNvPicPr>
            <a:picLocks noChangeAspect="1"/>
          </p:cNvPicPr>
          <p:nvPr/>
        </p:nvPicPr>
        <p:blipFill>
          <a:blip r:embed="rId2"/>
          <a:stretch>
            <a:fillRect/>
          </a:stretch>
        </p:blipFill>
        <p:spPr>
          <a:xfrm>
            <a:off x="467891" y="1676400"/>
            <a:ext cx="8208218" cy="3505199"/>
          </a:xfrm>
          <a:prstGeom prst="rect">
            <a:avLst/>
          </a:prstGeom>
        </p:spPr>
      </p:pic>
    </p:spTree>
    <p:extLst>
      <p:ext uri="{BB962C8B-B14F-4D97-AF65-F5344CB8AC3E}">
        <p14:creationId xmlns:p14="http://schemas.microsoft.com/office/powerpoint/2010/main" val="2892221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747C-B130-2E7A-9B18-754EE866B79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Appendices</a:t>
            </a:r>
            <a:endParaRPr lang="en-US" dirty="0"/>
          </a:p>
        </p:txBody>
      </p:sp>
      <p:sp>
        <p:nvSpPr>
          <p:cNvPr id="3" name="Slide Number Placeholder 2">
            <a:extLst>
              <a:ext uri="{FF2B5EF4-FFF2-40B4-BE49-F238E27FC236}">
                <a16:creationId xmlns:a16="http://schemas.microsoft.com/office/drawing/2014/main" id="{158B8C08-BEB7-A45F-66E0-A1A5B72BDA54}"/>
              </a:ext>
            </a:extLst>
          </p:cNvPr>
          <p:cNvSpPr>
            <a:spLocks noGrp="1"/>
          </p:cNvSpPr>
          <p:nvPr>
            <p:ph type="sldNum" sz="quarter" idx="12"/>
          </p:nvPr>
        </p:nvSpPr>
        <p:spPr/>
        <p:txBody>
          <a:bodyPr/>
          <a:lstStyle/>
          <a:p>
            <a:fld id="{B7D4160A-B398-445E-B430-7F2611F9565E}" type="slidenum">
              <a:rPr lang="en-US" smtClean="0"/>
              <a:pPr/>
              <a:t>31</a:t>
            </a:fld>
            <a:endParaRPr lang="en-US"/>
          </a:p>
        </p:txBody>
      </p:sp>
    </p:spTree>
    <p:extLst>
      <p:ext uri="{BB962C8B-B14F-4D97-AF65-F5344CB8AC3E}">
        <p14:creationId xmlns:p14="http://schemas.microsoft.com/office/powerpoint/2010/main" val="1073321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FD5CF0-8D48-DC3A-C995-A478BAA967D4}"/>
              </a:ext>
            </a:extLst>
          </p:cNvPr>
          <p:cNvSpPr>
            <a:spLocks noGrp="1"/>
          </p:cNvSpPr>
          <p:nvPr>
            <p:ph type="sldNum" sz="quarter" idx="12"/>
          </p:nvPr>
        </p:nvSpPr>
        <p:spPr/>
        <p:txBody>
          <a:bodyPr/>
          <a:lstStyle/>
          <a:p>
            <a:fld id="{B7D4160A-B398-445E-B430-7F2611F9565E}" type="slidenum">
              <a:rPr lang="en-US" smtClean="0"/>
              <a:pPr/>
              <a:t>32</a:t>
            </a:fld>
            <a:endParaRPr lang="en-US"/>
          </a:p>
        </p:txBody>
      </p:sp>
      <p:pic>
        <p:nvPicPr>
          <p:cNvPr id="3" name="Picture 2">
            <a:extLst>
              <a:ext uri="{FF2B5EF4-FFF2-40B4-BE49-F238E27FC236}">
                <a16:creationId xmlns:a16="http://schemas.microsoft.com/office/drawing/2014/main" id="{653E62E9-5A7B-D181-137D-CE0372FD777F}"/>
              </a:ext>
            </a:extLst>
          </p:cNvPr>
          <p:cNvPicPr>
            <a:picLocks noChangeAspect="1"/>
          </p:cNvPicPr>
          <p:nvPr/>
        </p:nvPicPr>
        <p:blipFill>
          <a:blip r:embed="rId2"/>
          <a:stretch>
            <a:fillRect/>
          </a:stretch>
        </p:blipFill>
        <p:spPr>
          <a:xfrm>
            <a:off x="284487" y="685800"/>
            <a:ext cx="8701919" cy="5486400"/>
          </a:xfrm>
          <a:prstGeom prst="rect">
            <a:avLst/>
          </a:prstGeom>
        </p:spPr>
      </p:pic>
    </p:spTree>
    <p:extLst>
      <p:ext uri="{BB962C8B-B14F-4D97-AF65-F5344CB8AC3E}">
        <p14:creationId xmlns:p14="http://schemas.microsoft.com/office/powerpoint/2010/main" val="992368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CA55C1-D738-547F-26BC-EA31390D58F7}"/>
              </a:ext>
            </a:extLst>
          </p:cNvPr>
          <p:cNvSpPr>
            <a:spLocks noGrp="1"/>
          </p:cNvSpPr>
          <p:nvPr>
            <p:ph type="sldNum" sz="quarter" idx="12"/>
          </p:nvPr>
        </p:nvSpPr>
        <p:spPr/>
        <p:txBody>
          <a:bodyPr/>
          <a:lstStyle/>
          <a:p>
            <a:fld id="{B7D4160A-B398-445E-B430-7F2611F9565E}" type="slidenum">
              <a:rPr lang="en-US" smtClean="0"/>
              <a:pPr/>
              <a:t>33</a:t>
            </a:fld>
            <a:endParaRPr lang="en-US"/>
          </a:p>
        </p:txBody>
      </p:sp>
      <p:sp>
        <p:nvSpPr>
          <p:cNvPr id="3" name="Title 1">
            <a:extLst>
              <a:ext uri="{FF2B5EF4-FFF2-40B4-BE49-F238E27FC236}">
                <a16:creationId xmlns:a16="http://schemas.microsoft.com/office/drawing/2014/main" id="{E46E361A-3536-238D-7092-B1898A15424E}"/>
              </a:ext>
            </a:extLst>
          </p:cNvPr>
          <p:cNvSpPr txBox="1">
            <a:spLocks/>
          </p:cNvSpPr>
          <p:nvPr/>
        </p:nvSpPr>
        <p:spPr>
          <a:xfrm>
            <a:off x="457200" y="274638"/>
            <a:ext cx="8229600" cy="8010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Virginia General Fund Revenue Sources</a:t>
            </a: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C3CF0B8-E156-37D3-2444-927F95B20D2D}"/>
              </a:ext>
            </a:extLst>
          </p:cNvPr>
          <p:cNvPicPr>
            <a:picLocks noChangeAspect="1"/>
          </p:cNvPicPr>
          <p:nvPr/>
        </p:nvPicPr>
        <p:blipFill>
          <a:blip r:embed="rId2"/>
          <a:stretch>
            <a:fillRect/>
          </a:stretch>
        </p:blipFill>
        <p:spPr>
          <a:xfrm>
            <a:off x="492369" y="1178800"/>
            <a:ext cx="8229035" cy="4764800"/>
          </a:xfrm>
          <a:prstGeom prst="rect">
            <a:avLst/>
          </a:prstGeom>
        </p:spPr>
      </p:pic>
    </p:spTree>
    <p:extLst>
      <p:ext uri="{BB962C8B-B14F-4D97-AF65-F5344CB8AC3E}">
        <p14:creationId xmlns:p14="http://schemas.microsoft.com/office/powerpoint/2010/main" val="2038925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E9E15-A54E-080E-16A7-CC7EDC5BF1A3}"/>
              </a:ext>
            </a:extLst>
          </p:cNvPr>
          <p:cNvSpPr>
            <a:spLocks noGrp="1"/>
          </p:cNvSpPr>
          <p:nvPr>
            <p:ph type="title"/>
          </p:nvPr>
        </p:nvSpPr>
        <p:spPr>
          <a:xfrm>
            <a:off x="417399" y="643467"/>
            <a:ext cx="8408193" cy="744836"/>
          </a:xfrm>
        </p:spPr>
        <p:txBody>
          <a:bodyPr>
            <a:normAutofit/>
          </a:bodyPr>
          <a:lstStyle/>
          <a:p>
            <a:r>
              <a:rPr lang="en-US" sz="2800" b="1" dirty="0">
                <a:solidFill>
                  <a:schemeClr val="bg1"/>
                </a:solidFill>
                <a:latin typeface="Times New Roman" panose="02020603050405020304" pitchFamily="18" charset="0"/>
                <a:cs typeface="Times New Roman" pitchFamily="18" charset="0"/>
              </a:rPr>
              <a:t>Non-General Funds are Dedicated for Specific Uses</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48655B2-E47D-1BAA-0302-3F9A382E1D1E}"/>
              </a:ext>
            </a:extLst>
          </p:cNvPr>
          <p:cNvPicPr>
            <a:picLocks noChangeAspect="1"/>
          </p:cNvPicPr>
          <p:nvPr/>
        </p:nvPicPr>
        <p:blipFill>
          <a:blip r:embed="rId2"/>
          <a:stretch>
            <a:fillRect/>
          </a:stretch>
        </p:blipFill>
        <p:spPr>
          <a:xfrm>
            <a:off x="990600" y="1675227"/>
            <a:ext cx="7251055" cy="4611710"/>
          </a:xfrm>
          <a:prstGeom prst="rect">
            <a:avLst/>
          </a:prstGeom>
        </p:spPr>
      </p:pic>
      <p:sp>
        <p:nvSpPr>
          <p:cNvPr id="3" name="Slide Number Placeholder 2">
            <a:extLst>
              <a:ext uri="{FF2B5EF4-FFF2-40B4-BE49-F238E27FC236}">
                <a16:creationId xmlns:a16="http://schemas.microsoft.com/office/drawing/2014/main" id="{EE3FE542-3899-569B-78DC-275C7761D433}"/>
              </a:ext>
            </a:extLst>
          </p:cNvPr>
          <p:cNvSpPr>
            <a:spLocks noGrp="1"/>
          </p:cNvSpPr>
          <p:nvPr>
            <p:ph type="sldNum" sz="quarter" idx="12"/>
          </p:nvPr>
        </p:nvSpPr>
        <p:spPr>
          <a:xfrm>
            <a:off x="6457950" y="6356350"/>
            <a:ext cx="2057400" cy="365125"/>
          </a:xfrm>
        </p:spPr>
        <p:txBody>
          <a:bodyPr>
            <a:normAutofit/>
          </a:bodyPr>
          <a:lstStyle/>
          <a:p>
            <a:pPr>
              <a:spcAft>
                <a:spcPts val="600"/>
              </a:spcAft>
            </a:pPr>
            <a:fld id="{B7D4160A-B398-445E-B430-7F2611F9565E}" type="slidenum">
              <a:rPr lang="en-US" smtClean="0"/>
              <a:pPr>
                <a:spcAft>
                  <a:spcPts val="600"/>
                </a:spcAft>
              </a:pPr>
              <a:t>34</a:t>
            </a:fld>
            <a:endParaRPr lang="en-US"/>
          </a:p>
        </p:txBody>
      </p:sp>
    </p:spTree>
    <p:extLst>
      <p:ext uri="{BB962C8B-B14F-4D97-AF65-F5344CB8AC3E}">
        <p14:creationId xmlns:p14="http://schemas.microsoft.com/office/powerpoint/2010/main" val="1154942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1A4B11-1EBB-86AE-15E2-89758758E7C8}"/>
              </a:ext>
            </a:extLst>
          </p:cNvPr>
          <p:cNvSpPr>
            <a:spLocks noGrp="1"/>
          </p:cNvSpPr>
          <p:nvPr>
            <p:ph type="sldNum" sz="quarter" idx="12"/>
          </p:nvPr>
        </p:nvSpPr>
        <p:spPr/>
        <p:txBody>
          <a:bodyPr/>
          <a:lstStyle/>
          <a:p>
            <a:fld id="{B7D4160A-B398-445E-B430-7F2611F9565E}" type="slidenum">
              <a:rPr lang="en-US" smtClean="0"/>
              <a:pPr/>
              <a:t>35</a:t>
            </a:fld>
            <a:endParaRPr lang="en-US"/>
          </a:p>
        </p:txBody>
      </p:sp>
      <p:sp>
        <p:nvSpPr>
          <p:cNvPr id="3" name="Title 2">
            <a:extLst>
              <a:ext uri="{FF2B5EF4-FFF2-40B4-BE49-F238E27FC236}">
                <a16:creationId xmlns:a16="http://schemas.microsoft.com/office/drawing/2014/main" id="{D24E22E3-A028-B1CE-43A1-F5BE80E8E9D8}"/>
              </a:ext>
            </a:extLst>
          </p:cNvPr>
          <p:cNvSpPr txBox="1">
            <a:spLocks/>
          </p:cNvSpPr>
          <p:nvPr/>
        </p:nvSpPr>
        <p:spPr>
          <a:xfrm>
            <a:off x="685800" y="331841"/>
            <a:ext cx="8851392" cy="609600"/>
          </a:xfrm>
          <a:prstGeom prst="rect">
            <a:avLst/>
          </a:prstGeom>
        </p:spPr>
        <p:txBody>
          <a:bodyPr/>
          <a:lstStyle>
            <a:defPPr>
              <a:defRPr lang="en-US"/>
            </a:defPPr>
            <a:lvl1pPr marL="0" algn="l" defTabSz="685800" rtl="0" eaLnBrk="1" latinLnBrk="0" hangingPunct="1">
              <a:spcBef>
                <a:spcPct val="0"/>
              </a:spcBef>
              <a:buNone/>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500" dirty="0">
                <a:solidFill>
                  <a:srgbClr val="1A3744"/>
                </a:solidFill>
                <a:latin typeface="Times New Roman" panose="02020603050405020304" pitchFamily="18" charset="0"/>
                <a:ea typeface="Open Sans"/>
                <a:cs typeface="Times New Roman" panose="02020603050405020304" pitchFamily="18" charset="0"/>
              </a:rPr>
              <a:t>Virginia’s Federal Expenditures</a:t>
            </a:r>
            <a:r>
              <a:rPr lang="en-US" sz="2500" dirty="0">
                <a:solidFill>
                  <a:srgbClr val="000000"/>
                </a:solidFill>
                <a:latin typeface="Times New Roman" panose="02020603050405020304" pitchFamily="18" charset="0"/>
                <a:ea typeface="Open Sans"/>
                <a:cs typeface="Times New Roman" panose="02020603050405020304" pitchFamily="18" charset="0"/>
              </a:rPr>
              <a:t>​ Have Grown Substantially</a:t>
            </a:r>
            <a:endParaRPr lang="en-US" sz="2500" dirty="0">
              <a:latin typeface="Times New Roman" panose="02020603050405020304" pitchFamily="18" charset="0"/>
              <a:cs typeface="Times New Roman" panose="02020603050405020304" pitchFamily="18" charset="0"/>
            </a:endParaRPr>
          </a:p>
        </p:txBody>
      </p:sp>
      <p:graphicFrame>
        <p:nvGraphicFramePr>
          <p:cNvPr id="4" name="Content Placeholder 4">
            <a:extLst>
              <a:ext uri="{FF2B5EF4-FFF2-40B4-BE49-F238E27FC236}">
                <a16:creationId xmlns:a16="http://schemas.microsoft.com/office/drawing/2014/main" id="{553947A6-3145-6FB7-1C25-963525780B4F}"/>
              </a:ext>
            </a:extLst>
          </p:cNvPr>
          <p:cNvGraphicFramePr>
            <a:graphicFrameLocks/>
          </p:cNvGraphicFramePr>
          <p:nvPr>
            <p:extLst>
              <p:ext uri="{D42A27DB-BD31-4B8C-83A1-F6EECF244321}">
                <p14:modId xmlns:p14="http://schemas.microsoft.com/office/powerpoint/2010/main" val="1639619629"/>
              </p:ext>
            </p:extLst>
          </p:nvPr>
        </p:nvGraphicFramePr>
        <p:xfrm>
          <a:off x="381000" y="941441"/>
          <a:ext cx="8083296" cy="51362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46E74CA-510F-3083-D041-66A5D560F4B4}"/>
              </a:ext>
            </a:extLst>
          </p:cNvPr>
          <p:cNvSpPr txBox="1"/>
          <p:nvPr/>
        </p:nvSpPr>
        <p:spPr>
          <a:xfrm>
            <a:off x="657922" y="6203306"/>
            <a:ext cx="6858000" cy="307777"/>
          </a:xfrm>
          <a:prstGeom prst="rect">
            <a:avLst/>
          </a:prstGeom>
          <a:noFill/>
        </p:spPr>
        <p:txBody>
          <a:bodyPr wrap="square">
            <a:spAutoFit/>
          </a:bodyPr>
          <a:lstStyle/>
          <a:p>
            <a:r>
              <a:rPr lang="en-US" sz="1400" i="1" dirty="0">
                <a:latin typeface="Times New Roman" panose="02020603050405020304" pitchFamily="18" charset="0"/>
                <a:cs typeface="Times New Roman" panose="02020603050405020304" pitchFamily="18" charset="0"/>
              </a:rPr>
              <a:t>Source: Mike Tweedy, Senate Finance and Appropriations Committee</a:t>
            </a:r>
          </a:p>
        </p:txBody>
      </p:sp>
    </p:spTree>
    <p:extLst>
      <p:ext uri="{BB962C8B-B14F-4D97-AF65-F5344CB8AC3E}">
        <p14:creationId xmlns:p14="http://schemas.microsoft.com/office/powerpoint/2010/main" val="225174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A3E7D4-D59C-819A-9567-D4D95ED33EC4}"/>
              </a:ext>
            </a:extLst>
          </p:cNvPr>
          <p:cNvSpPr>
            <a:spLocks noGrp="1"/>
          </p:cNvSpPr>
          <p:nvPr>
            <p:ph type="title"/>
          </p:nvPr>
        </p:nvSpPr>
        <p:spPr>
          <a:xfrm>
            <a:off x="1028697" y="348865"/>
            <a:ext cx="7533018" cy="877729"/>
          </a:xfrm>
        </p:spPr>
        <p:txBody>
          <a:bodyPr anchor="ctr">
            <a:normAutofit/>
          </a:bodyPr>
          <a:lstStyle/>
          <a:p>
            <a:r>
              <a:rPr lang="en-US" sz="3200">
                <a:solidFill>
                  <a:srgbClr val="FFFFFF"/>
                </a:solidFill>
                <a:latin typeface="Times New Roman" panose="02020603050405020304" pitchFamily="18" charset="0"/>
                <a:cs typeface="Times New Roman" panose="02020603050405020304" pitchFamily="18" charset="0"/>
              </a:rPr>
              <a:t>What are the Risks to Virginia’s Finances?</a:t>
            </a:r>
          </a:p>
        </p:txBody>
      </p:sp>
      <p:sp>
        <p:nvSpPr>
          <p:cNvPr id="4" name="Slide Number Placeholder 3">
            <a:extLst>
              <a:ext uri="{FF2B5EF4-FFF2-40B4-BE49-F238E27FC236}">
                <a16:creationId xmlns:a16="http://schemas.microsoft.com/office/drawing/2014/main" id="{39AF9FE5-4207-56AA-6B11-32AFD26CA786}"/>
              </a:ext>
            </a:extLst>
          </p:cNvPr>
          <p:cNvSpPr>
            <a:spLocks noGrp="1"/>
          </p:cNvSpPr>
          <p:nvPr>
            <p:ph type="sldNum" sz="quarter" idx="12"/>
          </p:nvPr>
        </p:nvSpPr>
        <p:spPr>
          <a:xfrm>
            <a:off x="8778240" y="6455664"/>
            <a:ext cx="336042" cy="365125"/>
          </a:xfrm>
        </p:spPr>
        <p:txBody>
          <a:bodyPr>
            <a:normAutofit/>
          </a:bodyPr>
          <a:lstStyle/>
          <a:p>
            <a:pPr>
              <a:spcAft>
                <a:spcPts val="600"/>
              </a:spcAft>
            </a:pPr>
            <a:fld id="{B7D4160A-B398-445E-B430-7F2611F9565E}" type="slidenum">
              <a:rPr lang="en-US" sz="1000" smtClean="0">
                <a:solidFill>
                  <a:schemeClr val="tx1">
                    <a:lumMod val="50000"/>
                    <a:lumOff val="50000"/>
                  </a:schemeClr>
                </a:solidFill>
              </a:rPr>
              <a:pPr>
                <a:spcAft>
                  <a:spcPts val="600"/>
                </a:spcAft>
              </a:pPr>
              <a:t>4</a:t>
            </a:fld>
            <a:endParaRPr lang="en-US" sz="10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0E13FF5E-6F50-E8CF-10C5-F15C0F12CB86}"/>
              </a:ext>
            </a:extLst>
          </p:cNvPr>
          <p:cNvGraphicFramePr>
            <a:graphicFrameLocks noGrp="1"/>
          </p:cNvGraphicFramePr>
          <p:nvPr>
            <p:ph idx="1"/>
            <p:extLst>
              <p:ext uri="{D42A27DB-BD31-4B8C-83A1-F6EECF244321}">
                <p14:modId xmlns:p14="http://schemas.microsoft.com/office/powerpoint/2010/main" val="4042510863"/>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61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5138-2147-A0C7-89A3-5D89C92AA8E3}"/>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Virginia Unemployment Claims Have Risen,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But Do Not Yet Indicate a Recession</a:t>
            </a:r>
            <a:endParaRPr lang="en-US" sz="3200" dirty="0"/>
          </a:p>
        </p:txBody>
      </p:sp>
      <p:sp>
        <p:nvSpPr>
          <p:cNvPr id="3" name="Slide Number Placeholder 2">
            <a:extLst>
              <a:ext uri="{FF2B5EF4-FFF2-40B4-BE49-F238E27FC236}">
                <a16:creationId xmlns:a16="http://schemas.microsoft.com/office/drawing/2014/main" id="{AB43FEFA-EA4C-38C8-B8B7-B6D4AB760F80}"/>
              </a:ext>
            </a:extLst>
          </p:cNvPr>
          <p:cNvSpPr>
            <a:spLocks noGrp="1"/>
          </p:cNvSpPr>
          <p:nvPr>
            <p:ph type="sldNum" sz="quarter" idx="12"/>
          </p:nvPr>
        </p:nvSpPr>
        <p:spPr/>
        <p:txBody>
          <a:bodyPr/>
          <a:lstStyle/>
          <a:p>
            <a:fld id="{B7D4160A-B398-445E-B430-7F2611F9565E}" type="slidenum">
              <a:rPr lang="en-US" smtClean="0"/>
              <a:pPr/>
              <a:t>5</a:t>
            </a:fld>
            <a:endParaRPr lang="en-US"/>
          </a:p>
        </p:txBody>
      </p:sp>
      <p:pic>
        <p:nvPicPr>
          <p:cNvPr id="4" name="Picture 3">
            <a:extLst>
              <a:ext uri="{FF2B5EF4-FFF2-40B4-BE49-F238E27FC236}">
                <a16:creationId xmlns:a16="http://schemas.microsoft.com/office/drawing/2014/main" id="{BE8AB992-A453-7449-E513-67584ED82515}"/>
              </a:ext>
            </a:extLst>
          </p:cNvPr>
          <p:cNvPicPr>
            <a:picLocks noChangeAspect="1"/>
          </p:cNvPicPr>
          <p:nvPr/>
        </p:nvPicPr>
        <p:blipFill>
          <a:blip r:embed="rId2"/>
          <a:stretch>
            <a:fillRect/>
          </a:stretch>
        </p:blipFill>
        <p:spPr>
          <a:xfrm>
            <a:off x="398347" y="1574552"/>
            <a:ext cx="8229600" cy="4597648"/>
          </a:xfrm>
          <a:prstGeom prst="rect">
            <a:avLst/>
          </a:prstGeom>
        </p:spPr>
      </p:pic>
      <p:sp>
        <p:nvSpPr>
          <p:cNvPr id="6" name="TextBox 5">
            <a:extLst>
              <a:ext uri="{FF2B5EF4-FFF2-40B4-BE49-F238E27FC236}">
                <a16:creationId xmlns:a16="http://schemas.microsoft.com/office/drawing/2014/main" id="{5B73567F-21E3-17BD-E006-E09F044BECA9}"/>
              </a:ext>
            </a:extLst>
          </p:cNvPr>
          <p:cNvSpPr txBox="1"/>
          <p:nvPr/>
        </p:nvSpPr>
        <p:spPr>
          <a:xfrm>
            <a:off x="549507" y="6144448"/>
            <a:ext cx="7315200" cy="369332"/>
          </a:xfrm>
          <a:prstGeom prst="rect">
            <a:avLst/>
          </a:prstGeom>
          <a:noFill/>
        </p:spPr>
        <p:txBody>
          <a:bodyPr wrap="square">
            <a:spAutoFit/>
          </a:bodyPr>
          <a:lstStyle/>
          <a:p>
            <a:r>
              <a:rPr lang="en-US" i="1" dirty="0">
                <a:latin typeface="Times New Roman" panose="02020603050405020304" pitchFamily="18" charset="0"/>
                <a:cs typeface="Times New Roman" panose="02020603050405020304" pitchFamily="18" charset="0"/>
              </a:rPr>
              <a:t>Note: 10-year average of continuing claims (excluding Covid) is 20,239.</a:t>
            </a:r>
          </a:p>
        </p:txBody>
      </p:sp>
    </p:spTree>
    <p:extLst>
      <p:ext uri="{BB962C8B-B14F-4D97-AF65-F5344CB8AC3E}">
        <p14:creationId xmlns:p14="http://schemas.microsoft.com/office/powerpoint/2010/main" val="150910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5458CD-54C2-77FF-B439-C14EFCB05C22}"/>
              </a:ext>
            </a:extLst>
          </p:cNvPr>
          <p:cNvSpPr>
            <a:spLocks noGrp="1"/>
          </p:cNvSpPr>
          <p:nvPr>
            <p:ph type="sldNum" sz="quarter" idx="12"/>
          </p:nvPr>
        </p:nvSpPr>
        <p:spPr/>
        <p:txBody>
          <a:bodyPr/>
          <a:lstStyle/>
          <a:p>
            <a:fld id="{B7D4160A-B398-445E-B430-7F2611F9565E}" type="slidenum">
              <a:rPr lang="en-US" smtClean="0"/>
              <a:pPr/>
              <a:t>6</a:t>
            </a:fld>
            <a:endParaRPr lang="en-US"/>
          </a:p>
        </p:txBody>
      </p:sp>
      <p:pic>
        <p:nvPicPr>
          <p:cNvPr id="3" name="Picture 2">
            <a:extLst>
              <a:ext uri="{FF2B5EF4-FFF2-40B4-BE49-F238E27FC236}">
                <a16:creationId xmlns:a16="http://schemas.microsoft.com/office/drawing/2014/main" id="{F7CC72AE-95C6-437B-C1A3-1468789ADEBB}"/>
              </a:ext>
            </a:extLst>
          </p:cNvPr>
          <p:cNvPicPr>
            <a:picLocks noChangeAspect="1"/>
          </p:cNvPicPr>
          <p:nvPr/>
        </p:nvPicPr>
        <p:blipFill>
          <a:blip r:embed="rId2"/>
          <a:stretch>
            <a:fillRect/>
          </a:stretch>
        </p:blipFill>
        <p:spPr>
          <a:xfrm>
            <a:off x="437405" y="762000"/>
            <a:ext cx="8233104" cy="5051339"/>
          </a:xfrm>
          <a:prstGeom prst="rect">
            <a:avLst/>
          </a:prstGeom>
        </p:spPr>
      </p:pic>
    </p:spTree>
    <p:extLst>
      <p:ext uri="{BB962C8B-B14F-4D97-AF65-F5344CB8AC3E}">
        <p14:creationId xmlns:p14="http://schemas.microsoft.com/office/powerpoint/2010/main" val="208813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DA53-9459-F64D-29B1-09C80F084EF7}"/>
              </a:ext>
            </a:extLst>
          </p:cNvPr>
          <p:cNvSpPr>
            <a:spLocks noGrp="1"/>
          </p:cNvSpPr>
          <p:nvPr>
            <p:ph type="title"/>
          </p:nvPr>
        </p:nvSpPr>
        <p:spPr>
          <a:xfrm>
            <a:off x="457200" y="439821"/>
            <a:ext cx="8382000" cy="1011154"/>
          </a:xfrm>
        </p:spPr>
        <p:txBody>
          <a:bodyPr>
            <a:noAutofit/>
          </a:bodyPr>
          <a:lstStyle/>
          <a:p>
            <a:r>
              <a:rPr lang="en-US" sz="2400" b="1" dirty="0">
                <a:latin typeface="Times New Roman" panose="02020603050405020304" pitchFamily="18" charset="0"/>
                <a:cs typeface="Times New Roman" panose="02020603050405020304" pitchFamily="18" charset="0"/>
              </a:rPr>
              <a:t>The Adopted Budget Forecast Modest Economic and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GF Revenue Growth for Fiscal Year 2026 – Likely to be Higher</a:t>
            </a:r>
          </a:p>
        </p:txBody>
      </p:sp>
      <p:sp>
        <p:nvSpPr>
          <p:cNvPr id="4" name="Slide Number Placeholder 3">
            <a:extLst>
              <a:ext uri="{FF2B5EF4-FFF2-40B4-BE49-F238E27FC236}">
                <a16:creationId xmlns:a16="http://schemas.microsoft.com/office/drawing/2014/main" id="{E149A033-6A41-F0D2-D64B-2FA2A453F740}"/>
              </a:ext>
            </a:extLst>
          </p:cNvPr>
          <p:cNvSpPr>
            <a:spLocks noGrp="1"/>
          </p:cNvSpPr>
          <p:nvPr>
            <p:ph type="sldNum" sz="quarter" idx="12"/>
          </p:nvPr>
        </p:nvSpPr>
        <p:spPr/>
        <p:txBody>
          <a:bodyPr/>
          <a:lstStyle/>
          <a:p>
            <a:fld id="{B7D4160A-B398-445E-B430-7F2611F9565E}" type="slidenum">
              <a:rPr lang="en-US" smtClean="0"/>
              <a:pPr/>
              <a:t>7</a:t>
            </a:fld>
            <a:endParaRPr lang="en-US"/>
          </a:p>
        </p:txBody>
      </p:sp>
      <p:sp>
        <p:nvSpPr>
          <p:cNvPr id="5" name="TextBox 4">
            <a:extLst>
              <a:ext uri="{FF2B5EF4-FFF2-40B4-BE49-F238E27FC236}">
                <a16:creationId xmlns:a16="http://schemas.microsoft.com/office/drawing/2014/main" id="{CA318051-1A2D-90ED-1803-088AFE1023B6}"/>
              </a:ext>
            </a:extLst>
          </p:cNvPr>
          <p:cNvSpPr txBox="1"/>
          <p:nvPr/>
        </p:nvSpPr>
        <p:spPr>
          <a:xfrm>
            <a:off x="457200" y="5857958"/>
            <a:ext cx="5113259" cy="276999"/>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Source: Secretary Cummings presentation to Joint Committee, August 14, 2025.</a:t>
            </a:r>
            <a:endParaRPr lang="en-US" dirty="0"/>
          </a:p>
        </p:txBody>
      </p:sp>
      <p:pic>
        <p:nvPicPr>
          <p:cNvPr id="3" name="Picture 2">
            <a:extLst>
              <a:ext uri="{FF2B5EF4-FFF2-40B4-BE49-F238E27FC236}">
                <a16:creationId xmlns:a16="http://schemas.microsoft.com/office/drawing/2014/main" id="{D348221D-F639-1D17-1FCA-C176D6C53DBF}"/>
              </a:ext>
            </a:extLst>
          </p:cNvPr>
          <p:cNvPicPr>
            <a:picLocks noChangeAspect="1"/>
          </p:cNvPicPr>
          <p:nvPr/>
        </p:nvPicPr>
        <p:blipFill>
          <a:blip r:embed="rId2"/>
          <a:stretch>
            <a:fillRect/>
          </a:stretch>
        </p:blipFill>
        <p:spPr>
          <a:xfrm>
            <a:off x="685800" y="1991398"/>
            <a:ext cx="7772400" cy="2875203"/>
          </a:xfrm>
          <a:prstGeom prst="rect">
            <a:avLst/>
          </a:prstGeom>
        </p:spPr>
      </p:pic>
    </p:spTree>
    <p:extLst>
      <p:ext uri="{BB962C8B-B14F-4D97-AF65-F5344CB8AC3E}">
        <p14:creationId xmlns:p14="http://schemas.microsoft.com/office/powerpoint/2010/main" val="208641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92A25-0085-48A0-BF6A-37441A29D23C}"/>
              </a:ext>
            </a:extLst>
          </p:cNvPr>
          <p:cNvSpPr>
            <a:spLocks noGrp="1"/>
          </p:cNvSpPr>
          <p:nvPr>
            <p:ph type="title"/>
          </p:nvPr>
        </p:nvSpPr>
        <p:spPr>
          <a:xfrm>
            <a:off x="628650" y="184805"/>
            <a:ext cx="7886700" cy="1505883"/>
          </a:xfrm>
        </p:spPr>
        <p:txBody>
          <a:bodyPr anchor="ctr">
            <a:normAutofit fontScale="90000"/>
          </a:bodyPr>
          <a:lstStyle/>
          <a:p>
            <a:pPr>
              <a:lnSpc>
                <a:spcPct val="90000"/>
              </a:lnSpc>
            </a:pPr>
            <a:r>
              <a:rPr lang="en-US" sz="3500" dirty="0">
                <a:latin typeface="Times New Roman" panose="02020603050405020304" pitchFamily="18" charset="0"/>
                <a:cs typeface="Times New Roman" panose="02020603050405020304" pitchFamily="18" charset="0"/>
              </a:rPr>
              <a:t>Only 0.4% GF Revenue Growth</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 Now Needed to Meet Current Budget,</a:t>
            </a:r>
            <a:br>
              <a:rPr lang="en-US"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Due to FY 2025 Revenue Surplus</a:t>
            </a:r>
          </a:p>
        </p:txBody>
      </p:sp>
      <p:sp>
        <p:nvSpPr>
          <p:cNvPr id="3" name="Slide Number Placeholder 2">
            <a:extLst>
              <a:ext uri="{FF2B5EF4-FFF2-40B4-BE49-F238E27FC236}">
                <a16:creationId xmlns:a16="http://schemas.microsoft.com/office/drawing/2014/main" id="{B76F7F54-E11C-3502-0AB2-E66C925C867C}"/>
              </a:ext>
            </a:extLst>
          </p:cNvPr>
          <p:cNvSpPr>
            <a:spLocks noGrp="1"/>
          </p:cNvSpPr>
          <p:nvPr>
            <p:ph type="sldNum" sz="quarter" idx="12"/>
          </p:nvPr>
        </p:nvSpPr>
        <p:spPr>
          <a:xfrm>
            <a:off x="6457950" y="6356350"/>
            <a:ext cx="2057400" cy="365125"/>
          </a:xfrm>
        </p:spPr>
        <p:txBody>
          <a:bodyPr>
            <a:normAutofit/>
          </a:bodyPr>
          <a:lstStyle/>
          <a:p>
            <a:pPr>
              <a:spcAft>
                <a:spcPts val="600"/>
              </a:spcAft>
            </a:pPr>
            <a:fld id="{B7D4160A-B398-445E-B430-7F2611F9565E}" type="slidenum">
              <a:rPr lang="en-US" smtClean="0"/>
              <a:pPr>
                <a:spcAft>
                  <a:spcPts val="600"/>
                </a:spcAft>
              </a:pPr>
              <a:t>8</a:t>
            </a:fld>
            <a:endParaRPr lang="en-US"/>
          </a:p>
        </p:txBody>
      </p:sp>
      <p:pic>
        <p:nvPicPr>
          <p:cNvPr id="5" name="Picture 4">
            <a:extLst>
              <a:ext uri="{FF2B5EF4-FFF2-40B4-BE49-F238E27FC236}">
                <a16:creationId xmlns:a16="http://schemas.microsoft.com/office/drawing/2014/main" id="{8F0C23F2-0885-13C8-DFD4-E10141952ECD}"/>
              </a:ext>
            </a:extLst>
          </p:cNvPr>
          <p:cNvPicPr>
            <a:picLocks noChangeAspect="1"/>
          </p:cNvPicPr>
          <p:nvPr/>
        </p:nvPicPr>
        <p:blipFill>
          <a:blip r:embed="rId2"/>
          <a:stretch>
            <a:fillRect/>
          </a:stretch>
        </p:blipFill>
        <p:spPr>
          <a:xfrm>
            <a:off x="533400" y="2043320"/>
            <a:ext cx="8240821" cy="3893489"/>
          </a:xfrm>
          <a:prstGeom prst="rect">
            <a:avLst/>
          </a:prstGeom>
        </p:spPr>
      </p:pic>
    </p:spTree>
    <p:extLst>
      <p:ext uri="{BB962C8B-B14F-4D97-AF65-F5344CB8AC3E}">
        <p14:creationId xmlns:p14="http://schemas.microsoft.com/office/powerpoint/2010/main" val="1012079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5F18-6917-F789-14B4-22180B93B12C}"/>
              </a:ext>
            </a:extLst>
          </p:cNvPr>
          <p:cNvSpPr>
            <a:spLocks noGrp="1"/>
          </p:cNvSpPr>
          <p:nvPr>
            <p:ph type="title"/>
          </p:nvPr>
        </p:nvSpPr>
        <p:spPr/>
        <p:txBody>
          <a:bodyPr>
            <a:noAutofit/>
          </a:bodyPr>
          <a:lstStyle/>
          <a:p>
            <a:r>
              <a:rPr lang="en-US" sz="3600" b="1" dirty="0">
                <a:latin typeface="Times New Roman" panose="02020603050405020304" pitchFamily="18" charset="0"/>
                <a:cs typeface="Times New Roman" panose="02020603050405020304" pitchFamily="18" charset="0"/>
              </a:rPr>
              <a:t>Forecast of Additional GF Resources</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Available for the 2026-28 Budget </a:t>
            </a:r>
            <a:endParaRPr lang="en-US" sz="3600" dirty="0"/>
          </a:p>
        </p:txBody>
      </p:sp>
      <p:sp>
        <p:nvSpPr>
          <p:cNvPr id="3" name="Slide Number Placeholder 2">
            <a:extLst>
              <a:ext uri="{FF2B5EF4-FFF2-40B4-BE49-F238E27FC236}">
                <a16:creationId xmlns:a16="http://schemas.microsoft.com/office/drawing/2014/main" id="{EDF60FF1-68B6-CF4C-AE14-D7C2B9D11014}"/>
              </a:ext>
            </a:extLst>
          </p:cNvPr>
          <p:cNvSpPr>
            <a:spLocks noGrp="1"/>
          </p:cNvSpPr>
          <p:nvPr>
            <p:ph type="sldNum" sz="quarter" idx="12"/>
          </p:nvPr>
        </p:nvSpPr>
        <p:spPr/>
        <p:txBody>
          <a:bodyPr/>
          <a:lstStyle/>
          <a:p>
            <a:fld id="{B7D4160A-B398-445E-B430-7F2611F9565E}" type="slidenum">
              <a:rPr lang="en-US" smtClean="0"/>
              <a:pPr/>
              <a:t>9</a:t>
            </a:fld>
            <a:endParaRPr lang="en-US"/>
          </a:p>
        </p:txBody>
      </p:sp>
      <p:sp>
        <p:nvSpPr>
          <p:cNvPr id="4" name="Content Placeholder 2">
            <a:extLst>
              <a:ext uri="{FF2B5EF4-FFF2-40B4-BE49-F238E27FC236}">
                <a16:creationId xmlns:a16="http://schemas.microsoft.com/office/drawing/2014/main" id="{BC6DAA99-1A1F-3BE0-D64A-1CD92FF41202}"/>
              </a:ext>
            </a:extLst>
          </p:cNvPr>
          <p:cNvSpPr txBox="1">
            <a:spLocks/>
          </p:cNvSpPr>
          <p:nvPr/>
        </p:nvSpPr>
        <p:spPr>
          <a:xfrm>
            <a:off x="436756" y="159055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Times New Roman" panose="02020603050405020304" pitchFamily="18" charset="0"/>
                <a:cs typeface="Times New Roman" panose="02020603050405020304" pitchFamily="18" charset="0"/>
              </a:rPr>
              <a:t>Current Economic Summary: Slowing employment growth in Virginia, but still a healthy consumer environment with little sign of credit issues; unclear level of negative impacts from federal employment decisions; lower interest rates with more accommodative Fed; strong stock market most likely indicates positive wealth effect continues for high end income taxpayers; stimulative business expensing/investment tax policies in effect, although still unclear impacts from tariff policies. </a:t>
            </a:r>
          </a:p>
          <a:p>
            <a:pPr marL="0" indent="0">
              <a:buNone/>
            </a:pP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percent revenue growth in FY 2026, FY 2027 and FY 2028:  $6-$7 </a:t>
            </a:r>
            <a:r>
              <a:rPr lang="en-US" sz="2400" dirty="0" err="1">
                <a:latin typeface="Times New Roman" panose="02020603050405020304" pitchFamily="18" charset="0"/>
                <a:cs typeface="Times New Roman" panose="02020603050405020304" pitchFamily="18" charset="0"/>
              </a:rPr>
              <a:t>bil</a:t>
            </a:r>
            <a:r>
              <a:rPr lang="en-US" sz="2400" dirty="0">
                <a:latin typeface="Times New Roman" panose="02020603050405020304" pitchFamily="18" charset="0"/>
                <a:cs typeface="Times New Roman" panose="02020603050405020304" pitchFamily="18" charset="0"/>
              </a:rPr>
              <a:t>. available, depending on unspent balances from FY 2026.</a:t>
            </a:r>
          </a:p>
          <a:p>
            <a:r>
              <a:rPr lang="en-US" sz="2400" dirty="0">
                <a:latin typeface="Times New Roman" panose="02020603050405020304" pitchFamily="18" charset="0"/>
                <a:cs typeface="Times New Roman" panose="02020603050405020304" pitchFamily="18" charset="0"/>
              </a:rPr>
              <a:t>4 percent revenue growth in FY 2026, FY 2027 and FY 2028:  $7-$8 </a:t>
            </a:r>
            <a:r>
              <a:rPr lang="en-US" sz="2400" dirty="0" err="1">
                <a:latin typeface="Times New Roman" panose="02020603050405020304" pitchFamily="18" charset="0"/>
                <a:cs typeface="Times New Roman" panose="02020603050405020304" pitchFamily="18" charset="0"/>
              </a:rPr>
              <a:t>bil</a:t>
            </a:r>
            <a:r>
              <a:rPr lang="en-US" sz="2400" dirty="0">
                <a:latin typeface="Times New Roman" panose="02020603050405020304" pitchFamily="18" charset="0"/>
                <a:cs typeface="Times New Roman" panose="02020603050405020304" pitchFamily="18" charset="0"/>
              </a:rPr>
              <a:t>. available, depending on unspent balances from FY 2026.</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148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AEEFFC3F83AD46A9DFFF9AA2D8BE62" ma:contentTypeVersion="18" ma:contentTypeDescription="Create a new document." ma:contentTypeScope="" ma:versionID="b55c6924e490b33f7fc9b6e465dc7386">
  <xsd:schema xmlns:xsd="http://www.w3.org/2001/XMLSchema" xmlns:xs="http://www.w3.org/2001/XMLSchema" xmlns:p="http://schemas.microsoft.com/office/2006/metadata/properties" xmlns:ns2="fd7f1748-38ce-40d9-ad15-7dfa4fa76f81" xmlns:ns3="a2be9287-f697-4b1a-969b-916a1aa1bc1a" xmlns:ns4="cd045f22-43cb-4e4d-bf93-d8cbd2aeb033" targetNamespace="http://schemas.microsoft.com/office/2006/metadata/properties" ma:root="true" ma:fieldsID="485f4d60cc81bb4c7e55ee06c48a52af" ns2:_="" ns3:_="" ns4:_="">
    <xsd:import namespace="fd7f1748-38ce-40d9-ad15-7dfa4fa76f81"/>
    <xsd:import namespace="a2be9287-f697-4b1a-969b-916a1aa1bc1a"/>
    <xsd:import namespace="cd045f22-43cb-4e4d-bf93-d8cbd2aeb0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7f1748-38ce-40d9-ad15-7dfa4fa76f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be9287-f697-4b1a-969b-916a1aa1bc1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630403-c730-4379-8f06-7bb0876c24d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45f22-43cb-4e4d-bf93-d8cbd2aeb03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34df9b0-d52c-4358-90df-cc30bd4afea0}" ma:internalName="TaxCatchAll" ma:showField="CatchAllData" ma:web="cd045f22-43cb-4e4d-bf93-d8cbd2aeb0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be9287-f697-4b1a-969b-916a1aa1bc1a">
      <Terms xmlns="http://schemas.microsoft.com/office/infopath/2007/PartnerControls"/>
    </lcf76f155ced4ddcb4097134ff3c332f>
    <TaxCatchAll xmlns="cd045f22-43cb-4e4d-bf93-d8cbd2aeb033" xsi:nil="true"/>
  </documentManagement>
</p:properties>
</file>

<file path=customXml/itemProps1.xml><?xml version="1.0" encoding="utf-8"?>
<ds:datastoreItem xmlns:ds="http://schemas.openxmlformats.org/officeDocument/2006/customXml" ds:itemID="{CC551744-1704-4547-A0D0-37B4704B51F8}">
  <ds:schemaRefs>
    <ds:schemaRef ds:uri="http://schemas.microsoft.com/sharepoint/v3/contenttype/forms"/>
  </ds:schemaRefs>
</ds:datastoreItem>
</file>

<file path=customXml/itemProps2.xml><?xml version="1.0" encoding="utf-8"?>
<ds:datastoreItem xmlns:ds="http://schemas.openxmlformats.org/officeDocument/2006/customXml" ds:itemID="{B9C734A6-318D-496E-901A-2B67C4FCD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7f1748-38ce-40d9-ad15-7dfa4fa76f81"/>
    <ds:schemaRef ds:uri="a2be9287-f697-4b1a-969b-916a1aa1bc1a"/>
    <ds:schemaRef ds:uri="cd045f22-43cb-4e4d-bf93-d8cbd2aeb0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FA40B8-DCF2-41B6-A50E-FC3616B427EE}">
  <ds:schemaRefs>
    <ds:schemaRef ds:uri="http://schemas.microsoft.com/office/2006/metadata/properties"/>
    <ds:schemaRef ds:uri="http://schemas.microsoft.com/office/infopath/2007/PartnerControls"/>
    <ds:schemaRef ds:uri="a2be9287-f697-4b1a-969b-916a1aa1bc1a"/>
    <ds:schemaRef ds:uri="cd045f22-43cb-4e4d-bf93-d8cbd2aeb033"/>
  </ds:schemaRefs>
</ds:datastoreItem>
</file>

<file path=docProps/app.xml><?xml version="1.0" encoding="utf-8"?>
<Properties xmlns="http://schemas.openxmlformats.org/officeDocument/2006/extended-properties" xmlns:vt="http://schemas.openxmlformats.org/officeDocument/2006/docPropsVTypes">
  <TotalTime>245080</TotalTime>
  <Words>2963</Words>
  <Application>Microsoft Office PowerPoint</Application>
  <PresentationFormat>On-screen Show (4:3)</PresentationFormat>
  <Paragraphs>241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Courier New</vt:lpstr>
      <vt:lpstr>Times New Roman</vt:lpstr>
      <vt:lpstr>Wingdings</vt:lpstr>
      <vt:lpstr>Office Theme</vt:lpstr>
      <vt:lpstr> Virginia’s Budget Outlook  Virginia Association  of Counties </vt:lpstr>
      <vt:lpstr>The Budget Framework</vt:lpstr>
      <vt:lpstr>State Finances Are Sound</vt:lpstr>
      <vt:lpstr>What are the Risks to Virginia’s Finances?</vt:lpstr>
      <vt:lpstr>Virginia Unemployment Claims Have Risen, But Do Not Yet Indicate a Recession</vt:lpstr>
      <vt:lpstr>PowerPoint Presentation</vt:lpstr>
      <vt:lpstr>The Adopted Budget Forecast Modest Economic and  GF Revenue Growth for Fiscal Year 2026 – Likely to be Higher</vt:lpstr>
      <vt:lpstr>Only 0.4% GF Revenue Growth  Now Needed to Meet Current Budget, Due to FY 2025 Revenue Surplus</vt:lpstr>
      <vt:lpstr>Forecast of Additional GF Resources  Available for the 2026-28 Budget </vt:lpstr>
      <vt:lpstr>GF Revenue Growth  Even Higher Without Tax Reductions</vt:lpstr>
      <vt:lpstr>PowerPoint Presentation</vt:lpstr>
      <vt:lpstr>Summary of CH. 725 Adopted Budget</vt:lpstr>
      <vt:lpstr>Major New One-Time  Ch. 725 2024-26 Expenditures</vt:lpstr>
      <vt:lpstr>Major New Continuing  Ch. 725 2024-26 Expenditures</vt:lpstr>
      <vt:lpstr>PowerPoint Presentation</vt:lpstr>
      <vt:lpstr>PowerPoint Presentation</vt:lpstr>
      <vt:lpstr>Mandatory/High Priority Budget Drivers  for the 2026-28 Biennium Budget</vt:lpstr>
      <vt:lpstr>Discretionary Budget Possibilities  for the 2026-28 Biennium</vt:lpstr>
      <vt:lpstr>Major Medicaid Provisions in OBBBA </vt:lpstr>
      <vt:lpstr>Supplemental Nutrition Assistance Program (SNAP) Changes in OBBBA</vt:lpstr>
      <vt:lpstr>The Fiscal Health of Hospitals Will Be in Question over the Next Few Years </vt:lpstr>
      <vt:lpstr>Timeline of Key Health Policy Provisions</vt:lpstr>
      <vt:lpstr>Virginia Tax Conformity to OBBBA Could Reduce Revenues, if Adopted</vt:lpstr>
      <vt:lpstr>New Revenues From Potential Tax Policy Changes</vt:lpstr>
      <vt:lpstr>Virginia Tax Competitiveness  Versus Surrounding States</vt:lpstr>
      <vt:lpstr>PowerPoint Presentation</vt:lpstr>
      <vt:lpstr>Virginia Has a Lower Sales Tax Rate and Service Base than Surrounding States</vt:lpstr>
      <vt:lpstr>Sales Tax on “New Economy” Products  in Surrounding States</vt:lpstr>
      <vt:lpstr>PowerPoint Presentation</vt:lpstr>
      <vt:lpstr>Recent GF Tax Reductions in Virginia</vt:lpstr>
      <vt:lpstr>Appendices</vt:lpstr>
      <vt:lpstr>PowerPoint Presentation</vt:lpstr>
      <vt:lpstr>PowerPoint Presentation</vt:lpstr>
      <vt:lpstr>Non-General Funds are Dedicated for Specific Uses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the State-Local Fiscal (Partnership?) Relationship</dc:title>
  <dc:creator>jregimbal</dc:creator>
  <cp:lastModifiedBy>Gage Harter</cp:lastModifiedBy>
  <cp:revision>1264</cp:revision>
  <cp:lastPrinted>2025-11-06T21:51:04Z</cp:lastPrinted>
  <dcterms:created xsi:type="dcterms:W3CDTF">2015-12-21T18:36:33Z</dcterms:created>
  <dcterms:modified xsi:type="dcterms:W3CDTF">2025-11-14T12:33:58Z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0x01010010AEEFFC3F83AD46A9DFFF9AA2D8BE62</vt:lpwstr>
  </property>
</Properties>
</file>