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568" r:id="rId3"/>
    <p:sldId id="627" r:id="rId4"/>
    <p:sldId id="625" r:id="rId5"/>
    <p:sldId id="626" r:id="rId6"/>
    <p:sldId id="584" r:id="rId7"/>
    <p:sldId id="583" r:id="rId8"/>
    <p:sldId id="574" r:id="rId9"/>
    <p:sldId id="622" r:id="rId10"/>
    <p:sldId id="619" r:id="rId11"/>
    <p:sldId id="620" r:id="rId12"/>
    <p:sldId id="621" r:id="rId13"/>
    <p:sldId id="631" r:id="rId14"/>
    <p:sldId id="623" r:id="rId15"/>
    <p:sldId id="630" r:id="rId16"/>
    <p:sldId id="624" r:id="rId17"/>
    <p:sldId id="628" r:id="rId18"/>
    <p:sldId id="617" r:id="rId19"/>
    <p:sldId id="548" r:id="rId20"/>
    <p:sldId id="576" r:id="rId21"/>
    <p:sldId id="582" r:id="rId22"/>
    <p:sldId id="629" r:id="rId2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5CB3EAD-8A3A-D4C3-8B81-EB0DAFE30D98}" name="Katie Boyle" initials="KB" userId="S::kboyle@vaco.org::d9dbc19c-22ec-4209-bb0d-0c7bb3b6d975" providerId="AD"/>
  <p188:author id="{719691EA-B1B4-5756-8BE8-B25A827C291F}" name="James Regimbal" initials="JR" userId="92b3366436e3c3a7"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411" autoAdjust="0"/>
    <p:restoredTop sz="90603" autoAdjust="0"/>
  </p:normalViewPr>
  <p:slideViewPr>
    <p:cSldViewPr>
      <p:cViewPr varScale="1">
        <p:scale>
          <a:sx n="111" d="100"/>
          <a:sy n="111" d="100"/>
        </p:scale>
        <p:origin x="121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rgbClr val="000000"/>
                </a:solidFill>
                <a:latin typeface="Times New Roman" panose="02020603050405020304" pitchFamily="18" charset="0"/>
                <a:ea typeface="+mn-ea"/>
                <a:cs typeface="Times New Roman" panose="02020603050405020304" pitchFamily="18" charset="0"/>
              </a:defRPr>
            </a:pPr>
            <a:r>
              <a:rPr lang="en-US">
                <a:latin typeface="Times New Roman" panose="02020603050405020304" pitchFamily="18" charset="0"/>
                <a:cs typeface="Times New Roman" panose="02020603050405020304" pitchFamily="18" charset="0"/>
              </a:rPr>
              <a:t>Virginia's Federal Expenditures - 10 Year History</a:t>
            </a: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0000"/>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6628544243661916"/>
          <c:y val="0.14140333855510781"/>
          <c:w val="0.7657180176221805"/>
          <c:h val="0.74989282120353173"/>
        </c:manualLayout>
      </c:layout>
      <c:areaChart>
        <c:grouping val="stacked"/>
        <c:varyColors val="0"/>
        <c:ser>
          <c:idx val="0"/>
          <c:order val="0"/>
          <c:tx>
            <c:strRef>
              <c:f>Sheet1!$C$19</c:f>
              <c:strCache>
                <c:ptCount val="1"/>
                <c:pt idx="0">
                  <c:v>Medicaid</c:v>
                </c:pt>
              </c:strCache>
            </c:strRef>
          </c:tx>
          <c:spPr>
            <a:solidFill>
              <a:schemeClr val="accent1"/>
            </a:solidFill>
            <a:ln>
              <a:noFill/>
            </a:ln>
            <a:effectLst/>
          </c:spPr>
          <c:cat>
            <c:strRef>
              <c:f>Sheet1!$D$18:$M$18</c:f>
              <c:strCache>
                <c:ptCount val="10"/>
                <c:pt idx="0">
                  <c:v>FY 2015</c:v>
                </c:pt>
                <c:pt idx="1">
                  <c:v>FY 2016</c:v>
                </c:pt>
                <c:pt idx="2">
                  <c:v>FY 2017</c:v>
                </c:pt>
                <c:pt idx="3">
                  <c:v>FY 2018</c:v>
                </c:pt>
                <c:pt idx="4">
                  <c:v>FY 2019</c:v>
                </c:pt>
                <c:pt idx="5">
                  <c:v>FY 2020</c:v>
                </c:pt>
                <c:pt idx="6">
                  <c:v>FY 2021</c:v>
                </c:pt>
                <c:pt idx="7">
                  <c:v>FY 2022</c:v>
                </c:pt>
                <c:pt idx="8">
                  <c:v>FY 2023</c:v>
                </c:pt>
                <c:pt idx="9">
                  <c:v>FY 2024</c:v>
                </c:pt>
              </c:strCache>
            </c:strRef>
          </c:cat>
          <c:val>
            <c:numRef>
              <c:f>Sheet1!$D$19:$M$19</c:f>
              <c:numCache>
                <c:formatCode>#,##0;\(#,##0\)</c:formatCode>
                <c:ptCount val="10"/>
                <c:pt idx="0">
                  <c:v>4123382319.2600002</c:v>
                </c:pt>
                <c:pt idx="1">
                  <c:v>4308293537.0600004</c:v>
                </c:pt>
                <c:pt idx="2">
                  <c:v>4601126967.5600004</c:v>
                </c:pt>
                <c:pt idx="3">
                  <c:v>4822032076.7200003</c:v>
                </c:pt>
                <c:pt idx="4">
                  <c:v>5831891736.8800001</c:v>
                </c:pt>
                <c:pt idx="5">
                  <c:v>8461659095.1199999</c:v>
                </c:pt>
                <c:pt idx="6">
                  <c:v>10377904912.110001</c:v>
                </c:pt>
                <c:pt idx="7">
                  <c:v>12671773883.370001</c:v>
                </c:pt>
                <c:pt idx="8">
                  <c:v>14798419666.120001</c:v>
                </c:pt>
                <c:pt idx="9">
                  <c:v>13974376788.35</c:v>
                </c:pt>
              </c:numCache>
            </c:numRef>
          </c:val>
          <c:extLst>
            <c:ext xmlns:c16="http://schemas.microsoft.com/office/drawing/2014/chart" uri="{C3380CC4-5D6E-409C-BE32-E72D297353CC}">
              <c16:uniqueId val="{00000000-09A0-844E-997B-439D668045DE}"/>
            </c:ext>
          </c:extLst>
        </c:ser>
        <c:ser>
          <c:idx val="1"/>
          <c:order val="1"/>
          <c:tx>
            <c:strRef>
              <c:f>Sheet1!$C$20</c:f>
              <c:strCache>
                <c:ptCount val="1"/>
                <c:pt idx="0">
                  <c:v>Education</c:v>
                </c:pt>
              </c:strCache>
            </c:strRef>
          </c:tx>
          <c:spPr>
            <a:solidFill>
              <a:schemeClr val="accent2"/>
            </a:solidFill>
            <a:ln>
              <a:noFill/>
            </a:ln>
            <a:effectLst/>
          </c:spPr>
          <c:cat>
            <c:strRef>
              <c:f>Sheet1!$D$18:$M$18</c:f>
              <c:strCache>
                <c:ptCount val="10"/>
                <c:pt idx="0">
                  <c:v>FY 2015</c:v>
                </c:pt>
                <c:pt idx="1">
                  <c:v>FY 2016</c:v>
                </c:pt>
                <c:pt idx="2">
                  <c:v>FY 2017</c:v>
                </c:pt>
                <c:pt idx="3">
                  <c:v>FY 2018</c:v>
                </c:pt>
                <c:pt idx="4">
                  <c:v>FY 2019</c:v>
                </c:pt>
                <c:pt idx="5">
                  <c:v>FY 2020</c:v>
                </c:pt>
                <c:pt idx="6">
                  <c:v>FY 2021</c:v>
                </c:pt>
                <c:pt idx="7">
                  <c:v>FY 2022</c:v>
                </c:pt>
                <c:pt idx="8">
                  <c:v>FY 2023</c:v>
                </c:pt>
                <c:pt idx="9">
                  <c:v>FY 2024</c:v>
                </c:pt>
              </c:strCache>
            </c:strRef>
          </c:cat>
          <c:val>
            <c:numRef>
              <c:f>Sheet1!$D$20:$M$20</c:f>
              <c:numCache>
                <c:formatCode>#,##0;\(#,##0\)</c:formatCode>
                <c:ptCount val="10"/>
                <c:pt idx="0">
                  <c:v>1971126714.79</c:v>
                </c:pt>
                <c:pt idx="1">
                  <c:v>1995673416.2599974</c:v>
                </c:pt>
                <c:pt idx="2">
                  <c:v>2146911601.2820005</c:v>
                </c:pt>
                <c:pt idx="3">
                  <c:v>2244706004.0230007</c:v>
                </c:pt>
                <c:pt idx="4">
                  <c:v>2335744117.1939983</c:v>
                </c:pt>
                <c:pt idx="5">
                  <c:v>2389054128.7500029</c:v>
                </c:pt>
                <c:pt idx="6">
                  <c:v>2383187089.9700012</c:v>
                </c:pt>
                <c:pt idx="7">
                  <c:v>2419194458.3400002</c:v>
                </c:pt>
                <c:pt idx="8">
                  <c:v>2669394389.8999958</c:v>
                </c:pt>
                <c:pt idx="9">
                  <c:v>2972343893.5769997</c:v>
                </c:pt>
              </c:numCache>
            </c:numRef>
          </c:val>
          <c:extLst>
            <c:ext xmlns:c16="http://schemas.microsoft.com/office/drawing/2014/chart" uri="{C3380CC4-5D6E-409C-BE32-E72D297353CC}">
              <c16:uniqueId val="{00000001-09A0-844E-997B-439D668045DE}"/>
            </c:ext>
          </c:extLst>
        </c:ser>
        <c:ser>
          <c:idx val="2"/>
          <c:order val="2"/>
          <c:tx>
            <c:strRef>
              <c:f>Sheet1!$C$21</c:f>
              <c:strCache>
                <c:ptCount val="1"/>
                <c:pt idx="0">
                  <c:v>All Other</c:v>
                </c:pt>
              </c:strCache>
            </c:strRef>
          </c:tx>
          <c:spPr>
            <a:solidFill>
              <a:schemeClr val="accent3"/>
            </a:solidFill>
            <a:ln>
              <a:noFill/>
            </a:ln>
            <a:effectLst/>
          </c:spPr>
          <c:cat>
            <c:strRef>
              <c:f>Sheet1!$D$18:$M$18</c:f>
              <c:strCache>
                <c:ptCount val="10"/>
                <c:pt idx="0">
                  <c:v>FY 2015</c:v>
                </c:pt>
                <c:pt idx="1">
                  <c:v>FY 2016</c:v>
                </c:pt>
                <c:pt idx="2">
                  <c:v>FY 2017</c:v>
                </c:pt>
                <c:pt idx="3">
                  <c:v>FY 2018</c:v>
                </c:pt>
                <c:pt idx="4">
                  <c:v>FY 2019</c:v>
                </c:pt>
                <c:pt idx="5">
                  <c:v>FY 2020</c:v>
                </c:pt>
                <c:pt idx="6">
                  <c:v>FY 2021</c:v>
                </c:pt>
                <c:pt idx="7">
                  <c:v>FY 2022</c:v>
                </c:pt>
                <c:pt idx="8">
                  <c:v>FY 2023</c:v>
                </c:pt>
                <c:pt idx="9">
                  <c:v>FY 2024</c:v>
                </c:pt>
              </c:strCache>
            </c:strRef>
          </c:cat>
          <c:val>
            <c:numRef>
              <c:f>Sheet1!$D$21:$M$21</c:f>
              <c:numCache>
                <c:formatCode>#,##0;\(#,##0\)</c:formatCode>
                <c:ptCount val="10"/>
                <c:pt idx="0">
                  <c:v>905452745.97000003</c:v>
                </c:pt>
                <c:pt idx="1">
                  <c:v>962133324.02999997</c:v>
                </c:pt>
                <c:pt idx="2">
                  <c:v>1039542845.13</c:v>
                </c:pt>
                <c:pt idx="3">
                  <c:v>1032500597.4809999</c:v>
                </c:pt>
                <c:pt idx="4">
                  <c:v>1072635321.08</c:v>
                </c:pt>
                <c:pt idx="5">
                  <c:v>987993613.17999995</c:v>
                </c:pt>
                <c:pt idx="6">
                  <c:v>1097424855.1900001</c:v>
                </c:pt>
                <c:pt idx="7">
                  <c:v>1472140685.3499999</c:v>
                </c:pt>
                <c:pt idx="8">
                  <c:v>1306461512.95</c:v>
                </c:pt>
                <c:pt idx="9">
                  <c:v>1503638514.96</c:v>
                </c:pt>
              </c:numCache>
            </c:numRef>
          </c:val>
          <c:extLst>
            <c:ext xmlns:c16="http://schemas.microsoft.com/office/drawing/2014/chart" uri="{C3380CC4-5D6E-409C-BE32-E72D297353CC}">
              <c16:uniqueId val="{00000002-09A0-844E-997B-439D668045DE}"/>
            </c:ext>
          </c:extLst>
        </c:ser>
        <c:dLbls>
          <c:showLegendKey val="0"/>
          <c:showVal val="0"/>
          <c:showCatName val="0"/>
          <c:showSerName val="0"/>
          <c:showPercent val="0"/>
          <c:showBubbleSize val="0"/>
        </c:dLbls>
        <c:axId val="530390351"/>
        <c:axId val="530381231"/>
      </c:areaChart>
      <c:catAx>
        <c:axId val="530390351"/>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50" b="0" i="0" u="none" strike="noStrike" kern="1200" baseline="0">
                <a:solidFill>
                  <a:srgbClr val="000000"/>
                </a:solidFill>
                <a:latin typeface="Arial Narrow" panose="020B0606020202030204" pitchFamily="34" charset="0"/>
                <a:ea typeface="+mn-ea"/>
                <a:cs typeface="+mn-cs"/>
              </a:defRPr>
            </a:pPr>
            <a:endParaRPr lang="en-US"/>
          </a:p>
        </c:txPr>
        <c:crossAx val="530381231"/>
        <c:crosses val="autoZero"/>
        <c:auto val="1"/>
        <c:lblAlgn val="ctr"/>
        <c:lblOffset val="100"/>
        <c:noMultiLvlLbl val="0"/>
      </c:catAx>
      <c:valAx>
        <c:axId val="530381231"/>
        <c:scaling>
          <c:orientation val="minMax"/>
        </c:scaling>
        <c:delete val="0"/>
        <c:axPos val="l"/>
        <c:majorGridlines>
          <c:spPr>
            <a:ln w="9525" cap="flat" cmpd="sng" algn="ctr">
              <a:solidFill>
                <a:schemeClr val="tx1">
                  <a:lumMod val="15000"/>
                  <a:lumOff val="85000"/>
                </a:schemeClr>
              </a:solidFill>
              <a:round/>
            </a:ln>
            <a:effectLst/>
          </c:spPr>
        </c:majorGridlines>
        <c:numFmt formatCode="&quot;$&quot;#,##0;\(&quot;$&quot;#,##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000000"/>
                </a:solidFill>
                <a:latin typeface="Arial Narrow" panose="020B0606020202030204" pitchFamily="34" charset="0"/>
                <a:ea typeface="+mn-ea"/>
                <a:cs typeface="+mn-cs"/>
              </a:defRPr>
            </a:pPr>
            <a:endParaRPr lang="en-US"/>
          </a:p>
        </c:txPr>
        <c:crossAx val="530390351"/>
        <c:crosses val="autoZero"/>
        <c:crossBetween val="midCat"/>
        <c:dispUnits>
          <c:builtInUnit val="millions"/>
          <c:dispUnitsLbl>
            <c:layout>
              <c:manualLayout>
                <c:xMode val="edge"/>
                <c:yMode val="edge"/>
                <c:x val="1.2549019607843137E-2"/>
                <c:y val="0.44304136253041365"/>
              </c:manualLayout>
            </c:layout>
            <c:spPr>
              <a:noFill/>
              <a:ln>
                <a:noFill/>
              </a:ln>
              <a:effectLst/>
            </c:spPr>
            <c:txPr>
              <a:bodyPr rot="-5400000" spcFirstLastPara="1" vertOverflow="ellipsis" vert="horz" wrap="square" anchor="ctr" anchorCtr="1"/>
              <a:lstStyle/>
              <a:p>
                <a:pPr>
                  <a:defRPr sz="1000" b="0" i="0" u="none" strike="noStrike" kern="1200" baseline="0">
                    <a:solidFill>
                      <a:srgbClr val="000000"/>
                    </a:solidFill>
                    <a:latin typeface="Arial Narrow" panose="020B0606020202030204" pitchFamily="34" charset="0"/>
                    <a:ea typeface="+mn-ea"/>
                    <a:cs typeface="+mn-cs"/>
                  </a:defRPr>
                </a:pPr>
                <a:endParaRPr lang="en-US"/>
              </a:p>
            </c:txPr>
          </c:dispUnitsLbl>
        </c:dispUnits>
      </c:valAx>
      <c:spPr>
        <a:noFill/>
        <a:ln>
          <a:noFill/>
        </a:ln>
        <a:effectLst/>
      </c:spPr>
    </c:plotArea>
    <c:legend>
      <c:legendPos val="b"/>
      <c:layout>
        <c:manualLayout>
          <c:xMode val="edge"/>
          <c:yMode val="edge"/>
          <c:x val="0.29686009861433599"/>
          <c:y val="0.94459540919522211"/>
          <c:w val="0.40064900487839916"/>
          <c:h val="5.5404590804777859E-2"/>
        </c:manualLayout>
      </c:layout>
      <c:overlay val="0"/>
      <c:spPr>
        <a:noFill/>
        <a:ln>
          <a:noFill/>
        </a:ln>
        <a:effectLst/>
      </c:spPr>
      <c:txPr>
        <a:bodyPr rot="0" spcFirstLastPara="1" vertOverflow="ellipsis" vert="horz" wrap="square" anchor="ctr" anchorCtr="1"/>
        <a:lstStyle/>
        <a:p>
          <a:pPr>
            <a:defRPr sz="900" b="0" i="0" u="none" strike="noStrike" kern="1200" baseline="0">
              <a:solidFill>
                <a:srgbClr val="000000"/>
              </a:solidFill>
              <a:latin typeface="Arial Narrow" panose="020B0606020202030204" pitchFamily="34" charset="0"/>
              <a:ea typeface="+mn-ea"/>
              <a:cs typeface="+mn-cs"/>
            </a:defRPr>
          </a:pPr>
          <a:endParaRPr lang="en-US"/>
        </a:p>
      </c:txPr>
    </c:legend>
    <c:plotVisOnly val="1"/>
    <c:dispBlanksAs val="zero"/>
    <c:showDLblsOverMax val="0"/>
  </c:chart>
  <c:spPr>
    <a:noFill/>
    <a:ln>
      <a:noFill/>
    </a:ln>
    <a:effectLst/>
  </c:spPr>
  <c:txPr>
    <a:bodyPr/>
    <a:lstStyle/>
    <a:p>
      <a:pPr>
        <a:defRPr>
          <a:solidFill>
            <a:srgbClr val="000000"/>
          </a:solidFill>
          <a:latin typeface="Arial Narrow" panose="020B060602020203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DB2863-28C9-4FB5-A1AE-6327E0BC7D2F}"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0F9F5E5-F114-4964-B311-42DA2313EF24}">
      <dgm:prSet/>
      <dgm:spPr/>
      <dgm:t>
        <a:bodyPr/>
        <a:lstStyle/>
        <a:p>
          <a:pPr>
            <a:defRPr b="1"/>
          </a:pPr>
          <a:r>
            <a:rPr lang="en-US" dirty="0">
              <a:latin typeface="Times New Roman" panose="02020603050405020304" pitchFamily="18" charset="0"/>
              <a:cs typeface="Times New Roman" panose="02020603050405020304" pitchFamily="18" charset="0"/>
            </a:rPr>
            <a:t>Federal employment reductions could increase unemployment and reduce tax revenues.</a:t>
          </a:r>
        </a:p>
      </dgm:t>
    </dgm:pt>
    <dgm:pt modelId="{30E9B2E0-4300-4DAA-B48B-FDB4FA749018}" type="parTrans" cxnId="{B8097A55-88A1-4F5F-9A28-7D6D90DE8CDD}">
      <dgm:prSet/>
      <dgm:spPr/>
      <dgm:t>
        <a:bodyPr/>
        <a:lstStyle/>
        <a:p>
          <a:endParaRPr lang="en-US">
            <a:latin typeface="Times New Roman" panose="02020603050405020304" pitchFamily="18" charset="0"/>
            <a:cs typeface="Times New Roman" panose="02020603050405020304" pitchFamily="18" charset="0"/>
          </a:endParaRPr>
        </a:p>
      </dgm:t>
    </dgm:pt>
    <dgm:pt modelId="{2ADFCA35-3847-4A1F-8D1B-03BA705779DA}" type="sibTrans" cxnId="{B8097A55-88A1-4F5F-9A28-7D6D90DE8CDD}">
      <dgm:prSet/>
      <dgm:spPr/>
      <dgm:t>
        <a:bodyPr/>
        <a:lstStyle/>
        <a:p>
          <a:endParaRPr lang="en-US">
            <a:latin typeface="Times New Roman" panose="02020603050405020304" pitchFamily="18" charset="0"/>
            <a:cs typeface="Times New Roman" panose="02020603050405020304" pitchFamily="18" charset="0"/>
          </a:endParaRPr>
        </a:p>
      </dgm:t>
    </dgm:pt>
    <dgm:pt modelId="{7BD38747-30C5-46DC-9B71-1FC01FBD4496}">
      <dgm:prSet/>
      <dgm:spPr/>
      <dgm:t>
        <a:bodyPr/>
        <a:lstStyle/>
        <a:p>
          <a:pPr>
            <a:defRPr b="1"/>
          </a:pPr>
          <a:r>
            <a:rPr lang="en-US" dirty="0">
              <a:latin typeface="Times New Roman" panose="02020603050405020304" pitchFamily="18" charset="0"/>
              <a:cs typeface="Times New Roman" panose="02020603050405020304" pitchFamily="18" charset="0"/>
            </a:rPr>
            <a:t>Artificial intelligence advances could result in productivity increases that reduce employment needs. The advent of AI is particularly impacting the market for high-skilled labor. The use of robots is also rapidly increasing.</a:t>
          </a:r>
        </a:p>
      </dgm:t>
    </dgm:pt>
    <dgm:pt modelId="{CB7030B5-AA4D-42D0-B7DC-E04EB4685B26}" type="parTrans" cxnId="{7B81152E-A12E-4D9A-A083-5E5F75C7C9A3}">
      <dgm:prSet/>
      <dgm:spPr/>
      <dgm:t>
        <a:bodyPr/>
        <a:lstStyle/>
        <a:p>
          <a:endParaRPr lang="en-US">
            <a:latin typeface="Times New Roman" panose="02020603050405020304" pitchFamily="18" charset="0"/>
            <a:cs typeface="Times New Roman" panose="02020603050405020304" pitchFamily="18" charset="0"/>
          </a:endParaRPr>
        </a:p>
      </dgm:t>
    </dgm:pt>
    <dgm:pt modelId="{B3843890-BFD4-4A03-92A2-CD24F67D8E8F}" type="sibTrans" cxnId="{7B81152E-A12E-4D9A-A083-5E5F75C7C9A3}">
      <dgm:prSet/>
      <dgm:spPr/>
      <dgm:t>
        <a:bodyPr/>
        <a:lstStyle/>
        <a:p>
          <a:endParaRPr lang="en-US">
            <a:latin typeface="Times New Roman" panose="02020603050405020304" pitchFamily="18" charset="0"/>
            <a:cs typeface="Times New Roman" panose="02020603050405020304" pitchFamily="18" charset="0"/>
          </a:endParaRPr>
        </a:p>
      </dgm:t>
    </dgm:pt>
    <dgm:pt modelId="{AB678805-DFE9-4039-B1F8-D275C4B77DA0}">
      <dgm:prSet custT="1"/>
      <dgm:spPr/>
      <dgm:t>
        <a:bodyPr/>
        <a:lstStyle/>
        <a:p>
          <a:r>
            <a:rPr lang="en-US" sz="1400" b="1" dirty="0">
              <a:latin typeface="Times New Roman" panose="02020603050405020304" pitchFamily="18" charset="0"/>
              <a:cs typeface="Times New Roman" panose="02020603050405020304" pitchFamily="18" charset="0"/>
            </a:rPr>
            <a:t>- AI could also </a:t>
          </a:r>
          <a:r>
            <a:rPr lang="en-US" sz="1400" b="1" u="sng" dirty="0">
              <a:latin typeface="Times New Roman" panose="02020603050405020304" pitchFamily="18" charset="0"/>
              <a:cs typeface="Times New Roman" panose="02020603050405020304" pitchFamily="18" charset="0"/>
            </a:rPr>
            <a:t>increase</a:t>
          </a:r>
          <a:r>
            <a:rPr lang="en-US" sz="1400" b="1" dirty="0">
              <a:latin typeface="Times New Roman" panose="02020603050405020304" pitchFamily="18" charset="0"/>
              <a:cs typeface="Times New Roman" panose="02020603050405020304" pitchFamily="18" charset="0"/>
            </a:rPr>
            <a:t> wealth and thus </a:t>
          </a:r>
          <a:r>
            <a:rPr lang="en-US" sz="1400" b="1" dirty="0" err="1">
              <a:latin typeface="Times New Roman" panose="02020603050405020304" pitchFamily="18" charset="0"/>
              <a:cs typeface="Times New Roman" panose="02020603050405020304" pitchFamily="18" charset="0"/>
            </a:rPr>
            <a:t>nonwithholding</a:t>
          </a:r>
          <a:r>
            <a:rPr lang="en-US" sz="1400" b="1" dirty="0">
              <a:latin typeface="Times New Roman" panose="02020603050405020304" pitchFamily="18" charset="0"/>
              <a:cs typeface="Times New Roman" panose="02020603050405020304" pitchFamily="18" charset="0"/>
            </a:rPr>
            <a:t> income. </a:t>
          </a:r>
        </a:p>
      </dgm:t>
    </dgm:pt>
    <dgm:pt modelId="{34B203F2-63D8-4C76-BF6C-D38C075795E9}" type="parTrans" cxnId="{D3E346A4-C924-48F0-B0E0-E59D172E4EFA}">
      <dgm:prSet/>
      <dgm:spPr/>
      <dgm:t>
        <a:bodyPr/>
        <a:lstStyle/>
        <a:p>
          <a:endParaRPr lang="en-US">
            <a:latin typeface="Times New Roman" panose="02020603050405020304" pitchFamily="18" charset="0"/>
            <a:cs typeface="Times New Roman" panose="02020603050405020304" pitchFamily="18" charset="0"/>
          </a:endParaRPr>
        </a:p>
      </dgm:t>
    </dgm:pt>
    <dgm:pt modelId="{4CF66238-381C-4D16-AD01-6C0F75EA4DC7}" type="sibTrans" cxnId="{D3E346A4-C924-48F0-B0E0-E59D172E4EFA}">
      <dgm:prSet/>
      <dgm:spPr/>
      <dgm:t>
        <a:bodyPr/>
        <a:lstStyle/>
        <a:p>
          <a:endParaRPr lang="en-US">
            <a:latin typeface="Times New Roman" panose="02020603050405020304" pitchFamily="18" charset="0"/>
            <a:cs typeface="Times New Roman" panose="02020603050405020304" pitchFamily="18" charset="0"/>
          </a:endParaRPr>
        </a:p>
      </dgm:t>
    </dgm:pt>
    <dgm:pt modelId="{1D2B7020-171D-4A20-94F7-7B2A95978E44}">
      <dgm:prSet/>
      <dgm:spPr/>
      <dgm:t>
        <a:bodyPr/>
        <a:lstStyle/>
        <a:p>
          <a:pPr>
            <a:defRPr b="1"/>
          </a:pPr>
          <a:r>
            <a:rPr lang="en-US" dirty="0">
              <a:latin typeface="Times New Roman" panose="02020603050405020304" pitchFamily="18" charset="0"/>
              <a:cs typeface="Times New Roman" panose="02020603050405020304" pitchFamily="18" charset="0"/>
            </a:rPr>
            <a:t>Federal budget changes will pressure the Medicaid and SNAP programs; replacing lost higher education grants; and potentially other areas of the state budget. Many changes are outside the 2026-28 biennium.</a:t>
          </a:r>
        </a:p>
      </dgm:t>
    </dgm:pt>
    <dgm:pt modelId="{845099EB-E75F-4E42-8BF6-52B1E2FAADD6}" type="parTrans" cxnId="{952C4AD2-4933-4078-919C-E024AC230A26}">
      <dgm:prSet/>
      <dgm:spPr/>
      <dgm:t>
        <a:bodyPr/>
        <a:lstStyle/>
        <a:p>
          <a:endParaRPr lang="en-US">
            <a:latin typeface="Times New Roman" panose="02020603050405020304" pitchFamily="18" charset="0"/>
            <a:cs typeface="Times New Roman" panose="02020603050405020304" pitchFamily="18" charset="0"/>
          </a:endParaRPr>
        </a:p>
      </dgm:t>
    </dgm:pt>
    <dgm:pt modelId="{2FCC297C-EBD6-418B-A753-681C5EAD49CE}" type="sibTrans" cxnId="{952C4AD2-4933-4078-919C-E024AC230A26}">
      <dgm:prSet/>
      <dgm:spPr/>
      <dgm:t>
        <a:bodyPr/>
        <a:lstStyle/>
        <a:p>
          <a:endParaRPr lang="en-US">
            <a:latin typeface="Times New Roman" panose="02020603050405020304" pitchFamily="18" charset="0"/>
            <a:cs typeface="Times New Roman" panose="02020603050405020304" pitchFamily="18" charset="0"/>
          </a:endParaRPr>
        </a:p>
      </dgm:t>
    </dgm:pt>
    <dgm:pt modelId="{3BE17B5D-D7A8-4A73-A9BC-8242AE1B6D3B}">
      <dgm:prSet/>
      <dgm:spPr/>
      <dgm:t>
        <a:bodyPr/>
        <a:lstStyle/>
        <a:p>
          <a:pPr>
            <a:defRPr b="1"/>
          </a:pPr>
          <a:r>
            <a:rPr lang="en-US" dirty="0">
              <a:latin typeface="Times New Roman" panose="02020603050405020304" pitchFamily="18" charset="0"/>
              <a:cs typeface="Times New Roman" panose="02020603050405020304" pitchFamily="18" charset="0"/>
            </a:rPr>
            <a:t>Tax conformity issues from OBBBA could reduce state tax revenues.</a:t>
          </a:r>
        </a:p>
      </dgm:t>
    </dgm:pt>
    <dgm:pt modelId="{4B54A4F0-C8E0-46ED-9B0B-5DC4DC60EF0C}" type="parTrans" cxnId="{89BD41E2-3381-422E-AF29-9C21C526774F}">
      <dgm:prSet/>
      <dgm:spPr/>
      <dgm:t>
        <a:bodyPr/>
        <a:lstStyle/>
        <a:p>
          <a:endParaRPr lang="en-US">
            <a:latin typeface="Times New Roman" panose="02020603050405020304" pitchFamily="18" charset="0"/>
            <a:cs typeface="Times New Roman" panose="02020603050405020304" pitchFamily="18" charset="0"/>
          </a:endParaRPr>
        </a:p>
      </dgm:t>
    </dgm:pt>
    <dgm:pt modelId="{59563154-63E3-4863-A770-4040EB4F82E5}" type="sibTrans" cxnId="{89BD41E2-3381-422E-AF29-9C21C526774F}">
      <dgm:prSet/>
      <dgm:spPr/>
      <dgm:t>
        <a:bodyPr/>
        <a:lstStyle/>
        <a:p>
          <a:endParaRPr lang="en-US">
            <a:latin typeface="Times New Roman" panose="02020603050405020304" pitchFamily="18" charset="0"/>
            <a:cs typeface="Times New Roman" panose="02020603050405020304" pitchFamily="18" charset="0"/>
          </a:endParaRPr>
        </a:p>
      </dgm:t>
    </dgm:pt>
    <dgm:pt modelId="{381D77C6-4BB1-490F-9A07-49B4B7765544}" type="pres">
      <dgm:prSet presAssocID="{D0DB2863-28C9-4FB5-A1AE-6327E0BC7D2F}" presName="root" presStyleCnt="0">
        <dgm:presLayoutVars>
          <dgm:dir/>
          <dgm:resizeHandles val="exact"/>
        </dgm:presLayoutVars>
      </dgm:prSet>
      <dgm:spPr/>
    </dgm:pt>
    <dgm:pt modelId="{AF4158DC-A8B6-48B7-97D2-CC2471677E15}" type="pres">
      <dgm:prSet presAssocID="{60F9F5E5-F114-4964-B311-42DA2313EF24}" presName="compNode" presStyleCnt="0"/>
      <dgm:spPr/>
    </dgm:pt>
    <dgm:pt modelId="{E7C648E9-5796-482B-9BAB-43F6A294AC10}" type="pres">
      <dgm:prSet presAssocID="{60F9F5E5-F114-4964-B311-42DA2313EF2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ey"/>
        </a:ext>
      </dgm:extLst>
    </dgm:pt>
    <dgm:pt modelId="{C247E063-586A-4CF4-A4EC-50A2429CFBD4}" type="pres">
      <dgm:prSet presAssocID="{60F9F5E5-F114-4964-B311-42DA2313EF24}" presName="iconSpace" presStyleCnt="0"/>
      <dgm:spPr/>
    </dgm:pt>
    <dgm:pt modelId="{CED4EB2E-8BAE-47B0-83C1-6AD5E436393E}" type="pres">
      <dgm:prSet presAssocID="{60F9F5E5-F114-4964-B311-42DA2313EF24}" presName="parTx" presStyleLbl="revTx" presStyleIdx="0" presStyleCnt="8">
        <dgm:presLayoutVars>
          <dgm:chMax val="0"/>
          <dgm:chPref val="0"/>
        </dgm:presLayoutVars>
      </dgm:prSet>
      <dgm:spPr/>
    </dgm:pt>
    <dgm:pt modelId="{280E6733-7121-4CF2-AA0D-17609ACBC32B}" type="pres">
      <dgm:prSet presAssocID="{60F9F5E5-F114-4964-B311-42DA2313EF24}" presName="txSpace" presStyleCnt="0"/>
      <dgm:spPr/>
    </dgm:pt>
    <dgm:pt modelId="{8CC9FB23-A797-43D3-9CB8-EA063717778B}" type="pres">
      <dgm:prSet presAssocID="{60F9F5E5-F114-4964-B311-42DA2313EF24}" presName="desTx" presStyleLbl="revTx" presStyleIdx="1" presStyleCnt="8">
        <dgm:presLayoutVars/>
      </dgm:prSet>
      <dgm:spPr/>
    </dgm:pt>
    <dgm:pt modelId="{2EAB39A4-0B64-490C-93C7-97FD1C509959}" type="pres">
      <dgm:prSet presAssocID="{2ADFCA35-3847-4A1F-8D1B-03BA705779DA}" presName="sibTrans" presStyleCnt="0"/>
      <dgm:spPr/>
    </dgm:pt>
    <dgm:pt modelId="{D359F216-07E2-4B8E-ACD3-95CEFCB74DDE}" type="pres">
      <dgm:prSet presAssocID="{7BD38747-30C5-46DC-9B71-1FC01FBD4496}" presName="compNode" presStyleCnt="0"/>
      <dgm:spPr/>
    </dgm:pt>
    <dgm:pt modelId="{19C88766-96BA-4572-8467-10ADED147A84}" type="pres">
      <dgm:prSet presAssocID="{7BD38747-30C5-46DC-9B71-1FC01FBD449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obot"/>
        </a:ext>
      </dgm:extLst>
    </dgm:pt>
    <dgm:pt modelId="{DD5800AE-56F5-47EA-8E3B-69923672EFE5}" type="pres">
      <dgm:prSet presAssocID="{7BD38747-30C5-46DC-9B71-1FC01FBD4496}" presName="iconSpace" presStyleCnt="0"/>
      <dgm:spPr/>
    </dgm:pt>
    <dgm:pt modelId="{79598FBE-5471-4292-B2A9-AC5539FED8E7}" type="pres">
      <dgm:prSet presAssocID="{7BD38747-30C5-46DC-9B71-1FC01FBD4496}" presName="parTx" presStyleLbl="revTx" presStyleIdx="2" presStyleCnt="8">
        <dgm:presLayoutVars>
          <dgm:chMax val="0"/>
          <dgm:chPref val="0"/>
        </dgm:presLayoutVars>
      </dgm:prSet>
      <dgm:spPr/>
    </dgm:pt>
    <dgm:pt modelId="{20ABDF27-129C-4AD6-A0B6-91238C199385}" type="pres">
      <dgm:prSet presAssocID="{7BD38747-30C5-46DC-9B71-1FC01FBD4496}" presName="txSpace" presStyleCnt="0"/>
      <dgm:spPr/>
    </dgm:pt>
    <dgm:pt modelId="{00EDF1DA-714D-4B81-B81F-AB442B46856E}" type="pres">
      <dgm:prSet presAssocID="{7BD38747-30C5-46DC-9B71-1FC01FBD4496}" presName="desTx" presStyleLbl="revTx" presStyleIdx="3" presStyleCnt="8">
        <dgm:presLayoutVars/>
      </dgm:prSet>
      <dgm:spPr/>
    </dgm:pt>
    <dgm:pt modelId="{41AC2AF5-1FD6-4D89-83DE-EF7E637B6D7F}" type="pres">
      <dgm:prSet presAssocID="{B3843890-BFD4-4A03-92A2-CD24F67D8E8F}" presName="sibTrans" presStyleCnt="0"/>
      <dgm:spPr/>
    </dgm:pt>
    <dgm:pt modelId="{21C874F7-AACC-400C-8F24-2D120C1E86B5}" type="pres">
      <dgm:prSet presAssocID="{1D2B7020-171D-4A20-94F7-7B2A95978E44}" presName="compNode" presStyleCnt="0"/>
      <dgm:spPr/>
    </dgm:pt>
    <dgm:pt modelId="{E99EBA48-DAD5-4203-8424-24496CA7F227}" type="pres">
      <dgm:prSet presAssocID="{1D2B7020-171D-4A20-94F7-7B2A95978E44}"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llar"/>
        </a:ext>
      </dgm:extLst>
    </dgm:pt>
    <dgm:pt modelId="{4E4D0914-A1D5-4A75-B96B-F2D5D578DAB7}" type="pres">
      <dgm:prSet presAssocID="{1D2B7020-171D-4A20-94F7-7B2A95978E44}" presName="iconSpace" presStyleCnt="0"/>
      <dgm:spPr/>
    </dgm:pt>
    <dgm:pt modelId="{83187D31-AE28-4772-8FEB-E2F8EC922F2E}" type="pres">
      <dgm:prSet presAssocID="{1D2B7020-171D-4A20-94F7-7B2A95978E44}" presName="parTx" presStyleLbl="revTx" presStyleIdx="4" presStyleCnt="8">
        <dgm:presLayoutVars>
          <dgm:chMax val="0"/>
          <dgm:chPref val="0"/>
        </dgm:presLayoutVars>
      </dgm:prSet>
      <dgm:spPr/>
    </dgm:pt>
    <dgm:pt modelId="{902EC773-777E-462A-8F95-6C043388952E}" type="pres">
      <dgm:prSet presAssocID="{1D2B7020-171D-4A20-94F7-7B2A95978E44}" presName="txSpace" presStyleCnt="0"/>
      <dgm:spPr/>
    </dgm:pt>
    <dgm:pt modelId="{19CB9E22-3407-4217-B7FE-DF0B897A26D9}" type="pres">
      <dgm:prSet presAssocID="{1D2B7020-171D-4A20-94F7-7B2A95978E44}" presName="desTx" presStyleLbl="revTx" presStyleIdx="5" presStyleCnt="8">
        <dgm:presLayoutVars/>
      </dgm:prSet>
      <dgm:spPr/>
    </dgm:pt>
    <dgm:pt modelId="{055A2300-F3FF-446A-A7F0-B0E456861C9C}" type="pres">
      <dgm:prSet presAssocID="{2FCC297C-EBD6-418B-A753-681C5EAD49CE}" presName="sibTrans" presStyleCnt="0"/>
      <dgm:spPr/>
    </dgm:pt>
    <dgm:pt modelId="{6B011BE7-A0C8-4EAC-878F-AAF2589661EB}" type="pres">
      <dgm:prSet presAssocID="{3BE17B5D-D7A8-4A73-A9BC-8242AE1B6D3B}" presName="compNode" presStyleCnt="0"/>
      <dgm:spPr/>
    </dgm:pt>
    <dgm:pt modelId="{3929D87E-0D23-471A-8A3A-1C332ED9FDC0}" type="pres">
      <dgm:prSet presAssocID="{3BE17B5D-D7A8-4A73-A9BC-8242AE1B6D3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cales of Justice"/>
        </a:ext>
      </dgm:extLst>
    </dgm:pt>
    <dgm:pt modelId="{2ACB60BE-DAD4-4FDF-9F27-B0FFCE659EFE}" type="pres">
      <dgm:prSet presAssocID="{3BE17B5D-D7A8-4A73-A9BC-8242AE1B6D3B}" presName="iconSpace" presStyleCnt="0"/>
      <dgm:spPr/>
    </dgm:pt>
    <dgm:pt modelId="{3F2744E7-3E1A-4EA9-844B-1DA1D332DC7B}" type="pres">
      <dgm:prSet presAssocID="{3BE17B5D-D7A8-4A73-A9BC-8242AE1B6D3B}" presName="parTx" presStyleLbl="revTx" presStyleIdx="6" presStyleCnt="8">
        <dgm:presLayoutVars>
          <dgm:chMax val="0"/>
          <dgm:chPref val="0"/>
        </dgm:presLayoutVars>
      </dgm:prSet>
      <dgm:spPr/>
    </dgm:pt>
    <dgm:pt modelId="{C47AA844-21DE-489F-A8E5-621748A96060}" type="pres">
      <dgm:prSet presAssocID="{3BE17B5D-D7A8-4A73-A9BC-8242AE1B6D3B}" presName="txSpace" presStyleCnt="0"/>
      <dgm:spPr/>
    </dgm:pt>
    <dgm:pt modelId="{B022F7DE-A954-4203-BC4D-AFE50523FCC1}" type="pres">
      <dgm:prSet presAssocID="{3BE17B5D-D7A8-4A73-A9BC-8242AE1B6D3B}" presName="desTx" presStyleLbl="revTx" presStyleIdx="7" presStyleCnt="8">
        <dgm:presLayoutVars/>
      </dgm:prSet>
      <dgm:spPr/>
    </dgm:pt>
  </dgm:ptLst>
  <dgm:cxnLst>
    <dgm:cxn modelId="{74A66D08-5774-40E2-ADA4-7405E55DB144}" type="presOf" srcId="{D0DB2863-28C9-4FB5-A1AE-6327E0BC7D2F}" destId="{381D77C6-4BB1-490F-9A07-49B4B7765544}" srcOrd="0" destOrd="0" presId="urn:microsoft.com/office/officeart/2018/2/layout/IconLabelDescriptionList"/>
    <dgm:cxn modelId="{1F4F9D24-98A0-424B-9469-7AA5E3515229}" type="presOf" srcId="{AB678805-DFE9-4039-B1F8-D275C4B77DA0}" destId="{00EDF1DA-714D-4B81-B81F-AB442B46856E}" srcOrd="0" destOrd="0" presId="urn:microsoft.com/office/officeart/2018/2/layout/IconLabelDescriptionList"/>
    <dgm:cxn modelId="{7B81152E-A12E-4D9A-A083-5E5F75C7C9A3}" srcId="{D0DB2863-28C9-4FB5-A1AE-6327E0BC7D2F}" destId="{7BD38747-30C5-46DC-9B71-1FC01FBD4496}" srcOrd="1" destOrd="0" parTransId="{CB7030B5-AA4D-42D0-B7DC-E04EB4685B26}" sibTransId="{B3843890-BFD4-4A03-92A2-CD24F67D8E8F}"/>
    <dgm:cxn modelId="{5E752671-27B7-4773-B5DC-6176F7F15BF6}" type="presOf" srcId="{60F9F5E5-F114-4964-B311-42DA2313EF24}" destId="{CED4EB2E-8BAE-47B0-83C1-6AD5E436393E}" srcOrd="0" destOrd="0" presId="urn:microsoft.com/office/officeart/2018/2/layout/IconLabelDescriptionList"/>
    <dgm:cxn modelId="{B8097A55-88A1-4F5F-9A28-7D6D90DE8CDD}" srcId="{D0DB2863-28C9-4FB5-A1AE-6327E0BC7D2F}" destId="{60F9F5E5-F114-4964-B311-42DA2313EF24}" srcOrd="0" destOrd="0" parTransId="{30E9B2E0-4300-4DAA-B48B-FDB4FA749018}" sibTransId="{2ADFCA35-3847-4A1F-8D1B-03BA705779DA}"/>
    <dgm:cxn modelId="{D3E346A4-C924-48F0-B0E0-E59D172E4EFA}" srcId="{7BD38747-30C5-46DC-9B71-1FC01FBD4496}" destId="{AB678805-DFE9-4039-B1F8-D275C4B77DA0}" srcOrd="0" destOrd="0" parTransId="{34B203F2-63D8-4C76-BF6C-D38C075795E9}" sibTransId="{4CF66238-381C-4D16-AD01-6C0F75EA4DC7}"/>
    <dgm:cxn modelId="{E61A2CBA-6C37-4611-BED7-24EC1605F8E8}" type="presOf" srcId="{3BE17B5D-D7A8-4A73-A9BC-8242AE1B6D3B}" destId="{3F2744E7-3E1A-4EA9-844B-1DA1D332DC7B}" srcOrd="0" destOrd="0" presId="urn:microsoft.com/office/officeart/2018/2/layout/IconLabelDescriptionList"/>
    <dgm:cxn modelId="{7625F9BC-37EE-4774-8853-86A55574BCB8}" type="presOf" srcId="{7BD38747-30C5-46DC-9B71-1FC01FBD4496}" destId="{79598FBE-5471-4292-B2A9-AC5539FED8E7}" srcOrd="0" destOrd="0" presId="urn:microsoft.com/office/officeart/2018/2/layout/IconLabelDescriptionList"/>
    <dgm:cxn modelId="{748FDCBD-CA03-4D49-999E-76A7069C12C4}" type="presOf" srcId="{1D2B7020-171D-4A20-94F7-7B2A95978E44}" destId="{83187D31-AE28-4772-8FEB-E2F8EC922F2E}" srcOrd="0" destOrd="0" presId="urn:microsoft.com/office/officeart/2018/2/layout/IconLabelDescriptionList"/>
    <dgm:cxn modelId="{952C4AD2-4933-4078-919C-E024AC230A26}" srcId="{D0DB2863-28C9-4FB5-A1AE-6327E0BC7D2F}" destId="{1D2B7020-171D-4A20-94F7-7B2A95978E44}" srcOrd="2" destOrd="0" parTransId="{845099EB-E75F-4E42-8BF6-52B1E2FAADD6}" sibTransId="{2FCC297C-EBD6-418B-A753-681C5EAD49CE}"/>
    <dgm:cxn modelId="{89BD41E2-3381-422E-AF29-9C21C526774F}" srcId="{D0DB2863-28C9-4FB5-A1AE-6327E0BC7D2F}" destId="{3BE17B5D-D7A8-4A73-A9BC-8242AE1B6D3B}" srcOrd="3" destOrd="0" parTransId="{4B54A4F0-C8E0-46ED-9B0B-5DC4DC60EF0C}" sibTransId="{59563154-63E3-4863-A770-4040EB4F82E5}"/>
    <dgm:cxn modelId="{30F75533-85EB-41FC-A091-E1F39FC470A6}" type="presParOf" srcId="{381D77C6-4BB1-490F-9A07-49B4B7765544}" destId="{AF4158DC-A8B6-48B7-97D2-CC2471677E15}" srcOrd="0" destOrd="0" presId="urn:microsoft.com/office/officeart/2018/2/layout/IconLabelDescriptionList"/>
    <dgm:cxn modelId="{B5B3B7DF-5F5A-44D1-9744-3B433C5D24C6}" type="presParOf" srcId="{AF4158DC-A8B6-48B7-97D2-CC2471677E15}" destId="{E7C648E9-5796-482B-9BAB-43F6A294AC10}" srcOrd="0" destOrd="0" presId="urn:microsoft.com/office/officeart/2018/2/layout/IconLabelDescriptionList"/>
    <dgm:cxn modelId="{B0E6A654-2978-4DA8-978B-BEE10B70896E}" type="presParOf" srcId="{AF4158DC-A8B6-48B7-97D2-CC2471677E15}" destId="{C247E063-586A-4CF4-A4EC-50A2429CFBD4}" srcOrd="1" destOrd="0" presId="urn:microsoft.com/office/officeart/2018/2/layout/IconLabelDescriptionList"/>
    <dgm:cxn modelId="{2BC7A136-359C-4ABD-8345-61DE892D8F98}" type="presParOf" srcId="{AF4158DC-A8B6-48B7-97D2-CC2471677E15}" destId="{CED4EB2E-8BAE-47B0-83C1-6AD5E436393E}" srcOrd="2" destOrd="0" presId="urn:microsoft.com/office/officeart/2018/2/layout/IconLabelDescriptionList"/>
    <dgm:cxn modelId="{13385AEA-EA55-4566-9DC6-DA6D05364D98}" type="presParOf" srcId="{AF4158DC-A8B6-48B7-97D2-CC2471677E15}" destId="{280E6733-7121-4CF2-AA0D-17609ACBC32B}" srcOrd="3" destOrd="0" presId="urn:microsoft.com/office/officeart/2018/2/layout/IconLabelDescriptionList"/>
    <dgm:cxn modelId="{3AC3225E-EFA3-4342-B34D-72C57C1AACD9}" type="presParOf" srcId="{AF4158DC-A8B6-48B7-97D2-CC2471677E15}" destId="{8CC9FB23-A797-43D3-9CB8-EA063717778B}" srcOrd="4" destOrd="0" presId="urn:microsoft.com/office/officeart/2018/2/layout/IconLabelDescriptionList"/>
    <dgm:cxn modelId="{56D79C09-56D2-40E1-9386-511816ACBACD}" type="presParOf" srcId="{381D77C6-4BB1-490F-9A07-49B4B7765544}" destId="{2EAB39A4-0B64-490C-93C7-97FD1C509959}" srcOrd="1" destOrd="0" presId="urn:microsoft.com/office/officeart/2018/2/layout/IconLabelDescriptionList"/>
    <dgm:cxn modelId="{F6D6C087-3FBB-4FC0-8617-83893CA03678}" type="presParOf" srcId="{381D77C6-4BB1-490F-9A07-49B4B7765544}" destId="{D359F216-07E2-4B8E-ACD3-95CEFCB74DDE}" srcOrd="2" destOrd="0" presId="urn:microsoft.com/office/officeart/2018/2/layout/IconLabelDescriptionList"/>
    <dgm:cxn modelId="{9A783006-8727-4852-8B90-7C6EF1701824}" type="presParOf" srcId="{D359F216-07E2-4B8E-ACD3-95CEFCB74DDE}" destId="{19C88766-96BA-4572-8467-10ADED147A84}" srcOrd="0" destOrd="0" presId="urn:microsoft.com/office/officeart/2018/2/layout/IconLabelDescriptionList"/>
    <dgm:cxn modelId="{55AAB244-9613-4730-BD18-ED37B4BCF7FE}" type="presParOf" srcId="{D359F216-07E2-4B8E-ACD3-95CEFCB74DDE}" destId="{DD5800AE-56F5-47EA-8E3B-69923672EFE5}" srcOrd="1" destOrd="0" presId="urn:microsoft.com/office/officeart/2018/2/layout/IconLabelDescriptionList"/>
    <dgm:cxn modelId="{A72FCFB2-BBD3-4B3C-AD79-ADCFCF4B7A95}" type="presParOf" srcId="{D359F216-07E2-4B8E-ACD3-95CEFCB74DDE}" destId="{79598FBE-5471-4292-B2A9-AC5539FED8E7}" srcOrd="2" destOrd="0" presId="urn:microsoft.com/office/officeart/2018/2/layout/IconLabelDescriptionList"/>
    <dgm:cxn modelId="{D5E1BD4D-FA93-4C55-A608-24B48FF482F7}" type="presParOf" srcId="{D359F216-07E2-4B8E-ACD3-95CEFCB74DDE}" destId="{20ABDF27-129C-4AD6-A0B6-91238C199385}" srcOrd="3" destOrd="0" presId="urn:microsoft.com/office/officeart/2018/2/layout/IconLabelDescriptionList"/>
    <dgm:cxn modelId="{B97748EE-34DF-4C33-A7FA-D228019811FB}" type="presParOf" srcId="{D359F216-07E2-4B8E-ACD3-95CEFCB74DDE}" destId="{00EDF1DA-714D-4B81-B81F-AB442B46856E}" srcOrd="4" destOrd="0" presId="urn:microsoft.com/office/officeart/2018/2/layout/IconLabelDescriptionList"/>
    <dgm:cxn modelId="{57811072-82FE-4B51-B6AB-3133F484DBF8}" type="presParOf" srcId="{381D77C6-4BB1-490F-9A07-49B4B7765544}" destId="{41AC2AF5-1FD6-4D89-83DE-EF7E637B6D7F}" srcOrd="3" destOrd="0" presId="urn:microsoft.com/office/officeart/2018/2/layout/IconLabelDescriptionList"/>
    <dgm:cxn modelId="{07EBE1E6-A22F-4258-888F-7B6062D8A192}" type="presParOf" srcId="{381D77C6-4BB1-490F-9A07-49B4B7765544}" destId="{21C874F7-AACC-400C-8F24-2D120C1E86B5}" srcOrd="4" destOrd="0" presId="urn:microsoft.com/office/officeart/2018/2/layout/IconLabelDescriptionList"/>
    <dgm:cxn modelId="{BCDBC1A4-76F6-4340-9AB5-97BF3EB0F07C}" type="presParOf" srcId="{21C874F7-AACC-400C-8F24-2D120C1E86B5}" destId="{E99EBA48-DAD5-4203-8424-24496CA7F227}" srcOrd="0" destOrd="0" presId="urn:microsoft.com/office/officeart/2018/2/layout/IconLabelDescriptionList"/>
    <dgm:cxn modelId="{89670C78-9D0B-4363-874E-40226F4AEC56}" type="presParOf" srcId="{21C874F7-AACC-400C-8F24-2D120C1E86B5}" destId="{4E4D0914-A1D5-4A75-B96B-F2D5D578DAB7}" srcOrd="1" destOrd="0" presId="urn:microsoft.com/office/officeart/2018/2/layout/IconLabelDescriptionList"/>
    <dgm:cxn modelId="{FB569C3B-D421-4B07-8161-B7F27741C621}" type="presParOf" srcId="{21C874F7-AACC-400C-8F24-2D120C1E86B5}" destId="{83187D31-AE28-4772-8FEB-E2F8EC922F2E}" srcOrd="2" destOrd="0" presId="urn:microsoft.com/office/officeart/2018/2/layout/IconLabelDescriptionList"/>
    <dgm:cxn modelId="{7682014A-7ED6-4F02-944A-98F8A5FDD420}" type="presParOf" srcId="{21C874F7-AACC-400C-8F24-2D120C1E86B5}" destId="{902EC773-777E-462A-8F95-6C043388952E}" srcOrd="3" destOrd="0" presId="urn:microsoft.com/office/officeart/2018/2/layout/IconLabelDescriptionList"/>
    <dgm:cxn modelId="{FD39F980-E29D-444F-A318-FA2D768360D8}" type="presParOf" srcId="{21C874F7-AACC-400C-8F24-2D120C1E86B5}" destId="{19CB9E22-3407-4217-B7FE-DF0B897A26D9}" srcOrd="4" destOrd="0" presId="urn:microsoft.com/office/officeart/2018/2/layout/IconLabelDescriptionList"/>
    <dgm:cxn modelId="{3C98EDD4-6509-4A9C-9675-0C891BAFC08E}" type="presParOf" srcId="{381D77C6-4BB1-490F-9A07-49B4B7765544}" destId="{055A2300-F3FF-446A-A7F0-B0E456861C9C}" srcOrd="5" destOrd="0" presId="urn:microsoft.com/office/officeart/2018/2/layout/IconLabelDescriptionList"/>
    <dgm:cxn modelId="{A03FA0EC-9573-4416-B2FF-FE8F17660BC6}" type="presParOf" srcId="{381D77C6-4BB1-490F-9A07-49B4B7765544}" destId="{6B011BE7-A0C8-4EAC-878F-AAF2589661EB}" srcOrd="6" destOrd="0" presId="urn:microsoft.com/office/officeart/2018/2/layout/IconLabelDescriptionList"/>
    <dgm:cxn modelId="{23E2DCCA-FC5C-4B41-85D0-323C083E4805}" type="presParOf" srcId="{6B011BE7-A0C8-4EAC-878F-AAF2589661EB}" destId="{3929D87E-0D23-471A-8A3A-1C332ED9FDC0}" srcOrd="0" destOrd="0" presId="urn:microsoft.com/office/officeart/2018/2/layout/IconLabelDescriptionList"/>
    <dgm:cxn modelId="{38F0B1FA-50F2-4385-A0DA-257E98FF6DCD}" type="presParOf" srcId="{6B011BE7-A0C8-4EAC-878F-AAF2589661EB}" destId="{2ACB60BE-DAD4-4FDF-9F27-B0FFCE659EFE}" srcOrd="1" destOrd="0" presId="urn:microsoft.com/office/officeart/2018/2/layout/IconLabelDescriptionList"/>
    <dgm:cxn modelId="{7B21FF97-500C-42F1-95FC-4F006A01F37C}" type="presParOf" srcId="{6B011BE7-A0C8-4EAC-878F-AAF2589661EB}" destId="{3F2744E7-3E1A-4EA9-844B-1DA1D332DC7B}" srcOrd="2" destOrd="0" presId="urn:microsoft.com/office/officeart/2018/2/layout/IconLabelDescriptionList"/>
    <dgm:cxn modelId="{DD5AF4CA-293C-41AE-A3BA-FDB6B1FBCDE5}" type="presParOf" srcId="{6B011BE7-A0C8-4EAC-878F-AAF2589661EB}" destId="{C47AA844-21DE-489F-A8E5-621748A96060}" srcOrd="3" destOrd="0" presId="urn:microsoft.com/office/officeart/2018/2/layout/IconLabelDescriptionList"/>
    <dgm:cxn modelId="{4491905C-8C52-4829-9A1A-71FBA82A870C}" type="presParOf" srcId="{6B011BE7-A0C8-4EAC-878F-AAF2589661EB}" destId="{B022F7DE-A954-4203-BC4D-AFE50523FCC1}"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C648E9-5796-482B-9BAB-43F6A294AC10}">
      <dsp:nvSpPr>
        <dsp:cNvPr id="0" name=""/>
        <dsp:cNvSpPr/>
      </dsp:nvSpPr>
      <dsp:spPr>
        <a:xfrm>
          <a:off x="3164" y="338582"/>
          <a:ext cx="633445" cy="63344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ED4EB2E-8BAE-47B0-83C1-6AD5E436393E}">
      <dsp:nvSpPr>
        <dsp:cNvPr id="0" name=""/>
        <dsp:cNvSpPr/>
      </dsp:nvSpPr>
      <dsp:spPr>
        <a:xfrm>
          <a:off x="3164" y="1123200"/>
          <a:ext cx="1809843" cy="194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dirty="0">
              <a:latin typeface="Times New Roman" panose="02020603050405020304" pitchFamily="18" charset="0"/>
              <a:cs typeface="Times New Roman" panose="02020603050405020304" pitchFamily="18" charset="0"/>
            </a:rPr>
            <a:t>Federal employment reductions could increase unemployment and reduce tax revenues.</a:t>
          </a:r>
        </a:p>
      </dsp:txBody>
      <dsp:txXfrm>
        <a:off x="3164" y="1123200"/>
        <a:ext cx="1809843" cy="1949062"/>
      </dsp:txXfrm>
    </dsp:sp>
    <dsp:sp modelId="{8CC9FB23-A797-43D3-9CB8-EA063717778B}">
      <dsp:nvSpPr>
        <dsp:cNvPr id="0" name=""/>
        <dsp:cNvSpPr/>
      </dsp:nvSpPr>
      <dsp:spPr>
        <a:xfrm>
          <a:off x="3164" y="3142575"/>
          <a:ext cx="1809843" cy="711646"/>
        </a:xfrm>
        <a:prstGeom prst="rect">
          <a:avLst/>
        </a:prstGeom>
        <a:noFill/>
        <a:ln>
          <a:noFill/>
        </a:ln>
        <a:effectLst/>
      </dsp:spPr>
      <dsp:style>
        <a:lnRef idx="0">
          <a:scrgbClr r="0" g="0" b="0"/>
        </a:lnRef>
        <a:fillRef idx="0">
          <a:scrgbClr r="0" g="0" b="0"/>
        </a:fillRef>
        <a:effectRef idx="0">
          <a:scrgbClr r="0" g="0" b="0"/>
        </a:effectRef>
        <a:fontRef idx="minor"/>
      </dsp:style>
    </dsp:sp>
    <dsp:sp modelId="{19C88766-96BA-4572-8467-10ADED147A84}">
      <dsp:nvSpPr>
        <dsp:cNvPr id="0" name=""/>
        <dsp:cNvSpPr/>
      </dsp:nvSpPr>
      <dsp:spPr>
        <a:xfrm>
          <a:off x="2129730" y="338582"/>
          <a:ext cx="633445" cy="63344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9598FBE-5471-4292-B2A9-AC5539FED8E7}">
      <dsp:nvSpPr>
        <dsp:cNvPr id="0" name=""/>
        <dsp:cNvSpPr/>
      </dsp:nvSpPr>
      <dsp:spPr>
        <a:xfrm>
          <a:off x="2129730" y="1123200"/>
          <a:ext cx="1809843" cy="194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dirty="0">
              <a:latin typeface="Times New Roman" panose="02020603050405020304" pitchFamily="18" charset="0"/>
              <a:cs typeface="Times New Roman" panose="02020603050405020304" pitchFamily="18" charset="0"/>
            </a:rPr>
            <a:t>Artificial intelligence advances could result in productivity increases that reduce employment needs. The advent of AI is particularly impacting the market for high-skilled labor. The use of robots is also rapidly increasing.</a:t>
          </a:r>
        </a:p>
      </dsp:txBody>
      <dsp:txXfrm>
        <a:off x="2129730" y="1123200"/>
        <a:ext cx="1809843" cy="1949062"/>
      </dsp:txXfrm>
    </dsp:sp>
    <dsp:sp modelId="{00EDF1DA-714D-4B81-B81F-AB442B46856E}">
      <dsp:nvSpPr>
        <dsp:cNvPr id="0" name=""/>
        <dsp:cNvSpPr/>
      </dsp:nvSpPr>
      <dsp:spPr>
        <a:xfrm>
          <a:off x="2129730" y="3142575"/>
          <a:ext cx="1809843" cy="7116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pPr>
          <a:r>
            <a:rPr lang="en-US" sz="1400" b="1" kern="1200" dirty="0">
              <a:latin typeface="Times New Roman" panose="02020603050405020304" pitchFamily="18" charset="0"/>
              <a:cs typeface="Times New Roman" panose="02020603050405020304" pitchFamily="18" charset="0"/>
            </a:rPr>
            <a:t>- AI could also </a:t>
          </a:r>
          <a:r>
            <a:rPr lang="en-US" sz="1400" b="1" u="sng" kern="1200" dirty="0">
              <a:latin typeface="Times New Roman" panose="02020603050405020304" pitchFamily="18" charset="0"/>
              <a:cs typeface="Times New Roman" panose="02020603050405020304" pitchFamily="18" charset="0"/>
            </a:rPr>
            <a:t>increase</a:t>
          </a:r>
          <a:r>
            <a:rPr lang="en-US" sz="1400" b="1" kern="1200" dirty="0">
              <a:latin typeface="Times New Roman" panose="02020603050405020304" pitchFamily="18" charset="0"/>
              <a:cs typeface="Times New Roman" panose="02020603050405020304" pitchFamily="18" charset="0"/>
            </a:rPr>
            <a:t> wealth and thus </a:t>
          </a:r>
          <a:r>
            <a:rPr lang="en-US" sz="1400" b="1" kern="1200" dirty="0" err="1">
              <a:latin typeface="Times New Roman" panose="02020603050405020304" pitchFamily="18" charset="0"/>
              <a:cs typeface="Times New Roman" panose="02020603050405020304" pitchFamily="18" charset="0"/>
            </a:rPr>
            <a:t>nonwithholding</a:t>
          </a:r>
          <a:r>
            <a:rPr lang="en-US" sz="1400" b="1" kern="1200" dirty="0">
              <a:latin typeface="Times New Roman" panose="02020603050405020304" pitchFamily="18" charset="0"/>
              <a:cs typeface="Times New Roman" panose="02020603050405020304" pitchFamily="18" charset="0"/>
            </a:rPr>
            <a:t> income. </a:t>
          </a:r>
        </a:p>
      </dsp:txBody>
      <dsp:txXfrm>
        <a:off x="2129730" y="3142575"/>
        <a:ext cx="1809843" cy="711646"/>
      </dsp:txXfrm>
    </dsp:sp>
    <dsp:sp modelId="{E99EBA48-DAD5-4203-8424-24496CA7F227}">
      <dsp:nvSpPr>
        <dsp:cNvPr id="0" name=""/>
        <dsp:cNvSpPr/>
      </dsp:nvSpPr>
      <dsp:spPr>
        <a:xfrm>
          <a:off x="4256296" y="338582"/>
          <a:ext cx="633445" cy="63344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3187D31-AE28-4772-8FEB-E2F8EC922F2E}">
      <dsp:nvSpPr>
        <dsp:cNvPr id="0" name=""/>
        <dsp:cNvSpPr/>
      </dsp:nvSpPr>
      <dsp:spPr>
        <a:xfrm>
          <a:off x="4256296" y="1123200"/>
          <a:ext cx="1809843" cy="194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dirty="0">
              <a:latin typeface="Times New Roman" panose="02020603050405020304" pitchFamily="18" charset="0"/>
              <a:cs typeface="Times New Roman" panose="02020603050405020304" pitchFamily="18" charset="0"/>
            </a:rPr>
            <a:t>Federal budget changes will pressure the Medicaid and SNAP programs; replacing lost higher education grants; and potentially other areas of the state budget. Many changes are outside the 2026-28 biennium.</a:t>
          </a:r>
        </a:p>
      </dsp:txBody>
      <dsp:txXfrm>
        <a:off x="4256296" y="1123200"/>
        <a:ext cx="1809843" cy="1949062"/>
      </dsp:txXfrm>
    </dsp:sp>
    <dsp:sp modelId="{19CB9E22-3407-4217-B7FE-DF0B897A26D9}">
      <dsp:nvSpPr>
        <dsp:cNvPr id="0" name=""/>
        <dsp:cNvSpPr/>
      </dsp:nvSpPr>
      <dsp:spPr>
        <a:xfrm>
          <a:off x="4256296" y="3142575"/>
          <a:ext cx="1809843" cy="711646"/>
        </a:xfrm>
        <a:prstGeom prst="rect">
          <a:avLst/>
        </a:prstGeom>
        <a:noFill/>
        <a:ln>
          <a:noFill/>
        </a:ln>
        <a:effectLst/>
      </dsp:spPr>
      <dsp:style>
        <a:lnRef idx="0">
          <a:scrgbClr r="0" g="0" b="0"/>
        </a:lnRef>
        <a:fillRef idx="0">
          <a:scrgbClr r="0" g="0" b="0"/>
        </a:fillRef>
        <a:effectRef idx="0">
          <a:scrgbClr r="0" g="0" b="0"/>
        </a:effectRef>
        <a:fontRef idx="minor"/>
      </dsp:style>
    </dsp:sp>
    <dsp:sp modelId="{3929D87E-0D23-471A-8A3A-1C332ED9FDC0}">
      <dsp:nvSpPr>
        <dsp:cNvPr id="0" name=""/>
        <dsp:cNvSpPr/>
      </dsp:nvSpPr>
      <dsp:spPr>
        <a:xfrm>
          <a:off x="6382863" y="338582"/>
          <a:ext cx="633445" cy="63344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F2744E7-3E1A-4EA9-844B-1DA1D332DC7B}">
      <dsp:nvSpPr>
        <dsp:cNvPr id="0" name=""/>
        <dsp:cNvSpPr/>
      </dsp:nvSpPr>
      <dsp:spPr>
        <a:xfrm>
          <a:off x="6382863" y="1123200"/>
          <a:ext cx="1809843" cy="194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dirty="0">
              <a:latin typeface="Times New Roman" panose="02020603050405020304" pitchFamily="18" charset="0"/>
              <a:cs typeface="Times New Roman" panose="02020603050405020304" pitchFamily="18" charset="0"/>
            </a:rPr>
            <a:t>Tax conformity issues from OBBBA could reduce state tax revenues.</a:t>
          </a:r>
        </a:p>
      </dsp:txBody>
      <dsp:txXfrm>
        <a:off x="6382863" y="1123200"/>
        <a:ext cx="1809843" cy="1949062"/>
      </dsp:txXfrm>
    </dsp:sp>
    <dsp:sp modelId="{B022F7DE-A954-4203-BC4D-AFE50523FCC1}">
      <dsp:nvSpPr>
        <dsp:cNvPr id="0" name=""/>
        <dsp:cNvSpPr/>
      </dsp:nvSpPr>
      <dsp:spPr>
        <a:xfrm>
          <a:off x="6382863" y="3142575"/>
          <a:ext cx="1809843" cy="711646"/>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41C0FCB5-B5FB-4038-A057-D21B9AF17573}" type="datetimeFigureOut">
              <a:rPr lang="en-US" smtClean="0"/>
              <a:pPr/>
              <a:t>8/18/2025</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D7185E84-86D5-414A-91AC-5042082613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8AFA99-A44D-4F81-8D71-FC22125F99E0}" type="datetime1">
              <a:rPr lang="en-US" smtClean="0"/>
              <a:pPr/>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4160A-B398-445E-B430-7F2611F956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F8285F-FF0C-4F98-9C05-B5EB24291843}" type="datetime1">
              <a:rPr lang="en-US" smtClean="0"/>
              <a:pPr/>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4160A-B398-445E-B430-7F2611F956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4986D1-DFDD-44E0-AF9D-0CA00E0F9F00}" type="datetime1">
              <a:rPr lang="en-US" smtClean="0"/>
              <a:pPr/>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4160A-B398-445E-B430-7F2611F956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5F9E91-79C2-41D1-AC29-0BE717CE7067}" type="datetime1">
              <a:rPr lang="en-US" smtClean="0"/>
              <a:pPr/>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4160A-B398-445E-B430-7F2611F956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20276F-1EE9-4D3E-AFA8-CB75D8C0AFA4}" type="datetime1">
              <a:rPr lang="en-US" smtClean="0"/>
              <a:pPr/>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4160A-B398-445E-B430-7F2611F956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BB09CF-8EF6-4D46-8455-6606B6174BBF}" type="datetime1">
              <a:rPr lang="en-US" smtClean="0"/>
              <a:pPr/>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D4160A-B398-445E-B430-7F2611F956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CADF18-71F9-47CD-9B3F-72D16FC37197}" type="datetime1">
              <a:rPr lang="en-US" smtClean="0"/>
              <a:pPr/>
              <a:t>8/18/2025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D4160A-B398-445E-B430-7F2611F956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1857C5-33BE-49AC-9BFC-17DF906B887D}" type="datetime1">
              <a:rPr lang="en-US" smtClean="0"/>
              <a:pPr/>
              <a:t>8/18/2025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D4160A-B398-445E-B430-7F2611F956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B291DB-D476-4E8D-A2CF-C0FB6C29E17E}" type="datetime1">
              <a:rPr lang="en-US" smtClean="0"/>
              <a:pPr/>
              <a:t>8/18/2025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D4160A-B398-445E-B430-7F2611F956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4537F6-A897-4F87-BBB9-F0CDB5C5D5F2}" type="datetime1">
              <a:rPr lang="en-US" smtClean="0"/>
              <a:pPr/>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D4160A-B398-445E-B430-7F2611F956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D20B69-A8E9-4F2D-9692-04F9E0692DAB}" type="datetime1">
              <a:rPr lang="en-US" smtClean="0"/>
              <a:pPr/>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D4160A-B398-445E-B430-7F2611F956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6AC52-E58F-4791-8C70-27C9266B0F8D}" type="datetime1">
              <a:rPr lang="en-US" smtClean="0"/>
              <a:pPr/>
              <a:t>8/18/2025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D4160A-B398-445E-B430-7F2611F956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600200"/>
            <a:ext cx="8077200" cy="1470025"/>
          </a:xfrm>
        </p:spPr>
        <p:txBody>
          <a:bodyPr>
            <a:normAutofit fontScale="90000"/>
          </a:bodyPr>
          <a:lstStyle/>
          <a:p>
            <a:br>
              <a:rPr lang="en-US" sz="3200" b="1" dirty="0">
                <a:latin typeface="Times New Roman" pitchFamily="18" charset="0"/>
                <a:cs typeface="Times New Roman" pitchFamily="18" charset="0"/>
              </a:rPr>
            </a:br>
            <a:r>
              <a:rPr lang="en-US" sz="3600" b="1" dirty="0">
                <a:latin typeface="Times New Roman" pitchFamily="18" charset="0"/>
                <a:cs typeface="Times New Roman" pitchFamily="18" charset="0"/>
              </a:rPr>
              <a:t>Virginia’s Budget Outlook</a:t>
            </a:r>
            <a:br>
              <a:rPr lang="en-US" sz="3100" b="1" dirty="0">
                <a:latin typeface="Times New Roman" pitchFamily="18" charset="0"/>
                <a:cs typeface="Times New Roman" pitchFamily="18" charset="0"/>
              </a:rPr>
            </a:br>
            <a:br>
              <a:rPr lang="en-US" sz="3100" b="1" dirty="0">
                <a:latin typeface="Times New Roman" pitchFamily="18" charset="0"/>
                <a:cs typeface="Times New Roman" pitchFamily="18" charset="0"/>
              </a:rPr>
            </a:br>
            <a:r>
              <a:rPr lang="en-US" sz="2700" dirty="0" err="1">
                <a:latin typeface="Times New Roman" panose="02020603050405020304" pitchFamily="18" charset="0"/>
                <a:cs typeface="Times New Roman" panose="02020603050405020304" pitchFamily="18" charset="0"/>
              </a:rPr>
              <a:t>VACo</a:t>
            </a:r>
            <a:r>
              <a:rPr lang="en-US" sz="2700" dirty="0">
                <a:latin typeface="Times New Roman" panose="02020603050405020304" pitchFamily="18" charset="0"/>
                <a:cs typeface="Times New Roman" panose="02020603050405020304" pitchFamily="18" charset="0"/>
              </a:rPr>
              <a:t> Finance and Elections Steering Committee</a:t>
            </a:r>
            <a:br>
              <a:rPr lang="en-US" sz="3200" dirty="0"/>
            </a:br>
            <a:endParaRPr lang="en-US" sz="3200" b="1"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3787776"/>
            <a:ext cx="6400800" cy="1752600"/>
          </a:xfrm>
        </p:spPr>
        <p:txBody>
          <a:bodyPr>
            <a:normAutofit/>
          </a:bodyPr>
          <a:lstStyle/>
          <a:p>
            <a:r>
              <a:rPr lang="en-US" dirty="0">
                <a:latin typeface="Times New Roman" pitchFamily="18" charset="0"/>
                <a:cs typeface="Times New Roman" pitchFamily="18" charset="0"/>
              </a:rPr>
              <a:t>Fiscal Analytics, Ltd.</a:t>
            </a:r>
          </a:p>
          <a:p>
            <a:r>
              <a:rPr lang="en-US" dirty="0">
                <a:latin typeface="Times New Roman" pitchFamily="18" charset="0"/>
                <a:cs typeface="Times New Roman" pitchFamily="18" charset="0"/>
              </a:rPr>
              <a:t>August 14,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B231A-AC19-F5A8-0C2A-26758CB6E22E}"/>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Summary of Latest Budget Revenues</a:t>
            </a:r>
            <a:endParaRPr lang="en-US" dirty="0"/>
          </a:p>
        </p:txBody>
      </p:sp>
      <p:sp>
        <p:nvSpPr>
          <p:cNvPr id="3" name="Content Placeholder 2">
            <a:extLst>
              <a:ext uri="{FF2B5EF4-FFF2-40B4-BE49-F238E27FC236}">
                <a16:creationId xmlns:a16="http://schemas.microsoft.com/office/drawing/2014/main" id="{092DC359-C158-B1D2-A517-0A578087DCA4}"/>
              </a:ext>
            </a:extLst>
          </p:cNvPr>
          <p:cNvSpPr>
            <a:spLocks noGrp="1"/>
          </p:cNvSpPr>
          <p:nvPr>
            <p:ph idx="1"/>
          </p:nvPr>
        </p:nvSpPr>
        <p:spPr>
          <a:xfrm>
            <a:off x="457200" y="1430648"/>
            <a:ext cx="8229600" cy="5287962"/>
          </a:xfrm>
        </p:spPr>
        <p:txBody>
          <a:bodyPr>
            <a:normAutofit fontScale="62500" lnSpcReduction="20000"/>
          </a:bodyPr>
          <a:lstStyle/>
          <a:p>
            <a:r>
              <a:rPr lang="en-US" dirty="0">
                <a:latin typeface="Times New Roman" panose="02020603050405020304" pitchFamily="18" charset="0"/>
                <a:cs typeface="Times New Roman" panose="02020603050405020304" pitchFamily="18" charset="0"/>
              </a:rPr>
              <a:t>$69.5 </a:t>
            </a:r>
            <a:r>
              <a:rPr lang="en-US" dirty="0" err="1">
                <a:latin typeface="Times New Roman" panose="02020603050405020304" pitchFamily="18" charset="0"/>
                <a:cs typeface="Times New Roman" panose="02020603050405020304" pitchFamily="18" charset="0"/>
              </a:rPr>
              <a:t>bil</a:t>
            </a:r>
            <a:r>
              <a:rPr lang="en-US" dirty="0">
                <a:latin typeface="Times New Roman" panose="02020603050405020304" pitchFamily="18" charset="0"/>
                <a:cs typeface="Times New Roman" panose="02020603050405020304" pitchFamily="18" charset="0"/>
              </a:rPr>
              <a:t>. in general fund resources budgeted for the 2024-26 biennium, $4.73 </a:t>
            </a:r>
            <a:r>
              <a:rPr lang="en-US" dirty="0" err="1">
                <a:latin typeface="Times New Roman" panose="02020603050405020304" pitchFamily="18" charset="0"/>
                <a:cs typeface="Times New Roman" panose="02020603050405020304" pitchFamily="18" charset="0"/>
              </a:rPr>
              <a:t>bil</a:t>
            </a:r>
            <a:r>
              <a:rPr lang="en-US" dirty="0">
                <a:latin typeface="Times New Roman" panose="02020603050405020304" pitchFamily="18" charset="0"/>
                <a:cs typeface="Times New Roman" panose="02020603050405020304" pitchFamily="18" charset="0"/>
              </a:rPr>
              <a:t>. more than previous 2024-26 biennium budget. $3.9 </a:t>
            </a:r>
            <a:r>
              <a:rPr lang="en-US" dirty="0" err="1">
                <a:latin typeface="Times New Roman" panose="02020603050405020304" pitchFamily="18" charset="0"/>
                <a:cs typeface="Times New Roman" panose="02020603050405020304" pitchFamily="18" charset="0"/>
              </a:rPr>
              <a:t>bil</a:t>
            </a:r>
            <a:r>
              <a:rPr lang="en-US" dirty="0">
                <a:latin typeface="Times New Roman" panose="02020603050405020304" pitchFamily="18" charset="0"/>
                <a:cs typeface="Times New Roman" panose="02020603050405020304" pitchFamily="18" charset="0"/>
              </a:rPr>
              <a:t>. was appropriated, leaving a $900 mil. unappropriated balance.</a:t>
            </a:r>
          </a:p>
          <a:p>
            <a:pPr marL="857250" lvl="1" indent="-457200">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$62.0 </a:t>
            </a:r>
            <a:r>
              <a:rPr lang="en-US" dirty="0" err="1">
                <a:latin typeface="Times New Roman" panose="02020603050405020304" pitchFamily="18" charset="0"/>
                <a:cs typeface="Times New Roman" panose="02020603050405020304" pitchFamily="18" charset="0"/>
              </a:rPr>
              <a:t>bil</a:t>
            </a:r>
            <a:r>
              <a:rPr lang="en-US" dirty="0">
                <a:latin typeface="Times New Roman" panose="02020603050405020304" pitchFamily="18" charset="0"/>
                <a:cs typeface="Times New Roman" panose="02020603050405020304" pitchFamily="18" charset="0"/>
              </a:rPr>
              <a:t>. in estimated GF revenues ($43.7 </a:t>
            </a:r>
            <a:r>
              <a:rPr lang="en-US" dirty="0" err="1">
                <a:latin typeface="Times New Roman" panose="02020603050405020304" pitchFamily="18" charset="0"/>
                <a:cs typeface="Times New Roman" panose="02020603050405020304" pitchFamily="18" charset="0"/>
              </a:rPr>
              <a:t>bil</a:t>
            </a:r>
            <a:r>
              <a:rPr lang="en-US" dirty="0">
                <a:latin typeface="Times New Roman" panose="02020603050405020304" pitchFamily="18" charset="0"/>
                <a:cs typeface="Times New Roman" panose="02020603050405020304" pitchFamily="18" charset="0"/>
              </a:rPr>
              <a:t>. of which is individual income taxes); $3.0 </a:t>
            </a:r>
            <a:r>
              <a:rPr lang="en-US" dirty="0" err="1">
                <a:latin typeface="Times New Roman" panose="02020603050405020304" pitchFamily="18" charset="0"/>
                <a:cs typeface="Times New Roman" panose="02020603050405020304" pitchFamily="18" charset="0"/>
              </a:rPr>
              <a:t>bil</a:t>
            </a:r>
            <a:r>
              <a:rPr lang="en-US" dirty="0">
                <a:latin typeface="Times New Roman" panose="02020603050405020304" pitchFamily="18" charset="0"/>
                <a:cs typeface="Times New Roman" panose="02020603050405020304" pitchFamily="18" charset="0"/>
              </a:rPr>
              <a:t>. in transfers; $4.5 </a:t>
            </a:r>
            <a:r>
              <a:rPr lang="en-US" dirty="0" err="1">
                <a:latin typeface="Times New Roman" panose="02020603050405020304" pitchFamily="18" charset="0"/>
                <a:cs typeface="Times New Roman" panose="02020603050405020304" pitchFamily="18" charset="0"/>
              </a:rPr>
              <a:t>bil</a:t>
            </a:r>
            <a:r>
              <a:rPr lang="en-US" dirty="0">
                <a:latin typeface="Times New Roman" panose="02020603050405020304" pitchFamily="18" charset="0"/>
                <a:cs typeface="Times New Roman" panose="02020603050405020304" pitchFamily="18" charset="0"/>
              </a:rPr>
              <a:t>. in balances carried forward. </a:t>
            </a:r>
          </a:p>
          <a:p>
            <a:pPr marL="857250" lvl="1" indent="-457200">
              <a:buFont typeface="Courier New" panose="02070309020205020404" pitchFamily="49" charset="0"/>
              <a:buChar char="o"/>
            </a:pPr>
            <a:r>
              <a:rPr lang="en-US" i="1" dirty="0">
                <a:latin typeface="Times New Roman" panose="02020603050405020304" pitchFamily="18" charset="0"/>
                <a:cs typeface="Times New Roman" panose="02020603050405020304" pitchFamily="18" charset="0"/>
              </a:rPr>
              <a:t>Actual FY 25 GF revenues were $572 mil. higher than forecast in the budget, mainly the result of higher </a:t>
            </a:r>
            <a:r>
              <a:rPr lang="en-US" i="1" dirty="0" err="1">
                <a:latin typeface="Times New Roman" panose="02020603050405020304" pitchFamily="18" charset="0"/>
                <a:cs typeface="Times New Roman" panose="02020603050405020304" pitchFamily="18" charset="0"/>
              </a:rPr>
              <a:t>nonwithholding</a:t>
            </a:r>
            <a:r>
              <a:rPr lang="en-US" i="1" dirty="0">
                <a:latin typeface="Times New Roman" panose="02020603050405020304" pitchFamily="18" charset="0"/>
                <a:cs typeface="Times New Roman" panose="02020603050405020304" pitchFamily="18" charset="0"/>
              </a:rPr>
              <a:t> income tax payments.</a:t>
            </a:r>
          </a:p>
          <a:p>
            <a:pPr marL="0" indent="0">
              <a:buNone/>
            </a:pPr>
            <a:endParaRPr lang="en-US" sz="17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Assumed GF revenue growth of 4.1% in FY 2025 and 2.5% in FY 2026. </a:t>
            </a:r>
            <a:r>
              <a:rPr lang="en-US" b="1" i="1" dirty="0">
                <a:latin typeface="Times New Roman" panose="02020603050405020304" pitchFamily="18" charset="0"/>
                <a:cs typeface="Times New Roman" panose="02020603050405020304" pitchFamily="18" charset="0"/>
              </a:rPr>
              <a:t>Actual GF revenue growth in FY 25 was 6.1%. Now only need 0.4% GF revenue growth in FY 26 to make current budget forecast.</a:t>
            </a:r>
          </a:p>
          <a:p>
            <a:pPr marL="0" indent="0">
              <a:buNone/>
            </a:pPr>
            <a:endParaRPr lang="en-US" sz="1700"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enrolled budget had an unappropriated GF balance of $51.0 mil. </a:t>
            </a:r>
            <a:r>
              <a:rPr lang="en-US" b="1" dirty="0">
                <a:latin typeface="Times New Roman" panose="02020603050405020304" pitchFamily="18" charset="0"/>
                <a:cs typeface="Times New Roman" panose="02020603050405020304" pitchFamily="18" charset="0"/>
              </a:rPr>
              <a:t>However, the Governor vetoed approximately $849.5 mil. in spending that was included in the budget adopted by the General Assembly leaving $900 mil. unappropriated. </a:t>
            </a:r>
          </a:p>
          <a:p>
            <a:pPr lvl="1"/>
            <a:r>
              <a:rPr lang="en-US" dirty="0">
                <a:latin typeface="Times New Roman" panose="02020603050405020304" pitchFamily="18" charset="0"/>
                <a:cs typeface="Times New Roman" panose="02020603050405020304" pitchFamily="18" charset="0"/>
              </a:rPr>
              <a:t>$691.3 million in capital projects spending vetoed (mostly for higher education institutions).</a:t>
            </a:r>
          </a:p>
          <a:p>
            <a:pPr lvl="1"/>
            <a:r>
              <a:rPr lang="en-US" dirty="0">
                <a:latin typeface="Times New Roman" panose="02020603050405020304" pitchFamily="18" charset="0"/>
                <a:cs typeface="Times New Roman" panose="02020603050405020304" pitchFamily="18" charset="0"/>
              </a:rPr>
              <a:t>$168.2 million in operating spending vetoed, with $16.9 mil. not recognized by the GA.</a:t>
            </a:r>
          </a:p>
          <a:p>
            <a:pPr lvl="1"/>
            <a:endParaRPr lang="en-US" b="1"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3EC98A33-0E94-142D-D5B0-67C8D73DAE9A}"/>
              </a:ext>
            </a:extLst>
          </p:cNvPr>
          <p:cNvSpPr>
            <a:spLocks noGrp="1"/>
          </p:cNvSpPr>
          <p:nvPr>
            <p:ph type="sldNum" sz="quarter" idx="12"/>
          </p:nvPr>
        </p:nvSpPr>
        <p:spPr/>
        <p:txBody>
          <a:bodyPr/>
          <a:lstStyle/>
          <a:p>
            <a:fld id="{B7D4160A-B398-445E-B430-7F2611F9565E}" type="slidenum">
              <a:rPr lang="en-US" smtClean="0"/>
              <a:pPr/>
              <a:t>10</a:t>
            </a:fld>
            <a:endParaRPr lang="en-US"/>
          </a:p>
        </p:txBody>
      </p:sp>
    </p:spTree>
    <p:extLst>
      <p:ext uri="{BB962C8B-B14F-4D97-AF65-F5344CB8AC3E}">
        <p14:creationId xmlns:p14="http://schemas.microsoft.com/office/powerpoint/2010/main" val="1709216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62982-C515-305A-DB17-5F3043190037}"/>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Major New </a:t>
            </a:r>
            <a:r>
              <a:rPr lang="en-US" b="1" dirty="0">
                <a:latin typeface="Times New Roman" panose="02020603050405020304" pitchFamily="18" charset="0"/>
                <a:cs typeface="Times New Roman" panose="02020603050405020304" pitchFamily="18" charset="0"/>
              </a:rPr>
              <a:t>One-Time</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2024-26 Expenditures</a:t>
            </a:r>
            <a:endParaRPr lang="en-US" dirty="0"/>
          </a:p>
        </p:txBody>
      </p:sp>
      <p:sp>
        <p:nvSpPr>
          <p:cNvPr id="3" name="Content Placeholder 2">
            <a:extLst>
              <a:ext uri="{FF2B5EF4-FFF2-40B4-BE49-F238E27FC236}">
                <a16:creationId xmlns:a16="http://schemas.microsoft.com/office/drawing/2014/main" id="{66F06EF3-58E9-D042-490E-C6558CA1A7CC}"/>
              </a:ext>
            </a:extLst>
          </p:cNvPr>
          <p:cNvSpPr>
            <a:spLocks noGrp="1"/>
          </p:cNvSpPr>
          <p:nvPr>
            <p:ph idx="1"/>
          </p:nvPr>
        </p:nvSpPr>
        <p:spPr>
          <a:xfrm>
            <a:off x="457200" y="1777186"/>
            <a:ext cx="8229600" cy="4756150"/>
          </a:xfrm>
        </p:spPr>
        <p:txBody>
          <a:bodyPr>
            <a:normAutofit fontScale="40000" lnSpcReduction="20000"/>
          </a:bodyPr>
          <a:lstStyle/>
          <a:p>
            <a:r>
              <a:rPr lang="en-US" sz="4300" dirty="0">
                <a:latin typeface="Times New Roman" panose="02020603050405020304" pitchFamily="18" charset="0"/>
                <a:cs typeface="Times New Roman" panose="02020603050405020304" pitchFamily="18" charset="0"/>
              </a:rPr>
              <a:t>$977.8 mil. to fund a tax rebate </a:t>
            </a:r>
          </a:p>
          <a:p>
            <a:r>
              <a:rPr lang="en-US" sz="4300" dirty="0">
                <a:latin typeface="Times New Roman" panose="02020603050405020304" pitchFamily="18" charset="0"/>
                <a:cs typeface="Times New Roman" panose="02020603050405020304" pitchFamily="18" charset="0"/>
              </a:rPr>
              <a:t>$294.5 mil. for the Revenue Reserve Fund </a:t>
            </a:r>
          </a:p>
          <a:p>
            <a:r>
              <a:rPr lang="en-US" sz="4300" dirty="0">
                <a:latin typeface="Times New Roman" panose="02020603050405020304" pitchFamily="18" charset="0"/>
                <a:cs typeface="Times New Roman" panose="02020603050405020304" pitchFamily="18" charset="0"/>
              </a:rPr>
              <a:t>$175.0 mil. for the I-81 improvement project</a:t>
            </a:r>
          </a:p>
          <a:p>
            <a:r>
              <a:rPr lang="en-US" sz="4300" dirty="0">
                <a:latin typeface="Times New Roman" panose="02020603050405020304" pitchFamily="18" charset="0"/>
                <a:cs typeface="Times New Roman" panose="02020603050405020304" pitchFamily="18" charset="0"/>
              </a:rPr>
              <a:t>$134.4 mil. to fund a $1,000 bonus for teachers without a local match requirement </a:t>
            </a:r>
          </a:p>
          <a:p>
            <a:r>
              <a:rPr lang="en-US" sz="4300" dirty="0">
                <a:latin typeface="Times New Roman" panose="02020603050405020304" pitchFamily="18" charset="0"/>
                <a:cs typeface="Times New Roman" panose="02020603050405020304" pitchFamily="18" charset="0"/>
              </a:rPr>
              <a:t>$131.9 mil. to replace the state’s revenue collection system at the Department of Taxation </a:t>
            </a:r>
          </a:p>
          <a:p>
            <a:r>
              <a:rPr lang="en-US" sz="4300" dirty="0">
                <a:latin typeface="Times New Roman" panose="02020603050405020304" pitchFamily="18" charset="0"/>
                <a:cs typeface="Times New Roman" panose="02020603050405020304" pitchFamily="18" charset="0"/>
              </a:rPr>
              <a:t>$83.1 mil. for a 1.5% bonus for state employees and state-supported local employees</a:t>
            </a:r>
          </a:p>
          <a:p>
            <a:r>
              <a:rPr lang="en-US" sz="4300" dirty="0">
                <a:latin typeface="Times New Roman" panose="02020603050405020304" pitchFamily="18" charset="0"/>
                <a:cs typeface="Times New Roman" panose="02020603050405020304" pitchFamily="18" charset="0"/>
              </a:rPr>
              <a:t>$50 mil. to support the City of Richmond’s ongoing Combined Sewer Overflow project</a:t>
            </a:r>
          </a:p>
          <a:p>
            <a:r>
              <a:rPr lang="en-US" sz="4300" dirty="0">
                <a:latin typeface="Times New Roman" panose="02020603050405020304" pitchFamily="18" charset="0"/>
                <a:cs typeface="Times New Roman" panose="02020603050405020304" pitchFamily="18" charset="0"/>
              </a:rPr>
              <a:t>$25 mil. for grants to localities to upgrade or replace existing drinking water infrastructure </a:t>
            </a:r>
          </a:p>
          <a:p>
            <a:pPr marL="0" indent="0">
              <a:buNone/>
            </a:pPr>
            <a:endParaRPr lang="en-US" sz="4300" dirty="0">
              <a:latin typeface="Times New Roman" panose="02020603050405020304" pitchFamily="18" charset="0"/>
              <a:cs typeface="Times New Roman" panose="02020603050405020304" pitchFamily="18" charset="0"/>
            </a:endParaRPr>
          </a:p>
          <a:p>
            <a:pPr marL="0" indent="0">
              <a:buNone/>
            </a:pPr>
            <a:r>
              <a:rPr lang="en-US" sz="4300" b="1" dirty="0">
                <a:latin typeface="Times New Roman" panose="02020603050405020304" pitchFamily="18" charset="0"/>
                <a:cs typeface="Times New Roman" panose="02020603050405020304" pitchFamily="18" charset="0"/>
              </a:rPr>
              <a:t>Capital Outlay</a:t>
            </a:r>
          </a:p>
          <a:p>
            <a:r>
              <a:rPr lang="en-US" sz="4300" dirty="0">
                <a:latin typeface="Times New Roman" panose="02020603050405020304" pitchFamily="18" charset="0"/>
                <a:cs typeface="Times New Roman" panose="02020603050405020304" pitchFamily="18" charset="0"/>
              </a:rPr>
              <a:t>$133.8 mil. for projects at institutions of higher education. </a:t>
            </a:r>
          </a:p>
          <a:p>
            <a:r>
              <a:rPr lang="en-US" sz="4300" dirty="0">
                <a:latin typeface="Times New Roman" panose="02020603050405020304" pitchFamily="18" charset="0"/>
                <a:cs typeface="Times New Roman" panose="02020603050405020304" pitchFamily="18" charset="0"/>
              </a:rPr>
              <a:t>$226.1 mil. for state agency projects, including planning for a new state agency building at the site of the VDOT Annex and a replacement state laboratory, funding for State Police to continue planning a new Training Academy and to purchase a new Area 6 headquarters, allocations to make critical repairs to DBHDS facilities and to renovate offices in the Patrick Henry Building </a:t>
            </a:r>
          </a:p>
          <a:p>
            <a:endParaRPr lang="en-US" dirty="0"/>
          </a:p>
        </p:txBody>
      </p:sp>
      <p:sp>
        <p:nvSpPr>
          <p:cNvPr id="4" name="Slide Number Placeholder 3">
            <a:extLst>
              <a:ext uri="{FF2B5EF4-FFF2-40B4-BE49-F238E27FC236}">
                <a16:creationId xmlns:a16="http://schemas.microsoft.com/office/drawing/2014/main" id="{2989DB24-EF32-016F-1795-7BECEC0A8BAD}"/>
              </a:ext>
            </a:extLst>
          </p:cNvPr>
          <p:cNvSpPr>
            <a:spLocks noGrp="1"/>
          </p:cNvSpPr>
          <p:nvPr>
            <p:ph type="sldNum" sz="quarter" idx="12"/>
          </p:nvPr>
        </p:nvSpPr>
        <p:spPr/>
        <p:txBody>
          <a:bodyPr/>
          <a:lstStyle/>
          <a:p>
            <a:fld id="{B7D4160A-B398-445E-B430-7F2611F9565E}" type="slidenum">
              <a:rPr lang="en-US" smtClean="0"/>
              <a:pPr/>
              <a:t>11</a:t>
            </a:fld>
            <a:endParaRPr lang="en-US"/>
          </a:p>
        </p:txBody>
      </p:sp>
    </p:spTree>
    <p:extLst>
      <p:ext uri="{BB962C8B-B14F-4D97-AF65-F5344CB8AC3E}">
        <p14:creationId xmlns:p14="http://schemas.microsoft.com/office/powerpoint/2010/main" val="3647031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153D-660A-1643-4A05-4A2FDED417F3}"/>
              </a:ext>
            </a:extLst>
          </p:cNvPr>
          <p:cNvSpPr>
            <a:spLocks noGrp="1"/>
          </p:cNvSpPr>
          <p:nvPr>
            <p:ph type="title"/>
          </p:nvPr>
        </p:nvSpPr>
        <p:spPr>
          <a:xfrm>
            <a:off x="457200" y="381000"/>
            <a:ext cx="8229600" cy="792162"/>
          </a:xfrm>
        </p:spPr>
        <p:txBody>
          <a:bodyPr>
            <a:normAutofit fontScale="90000"/>
          </a:bodyPr>
          <a:lstStyle/>
          <a:p>
            <a:r>
              <a:rPr lang="en-US" dirty="0">
                <a:latin typeface="Times New Roman" panose="02020603050405020304" pitchFamily="18" charset="0"/>
                <a:cs typeface="Times New Roman" panose="02020603050405020304" pitchFamily="18" charset="0"/>
              </a:rPr>
              <a:t>Major New </a:t>
            </a:r>
            <a:r>
              <a:rPr lang="en-US" b="1" dirty="0">
                <a:latin typeface="Times New Roman" panose="02020603050405020304" pitchFamily="18" charset="0"/>
                <a:cs typeface="Times New Roman" panose="02020603050405020304" pitchFamily="18" charset="0"/>
              </a:rPr>
              <a:t>Continuing</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2024-26 Expenditures</a:t>
            </a:r>
            <a:endParaRPr lang="en-US" dirty="0"/>
          </a:p>
        </p:txBody>
      </p:sp>
      <p:sp>
        <p:nvSpPr>
          <p:cNvPr id="3" name="Content Placeholder 2">
            <a:extLst>
              <a:ext uri="{FF2B5EF4-FFF2-40B4-BE49-F238E27FC236}">
                <a16:creationId xmlns:a16="http://schemas.microsoft.com/office/drawing/2014/main" id="{02E8DF0F-83C2-E910-D99E-0D9D486C994B}"/>
              </a:ext>
            </a:extLst>
          </p:cNvPr>
          <p:cNvSpPr>
            <a:spLocks noGrp="1"/>
          </p:cNvSpPr>
          <p:nvPr>
            <p:ph idx="1"/>
          </p:nvPr>
        </p:nvSpPr>
        <p:spPr>
          <a:xfrm>
            <a:off x="457200" y="1522412"/>
            <a:ext cx="8229600" cy="5060950"/>
          </a:xfrm>
        </p:spPr>
        <p:txBody>
          <a:bodyPr>
            <a:normAutofit fontScale="32500" lnSpcReduction="20000"/>
          </a:bodyPr>
          <a:lstStyle/>
          <a:p>
            <a:pPr marL="0" indent="0">
              <a:buNone/>
            </a:pPr>
            <a:r>
              <a:rPr lang="en-US" sz="4000" b="1" dirty="0">
                <a:latin typeface="Times New Roman" panose="02020603050405020304" pitchFamily="18" charset="0"/>
                <a:cs typeface="Times New Roman" panose="02020603050405020304" pitchFamily="18" charset="0"/>
              </a:rPr>
              <a:t>Health and Human Services</a:t>
            </a:r>
          </a:p>
          <a:p>
            <a:r>
              <a:rPr lang="en-US" sz="4000" dirty="0">
                <a:latin typeface="Times New Roman" panose="02020603050405020304" pitchFamily="18" charset="0"/>
                <a:cs typeface="Times New Roman" panose="02020603050405020304" pitchFamily="18" charset="0"/>
              </a:rPr>
              <a:t>$601.8 mil. for increased utilization and inflation of Medicaid </a:t>
            </a:r>
          </a:p>
          <a:p>
            <a:r>
              <a:rPr lang="en-US" sz="4000" dirty="0">
                <a:latin typeface="Times New Roman" panose="02020603050405020304" pitchFamily="18" charset="0"/>
                <a:cs typeface="Times New Roman" panose="02020603050405020304" pitchFamily="18" charset="0"/>
              </a:rPr>
              <a:t>$100.3 mil. for estimated caseload and cost increases in CSA.</a:t>
            </a:r>
          </a:p>
          <a:p>
            <a:r>
              <a:rPr lang="en-US" sz="4000" dirty="0">
                <a:latin typeface="Times New Roman" panose="02020603050405020304" pitchFamily="18" charset="0"/>
                <a:cs typeface="Times New Roman" panose="02020603050405020304" pitchFamily="18" charset="0"/>
              </a:rPr>
              <a:t>$88.3 mil. for the children’s health insurance programs (FAMIS and M-CHIP) </a:t>
            </a:r>
          </a:p>
          <a:p>
            <a:pPr marL="0" indent="0">
              <a:buNone/>
            </a:pPr>
            <a:endParaRPr lang="en-US" sz="4000" b="1"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K-12 Public Education</a:t>
            </a:r>
          </a:p>
          <a:p>
            <a:r>
              <a:rPr lang="en-US" sz="4000" dirty="0">
                <a:latin typeface="Times New Roman" panose="02020603050405020304" pitchFamily="18" charset="0"/>
                <a:cs typeface="Times New Roman" panose="02020603050405020304" pitchFamily="18" charset="0"/>
              </a:rPr>
              <a:t>$223 mil. to eliminate the K-12 support cap in FY 2026</a:t>
            </a:r>
          </a:p>
          <a:p>
            <a:r>
              <a:rPr lang="en-US" sz="4000" dirty="0">
                <a:latin typeface="Times New Roman" panose="02020603050405020304" pitchFamily="18" charset="0"/>
                <a:cs typeface="Times New Roman" panose="02020603050405020304" pitchFamily="18" charset="0"/>
              </a:rPr>
              <a:t>$110.7 mil. to support additional English Learner students </a:t>
            </a:r>
          </a:p>
          <a:p>
            <a:r>
              <a:rPr lang="en-US" sz="4000" dirty="0">
                <a:latin typeface="Times New Roman" panose="02020603050405020304" pitchFamily="18" charset="0"/>
                <a:cs typeface="Times New Roman" panose="02020603050405020304" pitchFamily="18" charset="0"/>
              </a:rPr>
              <a:t>$53 mil. for K-12 special education basic aid add-ons</a:t>
            </a:r>
          </a:p>
          <a:p>
            <a:endParaRPr lang="en-US" sz="4000"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Higher Education</a:t>
            </a:r>
          </a:p>
          <a:p>
            <a:r>
              <a:rPr lang="en-US" sz="4000" dirty="0">
                <a:latin typeface="Times New Roman" panose="02020603050405020304" pitchFamily="18" charset="0"/>
                <a:cs typeface="Times New Roman" panose="02020603050405020304" pitchFamily="18" charset="0"/>
              </a:rPr>
              <a:t>$75 mil. to maintain affordability and access goals at public colleges and universities </a:t>
            </a:r>
          </a:p>
          <a:p>
            <a:r>
              <a:rPr lang="en-US" sz="4000" dirty="0">
                <a:latin typeface="Times New Roman" panose="02020603050405020304" pitchFamily="18" charset="0"/>
                <a:cs typeface="Times New Roman" panose="02020603050405020304" pitchFamily="18" charset="0"/>
              </a:rPr>
              <a:t>$26.8 mil. in additional financial aid support </a:t>
            </a:r>
          </a:p>
          <a:p>
            <a:pPr marL="0" indent="0">
              <a:buNone/>
            </a:pPr>
            <a:endParaRPr lang="en-US" sz="4000"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Natural and Historic Resou</a:t>
            </a:r>
            <a:r>
              <a:rPr lang="en-US" sz="4000" dirty="0">
                <a:latin typeface="Times New Roman" panose="02020603050405020304" pitchFamily="18" charset="0"/>
                <a:cs typeface="Times New Roman" panose="02020603050405020304" pitchFamily="18" charset="0"/>
              </a:rPr>
              <a:t>rces</a:t>
            </a:r>
          </a:p>
          <a:p>
            <a:r>
              <a:rPr lang="en-US" sz="4000" dirty="0">
                <a:latin typeface="Times New Roman" panose="02020603050405020304" pitchFamily="18" charset="0"/>
                <a:cs typeface="Times New Roman" panose="02020603050405020304" pitchFamily="18" charset="0"/>
              </a:rPr>
              <a:t>$26.3 mil. for WQIF agriculture best management practices</a:t>
            </a:r>
          </a:p>
          <a:p>
            <a:r>
              <a:rPr lang="en-US" sz="4000" dirty="0">
                <a:latin typeface="Times New Roman" panose="02020603050405020304" pitchFamily="18" charset="0"/>
                <a:cs typeface="Times New Roman" panose="02020603050405020304" pitchFamily="18" charset="0"/>
              </a:rPr>
              <a:t>$17.4 mil. to support reimbursements for projects identified as part of the Enhanced Nutrient Removal Certainty program </a:t>
            </a:r>
          </a:p>
          <a:p>
            <a:pPr marL="0" indent="0">
              <a:buNone/>
            </a:pPr>
            <a:endParaRPr lang="en-US" sz="4000"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Other</a:t>
            </a:r>
          </a:p>
          <a:p>
            <a:r>
              <a:rPr lang="en-US" sz="4000" dirty="0">
                <a:latin typeface="Times New Roman" panose="02020603050405020304" pitchFamily="18" charset="0"/>
                <a:cs typeface="Times New Roman" panose="02020603050405020304" pitchFamily="18" charset="0"/>
              </a:rPr>
              <a:t>$40.5 mil. to support a 6.0% increase in premiums for the state employee health insurance program </a:t>
            </a:r>
          </a:p>
          <a:p>
            <a:endParaRPr lang="en-US" dirty="0"/>
          </a:p>
        </p:txBody>
      </p:sp>
      <p:sp>
        <p:nvSpPr>
          <p:cNvPr id="4" name="Slide Number Placeholder 3">
            <a:extLst>
              <a:ext uri="{FF2B5EF4-FFF2-40B4-BE49-F238E27FC236}">
                <a16:creationId xmlns:a16="http://schemas.microsoft.com/office/drawing/2014/main" id="{EE968AED-A002-EE9D-02A3-16C01AD724CB}"/>
              </a:ext>
            </a:extLst>
          </p:cNvPr>
          <p:cNvSpPr>
            <a:spLocks noGrp="1"/>
          </p:cNvSpPr>
          <p:nvPr>
            <p:ph type="sldNum" sz="quarter" idx="12"/>
          </p:nvPr>
        </p:nvSpPr>
        <p:spPr/>
        <p:txBody>
          <a:bodyPr/>
          <a:lstStyle/>
          <a:p>
            <a:fld id="{B7D4160A-B398-445E-B430-7F2611F9565E}" type="slidenum">
              <a:rPr lang="en-US" smtClean="0"/>
              <a:pPr/>
              <a:t>12</a:t>
            </a:fld>
            <a:endParaRPr lang="en-US"/>
          </a:p>
        </p:txBody>
      </p:sp>
    </p:spTree>
    <p:extLst>
      <p:ext uri="{BB962C8B-B14F-4D97-AF65-F5344CB8AC3E}">
        <p14:creationId xmlns:p14="http://schemas.microsoft.com/office/powerpoint/2010/main" val="3996052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1F68-221D-8589-41E8-23B1B6281D64}"/>
              </a:ext>
            </a:extLst>
          </p:cNvPr>
          <p:cNvSpPr>
            <a:spLocks noGrp="1"/>
          </p:cNvSpPr>
          <p:nvPr>
            <p:ph type="title"/>
          </p:nvPr>
        </p:nvSpPr>
        <p:spPr/>
        <p:txBody>
          <a:bodyPr>
            <a:noAutofit/>
          </a:bodyPr>
          <a:lstStyle/>
          <a:p>
            <a:r>
              <a:rPr lang="en-US" sz="3600" dirty="0">
                <a:latin typeface="Times New Roman" panose="02020603050405020304" pitchFamily="18" charset="0"/>
                <a:cs typeface="Times New Roman" panose="02020603050405020304" pitchFamily="18" charset="0"/>
              </a:rPr>
              <a:t>Mandatory/High Priority Budget Drivers</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in the 2026-28 Biennium Budget</a:t>
            </a:r>
          </a:p>
        </p:txBody>
      </p:sp>
      <p:sp>
        <p:nvSpPr>
          <p:cNvPr id="3" name="Content Placeholder 2">
            <a:extLst>
              <a:ext uri="{FF2B5EF4-FFF2-40B4-BE49-F238E27FC236}">
                <a16:creationId xmlns:a16="http://schemas.microsoft.com/office/drawing/2014/main" id="{7C0C2663-568D-73A3-1901-05A19EF84C36}"/>
              </a:ext>
            </a:extLst>
          </p:cNvPr>
          <p:cNvSpPr>
            <a:spLocks noGrp="1"/>
          </p:cNvSpPr>
          <p:nvPr>
            <p:ph idx="1"/>
          </p:nvPr>
        </p:nvSpPr>
        <p:spPr>
          <a:xfrm>
            <a:off x="457200" y="1830387"/>
            <a:ext cx="8229600" cy="4525963"/>
          </a:xfrm>
        </p:spPr>
        <p:txBody>
          <a:bodyPr/>
          <a:lstStyle/>
          <a:p>
            <a:r>
              <a:rPr lang="en-US" dirty="0">
                <a:latin typeface="Times New Roman" panose="02020603050405020304" pitchFamily="18" charset="0"/>
                <a:cs typeface="Times New Roman" panose="02020603050405020304" pitchFamily="18" charset="0"/>
              </a:rPr>
              <a:t>K-12 Education </a:t>
            </a:r>
            <a:r>
              <a:rPr lang="en-US" dirty="0" err="1">
                <a:latin typeface="Times New Roman" panose="02020603050405020304" pitchFamily="18" charset="0"/>
                <a:cs typeface="Times New Roman" panose="02020603050405020304" pitchFamily="18" charset="0"/>
              </a:rPr>
              <a:t>rebenchmarking</a:t>
            </a:r>
            <a:endParaRPr lang="en-US" dirty="0">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Medicaid </a:t>
            </a:r>
            <a:r>
              <a:rPr lang="en-US" dirty="0">
                <a:latin typeface="Times New Roman" panose="02020603050405020304" pitchFamily="18" charset="0"/>
                <a:cs typeface="Times New Roman" panose="02020603050405020304" pitchFamily="18" charset="0"/>
              </a:rPr>
              <a:t>utilization and inflation</a:t>
            </a:r>
          </a:p>
          <a:p>
            <a:pPr lvl="1">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Most OBBBA Medicaid savings will accrue to lower federal funding of the expansion population, not state GF.</a:t>
            </a:r>
          </a:p>
          <a:p>
            <a:r>
              <a:rPr lang="en-US" dirty="0">
                <a:latin typeface="Times New Roman" panose="02020603050405020304" pitchFamily="18" charset="0"/>
                <a:cs typeface="Times New Roman" panose="02020603050405020304" pitchFamily="18" charset="0"/>
              </a:rPr>
              <a:t>Children’s Services Act (CSA) cost increases</a:t>
            </a:r>
          </a:p>
          <a:p>
            <a:r>
              <a:rPr lang="en-US" dirty="0">
                <a:latin typeface="Times New Roman" panose="02020603050405020304" pitchFamily="18" charset="0"/>
                <a:cs typeface="Times New Roman" panose="02020603050405020304" pitchFamily="18" charset="0"/>
              </a:rPr>
              <a:t>Salary increases</a:t>
            </a:r>
          </a:p>
        </p:txBody>
      </p:sp>
      <p:sp>
        <p:nvSpPr>
          <p:cNvPr id="4" name="Slide Number Placeholder 3">
            <a:extLst>
              <a:ext uri="{FF2B5EF4-FFF2-40B4-BE49-F238E27FC236}">
                <a16:creationId xmlns:a16="http://schemas.microsoft.com/office/drawing/2014/main" id="{EEE74759-D88E-8936-DEFC-842E7F1F07CB}"/>
              </a:ext>
            </a:extLst>
          </p:cNvPr>
          <p:cNvSpPr>
            <a:spLocks noGrp="1"/>
          </p:cNvSpPr>
          <p:nvPr>
            <p:ph type="sldNum" sz="quarter" idx="12"/>
          </p:nvPr>
        </p:nvSpPr>
        <p:spPr/>
        <p:txBody>
          <a:bodyPr/>
          <a:lstStyle/>
          <a:p>
            <a:fld id="{B7D4160A-B398-445E-B430-7F2611F9565E}" type="slidenum">
              <a:rPr lang="en-US" smtClean="0"/>
              <a:pPr/>
              <a:t>13</a:t>
            </a:fld>
            <a:endParaRPr lang="en-US"/>
          </a:p>
        </p:txBody>
      </p:sp>
    </p:spTree>
    <p:extLst>
      <p:ext uri="{BB962C8B-B14F-4D97-AF65-F5344CB8AC3E}">
        <p14:creationId xmlns:p14="http://schemas.microsoft.com/office/powerpoint/2010/main" val="2792510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85B00-2E08-B044-0773-0100A202724A}"/>
              </a:ext>
            </a:extLst>
          </p:cNvPr>
          <p:cNvSpPr>
            <a:spLocks noGrp="1"/>
          </p:cNvSpPr>
          <p:nvPr>
            <p:ph type="title"/>
          </p:nvPr>
        </p:nvSpPr>
        <p:spPr/>
        <p:txBody>
          <a:bodyPr>
            <a:normAutofit fontScale="90000"/>
          </a:bodyPr>
          <a:lstStyle/>
          <a:p>
            <a:r>
              <a:rPr lang="en-US" dirty="0">
                <a:latin typeface="Times New Roman" panose="02020603050405020304" pitchFamily="18" charset="0"/>
                <a:ea typeface="Tahoma"/>
                <a:cs typeface="Times New Roman" panose="02020603050405020304" pitchFamily="18" charset="0"/>
              </a:rPr>
              <a:t>Major Medicaid Provisions in OBBBA </a:t>
            </a:r>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6F860AE-9CDF-02B2-A836-AFA72F724972}"/>
              </a:ext>
            </a:extLst>
          </p:cNvPr>
          <p:cNvSpPr>
            <a:spLocks noGrp="1"/>
          </p:cNvSpPr>
          <p:nvPr>
            <p:ph type="sldNum" sz="quarter" idx="12"/>
          </p:nvPr>
        </p:nvSpPr>
        <p:spPr/>
        <p:txBody>
          <a:bodyPr/>
          <a:lstStyle/>
          <a:p>
            <a:fld id="{B7D4160A-B398-445E-B430-7F2611F9565E}" type="slidenum">
              <a:rPr lang="en-US" smtClean="0"/>
              <a:pPr/>
              <a:t>14</a:t>
            </a:fld>
            <a:endParaRPr lang="en-US"/>
          </a:p>
        </p:txBody>
      </p:sp>
      <p:graphicFrame>
        <p:nvGraphicFramePr>
          <p:cNvPr id="9" name="Table 8">
            <a:extLst>
              <a:ext uri="{FF2B5EF4-FFF2-40B4-BE49-F238E27FC236}">
                <a16:creationId xmlns:a16="http://schemas.microsoft.com/office/drawing/2014/main" id="{5092E2FA-953A-0684-1717-5A3D6830A73B}"/>
              </a:ext>
            </a:extLst>
          </p:cNvPr>
          <p:cNvGraphicFramePr>
            <a:graphicFrameLocks noGrp="1"/>
          </p:cNvGraphicFramePr>
          <p:nvPr>
            <p:extLst>
              <p:ext uri="{D42A27DB-BD31-4B8C-83A1-F6EECF244321}">
                <p14:modId xmlns:p14="http://schemas.microsoft.com/office/powerpoint/2010/main" val="2377351341"/>
              </p:ext>
            </p:extLst>
          </p:nvPr>
        </p:nvGraphicFramePr>
        <p:xfrm>
          <a:off x="457200" y="1393970"/>
          <a:ext cx="8229600" cy="4549629"/>
        </p:xfrm>
        <a:graphic>
          <a:graphicData uri="http://schemas.openxmlformats.org/drawingml/2006/table">
            <a:tbl>
              <a:tblPr firstRow="1" bandRow="1">
                <a:tableStyleId>{6E25E649-3F16-4E02-A733-19D2CDBF48F0}</a:tableStyleId>
              </a:tblPr>
              <a:tblGrid>
                <a:gridCol w="5183333">
                  <a:extLst>
                    <a:ext uri="{9D8B030D-6E8A-4147-A177-3AD203B41FA5}">
                      <a16:colId xmlns:a16="http://schemas.microsoft.com/office/drawing/2014/main" val="3887174246"/>
                    </a:ext>
                  </a:extLst>
                </a:gridCol>
                <a:gridCol w="1410909">
                  <a:extLst>
                    <a:ext uri="{9D8B030D-6E8A-4147-A177-3AD203B41FA5}">
                      <a16:colId xmlns:a16="http://schemas.microsoft.com/office/drawing/2014/main" val="4074265756"/>
                    </a:ext>
                  </a:extLst>
                </a:gridCol>
                <a:gridCol w="1635358">
                  <a:extLst>
                    <a:ext uri="{9D8B030D-6E8A-4147-A177-3AD203B41FA5}">
                      <a16:colId xmlns:a16="http://schemas.microsoft.com/office/drawing/2014/main" val="2168120343"/>
                    </a:ext>
                  </a:extLst>
                </a:gridCol>
              </a:tblGrid>
              <a:tr h="356442">
                <a:tc>
                  <a:txBody>
                    <a:bodyPr/>
                    <a:lstStyle/>
                    <a:p>
                      <a:r>
                        <a:rPr lang="en-US" sz="1200" b="1" dirty="0">
                          <a:solidFill>
                            <a:schemeClr val="bg1">
                              <a:lumMod val="95000"/>
                            </a:schemeClr>
                          </a:solidFill>
                        </a:rPr>
                        <a:t>Major Provisions</a:t>
                      </a:r>
                    </a:p>
                  </a:txBody>
                  <a:tcPr anchor="ctr">
                    <a:lnT w="38100" cap="flat" cmpd="sng" algn="ctr">
                      <a:solidFill>
                        <a:schemeClr val="bg1"/>
                      </a:solidFill>
                      <a:prstDash val="solid"/>
                      <a:round/>
                      <a:headEnd type="none" w="med" len="med"/>
                      <a:tailEnd type="none" w="med" len="med"/>
                    </a:lnT>
                    <a:solidFill>
                      <a:srgbClr val="234A5B"/>
                    </a:solidFill>
                  </a:tcPr>
                </a:tc>
                <a:tc>
                  <a:txBody>
                    <a:bodyPr/>
                    <a:lstStyle/>
                    <a:p>
                      <a:pPr algn="ctr"/>
                      <a:r>
                        <a:rPr lang="en-US" sz="1200" b="1" dirty="0">
                          <a:solidFill>
                            <a:schemeClr val="bg1">
                              <a:lumMod val="95000"/>
                            </a:schemeClr>
                          </a:solidFill>
                        </a:rPr>
                        <a:t>Local Impact</a:t>
                      </a:r>
                    </a:p>
                  </a:txBody>
                  <a:tcPr anchor="ctr">
                    <a:lnT w="38100" cap="flat" cmpd="sng" algn="ctr">
                      <a:solidFill>
                        <a:schemeClr val="bg1"/>
                      </a:solidFill>
                      <a:prstDash val="solid"/>
                      <a:round/>
                      <a:headEnd type="none" w="med" len="med"/>
                      <a:tailEnd type="none" w="med" len="med"/>
                    </a:lnT>
                    <a:solidFill>
                      <a:srgbClr val="234A5B"/>
                    </a:solidFill>
                  </a:tcPr>
                </a:tc>
                <a:tc>
                  <a:txBody>
                    <a:bodyPr/>
                    <a:lstStyle/>
                    <a:p>
                      <a:pPr algn="ctr"/>
                      <a:r>
                        <a:rPr lang="en-US" sz="1200" b="1" dirty="0">
                          <a:solidFill>
                            <a:schemeClr val="bg1">
                              <a:lumMod val="95000"/>
                            </a:schemeClr>
                          </a:solidFill>
                        </a:rPr>
                        <a:t>State GF Impact</a:t>
                      </a:r>
                    </a:p>
                  </a:txBody>
                  <a:tcPr anchor="ctr">
                    <a:lnT w="38100" cap="flat" cmpd="sng" algn="ctr">
                      <a:solidFill>
                        <a:schemeClr val="bg1"/>
                      </a:solidFill>
                      <a:prstDash val="solid"/>
                      <a:round/>
                      <a:headEnd type="none" w="med" len="med"/>
                      <a:tailEnd type="none" w="med" len="med"/>
                    </a:lnT>
                    <a:solidFill>
                      <a:srgbClr val="234A5B"/>
                    </a:solidFill>
                  </a:tcPr>
                </a:tc>
                <a:extLst>
                  <a:ext uri="{0D108BD9-81ED-4DB2-BD59-A6C34878D82A}">
                    <a16:rowId xmlns:a16="http://schemas.microsoft.com/office/drawing/2014/main" val="2047315818"/>
                  </a:ext>
                </a:extLst>
              </a:tr>
              <a:tr h="594068">
                <a:tc>
                  <a:txBody>
                    <a:bodyPr/>
                    <a:lstStyle/>
                    <a:p>
                      <a:pPr algn="l"/>
                      <a:r>
                        <a:rPr lang="en-US" sz="1200" dirty="0"/>
                        <a:t>Community Engagement Requirement </a:t>
                      </a:r>
                      <a:r>
                        <a:rPr lang="en-US" sz="1050" dirty="0"/>
                        <a:t>(80 hours a month) </a:t>
                      </a:r>
                      <a:r>
                        <a:rPr lang="en-US" sz="1200" dirty="0"/>
                        <a:t>for Able-Bodied Adults </a:t>
                      </a:r>
                      <a:r>
                        <a:rPr lang="en-US" sz="1050" dirty="0"/>
                        <a:t>(verified at initial enrollment and each renewal) – effective December 31, 2026</a:t>
                      </a:r>
                      <a:endParaRPr lang="en-US" sz="1200" dirty="0"/>
                    </a:p>
                  </a:txBody>
                  <a:tcPr anchor="ctr"/>
                </a:tc>
                <a:tc>
                  <a:txBody>
                    <a:bodyPr/>
                    <a:lstStyle/>
                    <a:p>
                      <a:pPr algn="ctr"/>
                      <a:r>
                        <a:rPr lang="en-US" sz="1200" kern="1200" dirty="0">
                          <a:solidFill>
                            <a:schemeClr val="dk1"/>
                          </a:solidFill>
                          <a:latin typeface="+mn-lt"/>
                          <a:ea typeface="+mn-ea"/>
                          <a:cs typeface="+mn-cs"/>
                        </a:rPr>
                        <a:t>Yes</a:t>
                      </a:r>
                    </a:p>
                  </a:txBody>
                  <a:tcPr anchor="ctr"/>
                </a:tc>
                <a:tc>
                  <a:txBody>
                    <a:bodyPr/>
                    <a:lstStyle/>
                    <a:p>
                      <a:pPr algn="ctr"/>
                      <a:r>
                        <a:rPr lang="en-US" sz="1200" kern="1200" dirty="0">
                          <a:solidFill>
                            <a:schemeClr val="dk1"/>
                          </a:solidFill>
                          <a:latin typeface="+mn-lt"/>
                          <a:ea typeface="+mn-ea"/>
                          <a:cs typeface="+mn-cs"/>
                        </a:rPr>
                        <a:t>Yes</a:t>
                      </a:r>
                    </a:p>
                  </a:txBody>
                  <a:tcPr anchor="ctr"/>
                </a:tc>
                <a:extLst>
                  <a:ext uri="{0D108BD9-81ED-4DB2-BD59-A6C34878D82A}">
                    <a16:rowId xmlns:a16="http://schemas.microsoft.com/office/drawing/2014/main" val="3971344372"/>
                  </a:ext>
                </a:extLst>
              </a:tr>
              <a:tr h="577895">
                <a:tc>
                  <a:txBody>
                    <a:bodyPr/>
                    <a:lstStyle/>
                    <a:p>
                      <a:pPr lvl="0" algn="l">
                        <a:buNone/>
                      </a:pPr>
                      <a:r>
                        <a:rPr lang="en-US" sz="1200" dirty="0"/>
                        <a:t>Cost Sharing for Expansion Members  &gt;100.0% of the Federal Poverty Level – effective October 1, 2028</a:t>
                      </a:r>
                    </a:p>
                  </a:txBody>
                  <a:tcPr anchor="ctr"/>
                </a:tc>
                <a:tc>
                  <a:txBody>
                    <a:bodyPr/>
                    <a:lstStyle/>
                    <a:p>
                      <a:pPr lvl="0" algn="ctr">
                        <a:buNone/>
                      </a:pPr>
                      <a:r>
                        <a:rPr lang="en-US" sz="1200" kern="1200" dirty="0">
                          <a:solidFill>
                            <a:schemeClr val="dk1"/>
                          </a:solidFill>
                          <a:latin typeface="+mn-lt"/>
                          <a:ea typeface="+mn-ea"/>
                          <a:cs typeface="+mn-cs"/>
                        </a:rPr>
                        <a:t>No</a:t>
                      </a:r>
                    </a:p>
                  </a:txBody>
                  <a:tcPr anchor="ctr"/>
                </a:tc>
                <a:tc>
                  <a:txBody>
                    <a:bodyPr/>
                    <a:lstStyle/>
                    <a:p>
                      <a:pPr lvl="0" algn="ctr">
                        <a:buNone/>
                      </a:pPr>
                      <a:r>
                        <a:rPr lang="en-US" sz="1200" kern="1200" dirty="0">
                          <a:solidFill>
                            <a:schemeClr val="dk1"/>
                          </a:solidFill>
                          <a:latin typeface="+mn-lt"/>
                          <a:ea typeface="+mn-ea"/>
                          <a:cs typeface="+mn-cs"/>
                        </a:rPr>
                        <a:t>Yes</a:t>
                      </a:r>
                    </a:p>
                  </a:txBody>
                  <a:tcPr anchor="ctr"/>
                </a:tc>
                <a:extLst>
                  <a:ext uri="{0D108BD9-81ED-4DB2-BD59-A6C34878D82A}">
                    <a16:rowId xmlns:a16="http://schemas.microsoft.com/office/drawing/2014/main" val="647463162"/>
                  </a:ext>
                </a:extLst>
              </a:tr>
              <a:tr h="809052">
                <a:tc>
                  <a:txBody>
                    <a:bodyPr/>
                    <a:lstStyle/>
                    <a:p>
                      <a:pPr lvl="0" algn="l">
                        <a:buNone/>
                      </a:pPr>
                      <a:r>
                        <a:rPr lang="en-US" sz="1200" dirty="0"/>
                        <a:t>Modifies Retroactive Coverage from Three Months to One Month Prior to Application for Medicaid under Expansion and two months for all other – effective January 1, 2027</a:t>
                      </a:r>
                    </a:p>
                  </a:txBody>
                  <a:tcPr anchor="ctr"/>
                </a:tc>
                <a:tc>
                  <a:txBody>
                    <a:bodyPr/>
                    <a:lstStyle/>
                    <a:p>
                      <a:pPr lvl="0" algn="ctr">
                        <a:buNone/>
                      </a:pPr>
                      <a:r>
                        <a:rPr lang="en-US" sz="1200" kern="1200" dirty="0">
                          <a:solidFill>
                            <a:schemeClr val="dk1"/>
                          </a:solidFill>
                          <a:latin typeface="+mn-lt"/>
                          <a:ea typeface="+mn-ea"/>
                          <a:cs typeface="+mn-cs"/>
                        </a:rPr>
                        <a:t>Yes</a:t>
                      </a:r>
                    </a:p>
                  </a:txBody>
                  <a:tcPr anchor="ctr"/>
                </a:tc>
                <a:tc>
                  <a:txBody>
                    <a:bodyPr/>
                    <a:lstStyle/>
                    <a:p>
                      <a:pPr lvl="0" algn="ctr">
                        <a:buNone/>
                      </a:pPr>
                      <a:r>
                        <a:rPr lang="en-US" sz="1200" kern="1200" dirty="0">
                          <a:solidFill>
                            <a:schemeClr val="dk1"/>
                          </a:solidFill>
                          <a:latin typeface="+mn-lt"/>
                          <a:ea typeface="+mn-ea"/>
                          <a:cs typeface="+mn-cs"/>
                        </a:rPr>
                        <a:t>Yes </a:t>
                      </a:r>
                    </a:p>
                  </a:txBody>
                  <a:tcPr anchor="ctr"/>
                </a:tc>
                <a:extLst>
                  <a:ext uri="{0D108BD9-81ED-4DB2-BD59-A6C34878D82A}">
                    <a16:rowId xmlns:a16="http://schemas.microsoft.com/office/drawing/2014/main" val="3351569170"/>
                  </a:ext>
                </a:extLst>
              </a:tr>
              <a:tr h="809052">
                <a:tc>
                  <a:txBody>
                    <a:bodyPr/>
                    <a:lstStyle/>
                    <a:p>
                      <a:pPr lvl="0" algn="l">
                        <a:buNone/>
                      </a:pPr>
                      <a:r>
                        <a:rPr lang="en-US" sz="1200" dirty="0"/>
                        <a:t>Eligibility Determination for Expansion Members Must be Redetermined Every Six Months, verification of duplicate enrollment and deceased individuals – effective January 1, 2027, and January 1, 2028</a:t>
                      </a:r>
                    </a:p>
                  </a:txBody>
                  <a:tcPr anchor="ctr"/>
                </a:tc>
                <a:tc>
                  <a:txBody>
                    <a:bodyPr/>
                    <a:lstStyle/>
                    <a:p>
                      <a:pPr lvl="0" algn="ctr">
                        <a:buNone/>
                      </a:pPr>
                      <a:r>
                        <a:rPr lang="en-US" sz="1200" kern="1200">
                          <a:solidFill>
                            <a:schemeClr val="dk1"/>
                          </a:solidFill>
                          <a:latin typeface="+mn-lt"/>
                          <a:ea typeface="+mn-ea"/>
                          <a:cs typeface="+mn-cs"/>
                        </a:rPr>
                        <a:t>Yes</a:t>
                      </a:r>
                    </a:p>
                  </a:txBody>
                  <a:tcPr anchor="ctr"/>
                </a:tc>
                <a:tc>
                  <a:txBody>
                    <a:bodyPr/>
                    <a:lstStyle/>
                    <a:p>
                      <a:pPr lvl="0" algn="ctr">
                        <a:buNone/>
                      </a:pPr>
                      <a:r>
                        <a:rPr lang="en-US" sz="1200" kern="1200" dirty="0">
                          <a:solidFill>
                            <a:schemeClr val="dk1"/>
                          </a:solidFill>
                          <a:latin typeface="+mn-lt"/>
                          <a:ea typeface="+mn-ea"/>
                          <a:cs typeface="+mn-cs"/>
                        </a:rPr>
                        <a:t>Yes</a:t>
                      </a:r>
                    </a:p>
                  </a:txBody>
                  <a:tcPr anchor="ctr"/>
                </a:tc>
                <a:extLst>
                  <a:ext uri="{0D108BD9-81ED-4DB2-BD59-A6C34878D82A}">
                    <a16:rowId xmlns:a16="http://schemas.microsoft.com/office/drawing/2014/main" val="3565582315"/>
                  </a:ext>
                </a:extLst>
              </a:tr>
              <a:tr h="809052">
                <a:tc>
                  <a:txBody>
                    <a:bodyPr/>
                    <a:lstStyle/>
                    <a:p>
                      <a:pPr lvl="0" algn="l">
                        <a:buNone/>
                      </a:pPr>
                      <a:r>
                        <a:rPr lang="en-US" sz="1200" dirty="0"/>
                        <a:t>Narrows the definition of qualified alien; Payments for services under Emergency Medicaid limited to 50 federal match rate if non-citizen under Expansion – effective October 1, 2026</a:t>
                      </a:r>
                    </a:p>
                  </a:txBody>
                  <a:tcPr anchor="ctr"/>
                </a:tc>
                <a:tc>
                  <a:txBody>
                    <a:bodyPr/>
                    <a:lstStyle/>
                    <a:p>
                      <a:pPr lvl="0" algn="ctr">
                        <a:buNone/>
                      </a:pPr>
                      <a:r>
                        <a:rPr lang="en-US" sz="1200" kern="1200" dirty="0">
                          <a:solidFill>
                            <a:schemeClr val="dk1"/>
                          </a:solidFill>
                          <a:latin typeface="+mn-lt"/>
                          <a:ea typeface="+mn-ea"/>
                          <a:cs typeface="+mn-cs"/>
                        </a:rPr>
                        <a:t>Maybe</a:t>
                      </a:r>
                    </a:p>
                  </a:txBody>
                  <a:tcPr anchor="ctr"/>
                </a:tc>
                <a:tc>
                  <a:txBody>
                    <a:bodyPr/>
                    <a:lstStyle/>
                    <a:p>
                      <a:pPr lvl="0" algn="ctr">
                        <a:buNone/>
                      </a:pPr>
                      <a:r>
                        <a:rPr lang="en-US" sz="1200" kern="1200" dirty="0">
                          <a:solidFill>
                            <a:schemeClr val="dk1"/>
                          </a:solidFill>
                          <a:latin typeface="+mn-lt"/>
                          <a:ea typeface="+mn-ea"/>
                          <a:cs typeface="+mn-cs"/>
                        </a:rPr>
                        <a:t>Yes</a:t>
                      </a:r>
                    </a:p>
                  </a:txBody>
                  <a:tcPr anchor="ctr"/>
                </a:tc>
                <a:extLst>
                  <a:ext uri="{0D108BD9-81ED-4DB2-BD59-A6C34878D82A}">
                    <a16:rowId xmlns:a16="http://schemas.microsoft.com/office/drawing/2014/main" val="3198429521"/>
                  </a:ext>
                </a:extLst>
              </a:tr>
              <a:tr h="594068">
                <a:tc>
                  <a:txBody>
                    <a:bodyPr/>
                    <a:lstStyle/>
                    <a:p>
                      <a:pPr lvl="0" algn="l">
                        <a:buNone/>
                      </a:pPr>
                      <a:r>
                        <a:rPr lang="en-US" sz="1200" dirty="0"/>
                        <a:t>Payment reduction related to certain erroneous excess payments under Medicaid – effective October 1, 2029</a:t>
                      </a:r>
                    </a:p>
                  </a:txBody>
                  <a:tcPr anchor="ctr"/>
                </a:tc>
                <a:tc>
                  <a:txBody>
                    <a:bodyPr/>
                    <a:lstStyle/>
                    <a:p>
                      <a:pPr lvl="0" algn="ctr">
                        <a:buNone/>
                      </a:pPr>
                      <a:r>
                        <a:rPr lang="en-US" sz="1200" kern="1200" dirty="0">
                          <a:solidFill>
                            <a:schemeClr val="dk1"/>
                          </a:solidFill>
                          <a:latin typeface="+mn-lt"/>
                          <a:ea typeface="+mn-ea"/>
                          <a:cs typeface="+mn-cs"/>
                        </a:rPr>
                        <a:t>Yes</a:t>
                      </a:r>
                    </a:p>
                  </a:txBody>
                  <a:tcPr anchor="ctr"/>
                </a:tc>
                <a:tc>
                  <a:txBody>
                    <a:bodyPr/>
                    <a:lstStyle/>
                    <a:p>
                      <a:pPr lvl="0" algn="ctr">
                        <a:buNone/>
                      </a:pPr>
                      <a:r>
                        <a:rPr lang="en-US" sz="1200" kern="1200" dirty="0">
                          <a:solidFill>
                            <a:schemeClr val="dk1"/>
                          </a:solidFill>
                          <a:latin typeface="+mn-lt"/>
                          <a:ea typeface="+mn-ea"/>
                          <a:cs typeface="+mn-cs"/>
                        </a:rPr>
                        <a:t>Yes</a:t>
                      </a:r>
                    </a:p>
                  </a:txBody>
                  <a:tcPr anchor="ctr"/>
                </a:tc>
                <a:extLst>
                  <a:ext uri="{0D108BD9-81ED-4DB2-BD59-A6C34878D82A}">
                    <a16:rowId xmlns:a16="http://schemas.microsoft.com/office/drawing/2014/main" val="635359009"/>
                  </a:ext>
                </a:extLst>
              </a:tr>
            </a:tbl>
          </a:graphicData>
        </a:graphic>
      </p:graphicFrame>
      <p:sp>
        <p:nvSpPr>
          <p:cNvPr id="10" name="TextBox 9">
            <a:extLst>
              <a:ext uri="{FF2B5EF4-FFF2-40B4-BE49-F238E27FC236}">
                <a16:creationId xmlns:a16="http://schemas.microsoft.com/office/drawing/2014/main" id="{2324AA79-D02B-C784-ECFC-9D9F3BFABEEB}"/>
              </a:ext>
            </a:extLst>
          </p:cNvPr>
          <p:cNvSpPr txBox="1"/>
          <p:nvPr/>
        </p:nvSpPr>
        <p:spPr>
          <a:xfrm>
            <a:off x="472068" y="6110128"/>
            <a:ext cx="7991098" cy="492443"/>
          </a:xfrm>
          <a:prstGeom prst="rect">
            <a:avLst/>
          </a:prstGeom>
          <a:noFill/>
        </p:spPr>
        <p:txBody>
          <a:bodyPr wrap="none" rtlCol="0">
            <a:spAutoFit/>
          </a:bodyPr>
          <a:lstStyle/>
          <a:p>
            <a:r>
              <a:rPr lang="en-US" sz="1400" i="1" dirty="0">
                <a:latin typeface="Times New Roman" panose="02020603050405020304" pitchFamily="18" charset="0"/>
                <a:cs typeface="Times New Roman" panose="02020603050405020304" pitchFamily="18" charset="0"/>
              </a:rPr>
              <a:t>Source: Mike Tweedy, Senate Finance and Appropriations Committee. For additional info see:</a:t>
            </a:r>
          </a:p>
          <a:p>
            <a:r>
              <a:rPr lang="en-US" sz="1200" i="1" dirty="0">
                <a:latin typeface="Times New Roman" panose="02020603050405020304" pitchFamily="18" charset="0"/>
                <a:cs typeface="Times New Roman" panose="02020603050405020304" pitchFamily="18" charset="0"/>
              </a:rPr>
              <a:t>https://</a:t>
            </a:r>
            <a:r>
              <a:rPr lang="en-US" sz="1200" i="1" dirty="0" err="1">
                <a:latin typeface="Times New Roman" panose="02020603050405020304" pitchFamily="18" charset="0"/>
                <a:cs typeface="Times New Roman" panose="02020603050405020304" pitchFamily="18" charset="0"/>
              </a:rPr>
              <a:t>sfac.virginia.gov</a:t>
            </a:r>
            <a:r>
              <a:rPr lang="en-US" sz="1200" i="1" dirty="0">
                <a:latin typeface="Times New Roman" panose="02020603050405020304" pitchFamily="18" charset="0"/>
                <a:cs typeface="Times New Roman" panose="02020603050405020304" pitchFamily="18" charset="0"/>
              </a:rPr>
              <a:t>/pdf/Jt%20Sub%20HHR%20Oversight/2025/No3_Cheryl%20Roberts,%20DMAS%20Presentation.pdf</a:t>
            </a:r>
          </a:p>
        </p:txBody>
      </p:sp>
    </p:spTree>
    <p:extLst>
      <p:ext uri="{BB962C8B-B14F-4D97-AF65-F5344CB8AC3E}">
        <p14:creationId xmlns:p14="http://schemas.microsoft.com/office/powerpoint/2010/main" val="1716156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F25E-A4D5-20BD-5651-FBD3733170E6}"/>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The Fiscal Health of Hospitals Will Be in Question over the Next Few Years </a:t>
            </a:r>
          </a:p>
        </p:txBody>
      </p:sp>
      <p:sp>
        <p:nvSpPr>
          <p:cNvPr id="3" name="Content Placeholder 2">
            <a:extLst>
              <a:ext uri="{FF2B5EF4-FFF2-40B4-BE49-F238E27FC236}">
                <a16:creationId xmlns:a16="http://schemas.microsoft.com/office/drawing/2014/main" id="{8B779F3D-2640-AC9E-6283-FCDBE7388D40}"/>
              </a:ext>
            </a:extLst>
          </p:cNvPr>
          <p:cNvSpPr>
            <a:spLocks noGrp="1"/>
          </p:cNvSpPr>
          <p:nvPr>
            <p:ph idx="1"/>
          </p:nvPr>
        </p:nvSpPr>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The new federal law requires Virginia to lower its 6% hospital provider tax by half a percentage point each year starting in October 2027 until it hits 3.5% in 2032. </a:t>
            </a:r>
          </a:p>
          <a:p>
            <a:pPr marL="857250" lvl="1" indent="-457200">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Reduced hospital Medicaid payments will also reduce provider tax amounts.</a:t>
            </a:r>
          </a:p>
          <a:p>
            <a:pPr marL="857250" lvl="1" indent="-457200">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The hospital provider tax currently generates $1 billion a year that the state combines with federal dollars to make supplemental Medicaid payments to hospitals.</a:t>
            </a:r>
          </a:p>
          <a:p>
            <a:pPr marL="857250" lvl="1" indent="-457200">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New $50 billion federal fund could provide some assistance to rural hospitals in VA.</a:t>
            </a:r>
          </a:p>
          <a:p>
            <a:r>
              <a:rPr lang="en-US" dirty="0">
                <a:latin typeface="Times New Roman" panose="02020603050405020304" pitchFamily="18" charset="0"/>
                <a:cs typeface="Times New Roman" panose="02020603050405020304" pitchFamily="18" charset="0"/>
              </a:rPr>
              <a:t>The OBBBA also ends enhanced Affordable Care Act insurance premium tax credits for health insurance, which will drive up insurance costs for the low and middle income.</a:t>
            </a:r>
          </a:p>
        </p:txBody>
      </p:sp>
      <p:sp>
        <p:nvSpPr>
          <p:cNvPr id="4" name="Slide Number Placeholder 3">
            <a:extLst>
              <a:ext uri="{FF2B5EF4-FFF2-40B4-BE49-F238E27FC236}">
                <a16:creationId xmlns:a16="http://schemas.microsoft.com/office/drawing/2014/main" id="{46B67DE2-7C09-6380-41E1-FF56F17C27AC}"/>
              </a:ext>
            </a:extLst>
          </p:cNvPr>
          <p:cNvSpPr>
            <a:spLocks noGrp="1"/>
          </p:cNvSpPr>
          <p:nvPr>
            <p:ph type="sldNum" sz="quarter" idx="12"/>
          </p:nvPr>
        </p:nvSpPr>
        <p:spPr/>
        <p:txBody>
          <a:bodyPr/>
          <a:lstStyle/>
          <a:p>
            <a:fld id="{B7D4160A-B398-445E-B430-7F2611F9565E}" type="slidenum">
              <a:rPr lang="en-US" smtClean="0"/>
              <a:pPr/>
              <a:t>15</a:t>
            </a:fld>
            <a:endParaRPr lang="en-US"/>
          </a:p>
        </p:txBody>
      </p:sp>
    </p:spTree>
    <p:extLst>
      <p:ext uri="{BB962C8B-B14F-4D97-AF65-F5344CB8AC3E}">
        <p14:creationId xmlns:p14="http://schemas.microsoft.com/office/powerpoint/2010/main" val="2586440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4E2E1-63C9-2DB4-456B-8C8D6A8E7712}"/>
              </a:ext>
            </a:extLst>
          </p:cNvPr>
          <p:cNvSpPr>
            <a:spLocks noGrp="1"/>
          </p:cNvSpPr>
          <p:nvPr>
            <p:ph type="title"/>
          </p:nvPr>
        </p:nvSpPr>
        <p:spPr/>
        <p:txBody>
          <a:bodyPr>
            <a:normAutofit fontScale="90000"/>
          </a:bodyPr>
          <a:lstStyle/>
          <a:p>
            <a:r>
              <a:rPr lang="en-US" dirty="0">
                <a:latin typeface="Times New Roman" panose="02020603050405020304" pitchFamily="18" charset="0"/>
                <a:ea typeface="Tahoma"/>
                <a:cs typeface="Times New Roman" panose="02020603050405020304" pitchFamily="18" charset="0"/>
              </a:rPr>
              <a:t>Supplemental Nutrition Assistance Program (SNAP) Changes in OBBBA</a:t>
            </a:r>
            <a:endParaRPr lang="en-US"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D6ACB563-544E-93C1-358A-FCC3F1B733A1}"/>
              </a:ext>
            </a:extLst>
          </p:cNvPr>
          <p:cNvSpPr>
            <a:spLocks noGrp="1"/>
          </p:cNvSpPr>
          <p:nvPr>
            <p:ph type="sldNum" sz="quarter" idx="12"/>
          </p:nvPr>
        </p:nvSpPr>
        <p:spPr/>
        <p:txBody>
          <a:bodyPr/>
          <a:lstStyle/>
          <a:p>
            <a:fld id="{B7D4160A-B398-445E-B430-7F2611F9565E}" type="slidenum">
              <a:rPr lang="en-US" smtClean="0"/>
              <a:pPr/>
              <a:t>16</a:t>
            </a:fld>
            <a:endParaRPr lang="en-US"/>
          </a:p>
        </p:txBody>
      </p:sp>
      <p:graphicFrame>
        <p:nvGraphicFramePr>
          <p:cNvPr id="4" name="Table 3">
            <a:extLst>
              <a:ext uri="{FF2B5EF4-FFF2-40B4-BE49-F238E27FC236}">
                <a16:creationId xmlns:a16="http://schemas.microsoft.com/office/drawing/2014/main" id="{15E4A11F-3643-3271-21AD-EDEA56D936C3}"/>
              </a:ext>
            </a:extLst>
          </p:cNvPr>
          <p:cNvGraphicFramePr>
            <a:graphicFrameLocks noGrp="1"/>
          </p:cNvGraphicFramePr>
          <p:nvPr>
            <p:extLst>
              <p:ext uri="{D42A27DB-BD31-4B8C-83A1-F6EECF244321}">
                <p14:modId xmlns:p14="http://schemas.microsoft.com/office/powerpoint/2010/main" val="1625875141"/>
              </p:ext>
            </p:extLst>
          </p:nvPr>
        </p:nvGraphicFramePr>
        <p:xfrm>
          <a:off x="304800" y="1600200"/>
          <a:ext cx="8382000" cy="4495801"/>
        </p:xfrm>
        <a:graphic>
          <a:graphicData uri="http://schemas.openxmlformats.org/drawingml/2006/table">
            <a:tbl>
              <a:tblPr firstRow="1" bandRow="1">
                <a:tableStyleId>{6E25E649-3F16-4E02-A733-19D2CDBF48F0}</a:tableStyleId>
              </a:tblPr>
              <a:tblGrid>
                <a:gridCol w="5810775">
                  <a:extLst>
                    <a:ext uri="{9D8B030D-6E8A-4147-A177-3AD203B41FA5}">
                      <a16:colId xmlns:a16="http://schemas.microsoft.com/office/drawing/2014/main" val="3887174246"/>
                    </a:ext>
                  </a:extLst>
                </a:gridCol>
                <a:gridCol w="1187759">
                  <a:extLst>
                    <a:ext uri="{9D8B030D-6E8A-4147-A177-3AD203B41FA5}">
                      <a16:colId xmlns:a16="http://schemas.microsoft.com/office/drawing/2014/main" val="4074265756"/>
                    </a:ext>
                  </a:extLst>
                </a:gridCol>
                <a:gridCol w="1383466">
                  <a:extLst>
                    <a:ext uri="{9D8B030D-6E8A-4147-A177-3AD203B41FA5}">
                      <a16:colId xmlns:a16="http://schemas.microsoft.com/office/drawing/2014/main" val="2168120343"/>
                    </a:ext>
                  </a:extLst>
                </a:gridCol>
              </a:tblGrid>
              <a:tr h="298066">
                <a:tc>
                  <a:txBody>
                    <a:bodyPr/>
                    <a:lstStyle/>
                    <a:p>
                      <a:r>
                        <a:rPr lang="en-US" sz="1100" b="1" dirty="0">
                          <a:solidFill>
                            <a:schemeClr val="bg1">
                              <a:lumMod val="95000"/>
                            </a:schemeClr>
                          </a:solidFill>
                        </a:rPr>
                        <a:t>Provisions</a:t>
                      </a:r>
                    </a:p>
                  </a:txBody>
                  <a:tcPr anchor="ctr">
                    <a:lnT w="38100" cap="flat" cmpd="sng" algn="ctr">
                      <a:solidFill>
                        <a:schemeClr val="bg1"/>
                      </a:solidFill>
                      <a:prstDash val="solid"/>
                      <a:round/>
                      <a:headEnd type="none" w="med" len="med"/>
                      <a:tailEnd type="none" w="med" len="med"/>
                    </a:lnT>
                    <a:solidFill>
                      <a:srgbClr val="234A5B"/>
                    </a:solidFill>
                  </a:tcPr>
                </a:tc>
                <a:tc>
                  <a:txBody>
                    <a:bodyPr/>
                    <a:lstStyle/>
                    <a:p>
                      <a:pPr algn="ctr"/>
                      <a:r>
                        <a:rPr lang="en-US" sz="1100" b="1" dirty="0">
                          <a:solidFill>
                            <a:schemeClr val="bg1">
                              <a:lumMod val="95000"/>
                            </a:schemeClr>
                          </a:solidFill>
                        </a:rPr>
                        <a:t>Local Impact</a:t>
                      </a:r>
                    </a:p>
                  </a:txBody>
                  <a:tcPr anchor="ctr">
                    <a:lnT w="38100" cap="flat" cmpd="sng" algn="ctr">
                      <a:solidFill>
                        <a:schemeClr val="bg1"/>
                      </a:solidFill>
                      <a:prstDash val="solid"/>
                      <a:round/>
                      <a:headEnd type="none" w="med" len="med"/>
                      <a:tailEnd type="none" w="med" len="med"/>
                    </a:lnT>
                    <a:solidFill>
                      <a:srgbClr val="234A5B"/>
                    </a:solidFill>
                  </a:tcPr>
                </a:tc>
                <a:tc>
                  <a:txBody>
                    <a:bodyPr/>
                    <a:lstStyle/>
                    <a:p>
                      <a:pPr algn="ctr"/>
                      <a:r>
                        <a:rPr lang="en-US" sz="1100" b="1" dirty="0">
                          <a:solidFill>
                            <a:schemeClr val="bg1">
                              <a:lumMod val="95000"/>
                            </a:schemeClr>
                          </a:solidFill>
                        </a:rPr>
                        <a:t>State GF Impact</a:t>
                      </a:r>
                    </a:p>
                  </a:txBody>
                  <a:tcPr anchor="ctr">
                    <a:lnT w="38100" cap="flat" cmpd="sng" algn="ctr">
                      <a:solidFill>
                        <a:schemeClr val="bg1"/>
                      </a:solidFill>
                      <a:prstDash val="solid"/>
                      <a:round/>
                      <a:headEnd type="none" w="med" len="med"/>
                      <a:tailEnd type="none" w="med" len="med"/>
                    </a:lnT>
                    <a:solidFill>
                      <a:srgbClr val="234A5B"/>
                    </a:solidFill>
                  </a:tcPr>
                </a:tc>
                <a:extLst>
                  <a:ext uri="{0D108BD9-81ED-4DB2-BD59-A6C34878D82A}">
                    <a16:rowId xmlns:a16="http://schemas.microsoft.com/office/drawing/2014/main" val="2047315818"/>
                  </a:ext>
                </a:extLst>
              </a:tr>
              <a:tr h="682111">
                <a:tc>
                  <a:txBody>
                    <a:bodyPr/>
                    <a:lstStyle/>
                    <a:p>
                      <a:r>
                        <a:rPr lang="en-US" sz="1100" dirty="0"/>
                        <a:t>State match requirement for SNAP benefits (minimum of 0.0 percent up to 15.0 percent based on the state's payment error rate – effective October 1, 2027</a:t>
                      </a:r>
                    </a:p>
                  </a:txBody>
                  <a:tcPr anchor="ctr"/>
                </a:tc>
                <a:tc>
                  <a:txBody>
                    <a:bodyPr/>
                    <a:lstStyle/>
                    <a:p>
                      <a:pPr lvl="0" algn="ctr">
                        <a:buNone/>
                      </a:pPr>
                      <a:r>
                        <a:rPr lang="en-US" sz="1100" dirty="0"/>
                        <a:t>Yes, pressure to reduce error rates</a:t>
                      </a:r>
                    </a:p>
                  </a:txBody>
                  <a:tcPr anchor="ctr"/>
                </a:tc>
                <a:tc>
                  <a:txBody>
                    <a:bodyPr/>
                    <a:lstStyle/>
                    <a:p>
                      <a:pPr marL="0" lvl="0" algn="ctr" defTabSz="914400" rtl="0" eaLnBrk="1" latinLnBrk="0" hangingPunct="1">
                        <a:buNone/>
                      </a:pPr>
                      <a:r>
                        <a:rPr lang="en-US" sz="1100" kern="1200" dirty="0">
                          <a:solidFill>
                            <a:schemeClr val="dk1"/>
                          </a:solidFill>
                          <a:latin typeface="+mn-lt"/>
                          <a:ea typeface="+mn-ea"/>
                          <a:cs typeface="+mn-cs"/>
                        </a:rPr>
                        <a:t>$90 - $270 million GF a year</a:t>
                      </a:r>
                    </a:p>
                  </a:txBody>
                  <a:tcPr anchor="ctr"/>
                </a:tc>
                <a:extLst>
                  <a:ext uri="{0D108BD9-81ED-4DB2-BD59-A6C34878D82A}">
                    <a16:rowId xmlns:a16="http://schemas.microsoft.com/office/drawing/2014/main" val="3971344372"/>
                  </a:ext>
                </a:extLst>
              </a:tr>
              <a:tr h="490933">
                <a:tc>
                  <a:txBody>
                    <a:bodyPr/>
                    <a:lstStyle/>
                    <a:p>
                      <a:pPr lvl="0">
                        <a:buNone/>
                      </a:pPr>
                      <a:r>
                        <a:rPr lang="en-US" sz="1100" dirty="0"/>
                        <a:t>Administrative cost sharing increased from 50.0 to 75.0 percent for states - effective October 1, 2026</a:t>
                      </a:r>
                    </a:p>
                  </a:txBody>
                  <a:tcPr anchor="ctr"/>
                </a:tc>
                <a:tc>
                  <a:txBody>
                    <a:bodyPr/>
                    <a:lstStyle/>
                    <a:p>
                      <a:pPr lvl="0" algn="ctr">
                        <a:buNone/>
                      </a:pPr>
                      <a:r>
                        <a:rPr lang="en-US" sz="1100" dirty="0"/>
                        <a:t>Yes, local share</a:t>
                      </a:r>
                    </a:p>
                  </a:txBody>
                  <a:tcPr anchor="ctr"/>
                </a:tc>
                <a:tc>
                  <a:txBody>
                    <a:bodyPr/>
                    <a:lstStyle/>
                    <a:p>
                      <a:pPr marL="0" lvl="0" algn="ctr" defTabSz="914400" rtl="0" eaLnBrk="1" latinLnBrk="0" hangingPunct="1">
                        <a:buNone/>
                      </a:pPr>
                      <a:r>
                        <a:rPr lang="en-US" sz="1100" kern="1200" dirty="0">
                          <a:solidFill>
                            <a:schemeClr val="dk1"/>
                          </a:solidFill>
                          <a:latin typeface="+mn-lt"/>
                          <a:ea typeface="+mn-ea"/>
                          <a:cs typeface="+mn-cs"/>
                        </a:rPr>
                        <a:t>$80 - $90 million GF a year</a:t>
                      </a:r>
                    </a:p>
                  </a:txBody>
                  <a:tcPr anchor="ctr"/>
                </a:tc>
                <a:extLst>
                  <a:ext uri="{0D108BD9-81ED-4DB2-BD59-A6C34878D82A}">
                    <a16:rowId xmlns:a16="http://schemas.microsoft.com/office/drawing/2014/main" val="647463162"/>
                  </a:ext>
                </a:extLst>
              </a:tr>
              <a:tr h="463986">
                <a:tc>
                  <a:txBody>
                    <a:bodyPr/>
                    <a:lstStyle/>
                    <a:p>
                      <a:pPr lvl="0">
                        <a:buNone/>
                      </a:pPr>
                      <a:r>
                        <a:rPr lang="en-US" sz="1100" dirty="0"/>
                        <a:t>Limits adjustments to the Thirty Food Plan to annual inflation adjustments – effective July 4, 2025 </a:t>
                      </a:r>
                    </a:p>
                  </a:txBody>
                  <a:tcPr anchor="ctr"/>
                </a:tc>
                <a:tc>
                  <a:txBody>
                    <a:bodyPr/>
                    <a:lstStyle/>
                    <a:p>
                      <a:pPr marL="0" lvl="0" algn="ctr" defTabSz="914400" rtl="0" eaLnBrk="1" latinLnBrk="0" hangingPunct="1">
                        <a:buNone/>
                      </a:pPr>
                      <a:r>
                        <a:rPr lang="en-US" sz="1100" kern="1200" dirty="0">
                          <a:solidFill>
                            <a:schemeClr val="dk1"/>
                          </a:solidFill>
                          <a:latin typeface="+mn-lt"/>
                          <a:ea typeface="+mn-ea"/>
                          <a:cs typeface="+mn-cs"/>
                        </a:rPr>
                        <a:t>No</a:t>
                      </a:r>
                    </a:p>
                  </a:txBody>
                  <a:tcPr anchor="ctr"/>
                </a:tc>
                <a:tc>
                  <a:txBody>
                    <a:bodyPr/>
                    <a:lstStyle/>
                    <a:p>
                      <a:pPr marL="0" lvl="0" algn="ctr" defTabSz="914400" rtl="0" eaLnBrk="1" latinLnBrk="0" hangingPunct="1">
                        <a:buNone/>
                      </a:pPr>
                      <a:r>
                        <a:rPr lang="en-US" sz="1100" kern="1200" dirty="0">
                          <a:solidFill>
                            <a:schemeClr val="dk1"/>
                          </a:solidFill>
                          <a:latin typeface="+mn-lt"/>
                          <a:ea typeface="+mn-ea"/>
                          <a:cs typeface="+mn-cs"/>
                        </a:rPr>
                        <a:t>No</a:t>
                      </a:r>
                    </a:p>
                  </a:txBody>
                  <a:tcPr anchor="ctr"/>
                </a:tc>
                <a:extLst>
                  <a:ext uri="{0D108BD9-81ED-4DB2-BD59-A6C34878D82A}">
                    <a16:rowId xmlns:a16="http://schemas.microsoft.com/office/drawing/2014/main" val="3006012289"/>
                  </a:ext>
                </a:extLst>
              </a:tr>
              <a:tr h="490933">
                <a:tc>
                  <a:txBody>
                    <a:bodyPr/>
                    <a:lstStyle/>
                    <a:p>
                      <a:pPr lvl="0">
                        <a:buNone/>
                      </a:pPr>
                      <a:r>
                        <a:rPr lang="en-US" sz="1100" dirty="0"/>
                        <a:t>Increases the age from 54 to 64 that Able Bodied Adults without Dependents must work to receive SNAP (dependent child is changed to be under the age of 14 and not 18)</a:t>
                      </a:r>
                    </a:p>
                  </a:txBody>
                  <a:tcPr anchor="ctr"/>
                </a:tc>
                <a:tc>
                  <a:txBody>
                    <a:bodyPr/>
                    <a:lstStyle/>
                    <a:p>
                      <a:pPr marL="0" lvl="0" algn="ctr" defTabSz="914400" rtl="0" eaLnBrk="1" latinLnBrk="0" hangingPunct="1">
                        <a:buNone/>
                      </a:pPr>
                      <a:r>
                        <a:rPr lang="en-US" sz="1100" kern="1200" dirty="0">
                          <a:solidFill>
                            <a:schemeClr val="dk1"/>
                          </a:solidFill>
                          <a:latin typeface="+mn-lt"/>
                          <a:ea typeface="+mn-ea"/>
                          <a:cs typeface="+mn-cs"/>
                        </a:rPr>
                        <a:t>Yes</a:t>
                      </a:r>
                    </a:p>
                  </a:txBody>
                  <a:tcPr anchor="ctr"/>
                </a:tc>
                <a:tc>
                  <a:txBody>
                    <a:bodyPr/>
                    <a:lstStyle/>
                    <a:p>
                      <a:pPr marL="0" lvl="0" algn="ctr" defTabSz="914400" rtl="0" eaLnBrk="1" latinLnBrk="0" hangingPunct="1">
                        <a:buNone/>
                      </a:pPr>
                      <a:r>
                        <a:rPr lang="en-US" sz="1100" kern="1200" dirty="0">
                          <a:solidFill>
                            <a:schemeClr val="dk1"/>
                          </a:solidFill>
                          <a:latin typeface="+mn-lt"/>
                          <a:ea typeface="+mn-ea"/>
                          <a:cs typeface="+mn-cs"/>
                        </a:rPr>
                        <a:t>Yes</a:t>
                      </a:r>
                    </a:p>
                  </a:txBody>
                  <a:tcPr anchor="ctr"/>
                </a:tc>
                <a:extLst>
                  <a:ext uri="{0D108BD9-81ED-4DB2-BD59-A6C34878D82A}">
                    <a16:rowId xmlns:a16="http://schemas.microsoft.com/office/drawing/2014/main" val="3351569170"/>
                  </a:ext>
                </a:extLst>
              </a:tr>
              <a:tr h="876666">
                <a:tc>
                  <a:txBody>
                    <a:bodyPr/>
                    <a:lstStyle/>
                    <a:p>
                      <a:pPr lvl="0">
                        <a:buNone/>
                      </a:pPr>
                      <a:r>
                        <a:rPr lang="en-US" sz="1100" dirty="0"/>
                        <a:t>Restricts use of LIHEAP payments of $20 or more to automatically qualify for the standard utility allowance in determining SNAP benefit amounts to households with elderly or disabled members and prohibits the use of household internet costs from being used in computing the excess shelter expense deduction for SNAP benefits – effective July 4, 2025</a:t>
                      </a:r>
                    </a:p>
                  </a:txBody>
                  <a:tcPr anchor="ctr"/>
                </a:tc>
                <a:tc>
                  <a:txBody>
                    <a:bodyPr/>
                    <a:lstStyle/>
                    <a:p>
                      <a:pPr marL="0" lvl="0" algn="ctr" defTabSz="914400" rtl="0" eaLnBrk="1" latinLnBrk="0" hangingPunct="1">
                        <a:buNone/>
                      </a:pPr>
                      <a:r>
                        <a:rPr lang="en-US" sz="1100" kern="1200" dirty="0">
                          <a:solidFill>
                            <a:schemeClr val="dk1"/>
                          </a:solidFill>
                          <a:latin typeface="+mn-lt"/>
                          <a:ea typeface="+mn-ea"/>
                          <a:cs typeface="+mn-cs"/>
                        </a:rPr>
                        <a:t>Yes, adds complexity</a:t>
                      </a:r>
                    </a:p>
                  </a:txBody>
                  <a:tcPr anchor="ctr"/>
                </a:tc>
                <a:tc>
                  <a:txBody>
                    <a:bodyPr/>
                    <a:lstStyle/>
                    <a:p>
                      <a:pPr marL="0" lvl="0" algn="ctr" defTabSz="914400" rtl="0" eaLnBrk="1" latinLnBrk="0" hangingPunct="1">
                        <a:buNone/>
                      </a:pPr>
                      <a:r>
                        <a:rPr lang="en-US" sz="1100" kern="1200" dirty="0">
                          <a:solidFill>
                            <a:schemeClr val="dk1"/>
                          </a:solidFill>
                          <a:latin typeface="+mn-lt"/>
                          <a:ea typeface="+mn-ea"/>
                          <a:cs typeface="+mn-cs"/>
                        </a:rPr>
                        <a:t>No</a:t>
                      </a:r>
                    </a:p>
                  </a:txBody>
                  <a:tcPr anchor="ctr"/>
                </a:tc>
                <a:extLst>
                  <a:ext uri="{0D108BD9-81ED-4DB2-BD59-A6C34878D82A}">
                    <a16:rowId xmlns:a16="http://schemas.microsoft.com/office/drawing/2014/main" val="4248755261"/>
                  </a:ext>
                </a:extLst>
              </a:tr>
              <a:tr h="1193106">
                <a:tc>
                  <a:txBody>
                    <a:bodyPr/>
                    <a:lstStyle/>
                    <a:p>
                      <a:pPr lvl="0">
                        <a:buNone/>
                      </a:pPr>
                      <a:r>
                        <a:rPr lang="en-US" sz="1100" dirty="0"/>
                        <a:t>Limits SNAP benefits to individuals who reside in the United States and are 1) citizens or lawful permanent residents; 2) immigrants who have been lawfully admitted for permanent residence; 3) immigrants who have been granted the status of Cuban or Haitian entrant; or 4) individuals who are lawfully residing in the country in accordance with the Compacts of Free Association between the United States and Micronesia, the Marshall Islands, and Palau.</a:t>
                      </a:r>
                    </a:p>
                  </a:txBody>
                  <a:tcPr anchor="ctr"/>
                </a:tc>
                <a:tc>
                  <a:txBody>
                    <a:bodyPr/>
                    <a:lstStyle/>
                    <a:p>
                      <a:pPr marL="0" lvl="0" algn="ctr" defTabSz="914400" rtl="0" eaLnBrk="1" latinLnBrk="0" hangingPunct="1">
                        <a:buNone/>
                      </a:pPr>
                      <a:r>
                        <a:rPr lang="en-US" sz="1100" kern="1200" dirty="0">
                          <a:solidFill>
                            <a:schemeClr val="dk1"/>
                          </a:solidFill>
                          <a:latin typeface="+mn-lt"/>
                          <a:ea typeface="+mn-ea"/>
                          <a:cs typeface="+mn-cs"/>
                        </a:rPr>
                        <a:t>Maybe, for verification purposes</a:t>
                      </a:r>
                    </a:p>
                  </a:txBody>
                  <a:tcPr anchor="ctr"/>
                </a:tc>
                <a:tc>
                  <a:txBody>
                    <a:bodyPr/>
                    <a:lstStyle/>
                    <a:p>
                      <a:pPr marL="0" lvl="0" algn="ctr" defTabSz="914400" rtl="0" eaLnBrk="1" latinLnBrk="0" hangingPunct="1">
                        <a:buNone/>
                      </a:pPr>
                      <a:r>
                        <a:rPr lang="en-US" sz="1100" kern="1200" dirty="0">
                          <a:solidFill>
                            <a:schemeClr val="dk1"/>
                          </a:solidFill>
                          <a:latin typeface="+mn-lt"/>
                          <a:ea typeface="+mn-ea"/>
                          <a:cs typeface="+mn-cs"/>
                        </a:rPr>
                        <a:t>No</a:t>
                      </a:r>
                    </a:p>
                  </a:txBody>
                  <a:tcPr anchor="ctr"/>
                </a:tc>
                <a:extLst>
                  <a:ext uri="{0D108BD9-81ED-4DB2-BD59-A6C34878D82A}">
                    <a16:rowId xmlns:a16="http://schemas.microsoft.com/office/drawing/2014/main" val="1849679052"/>
                  </a:ext>
                </a:extLst>
              </a:tr>
            </a:tbl>
          </a:graphicData>
        </a:graphic>
      </p:graphicFrame>
      <p:sp>
        <p:nvSpPr>
          <p:cNvPr id="6" name="TextBox 5">
            <a:extLst>
              <a:ext uri="{FF2B5EF4-FFF2-40B4-BE49-F238E27FC236}">
                <a16:creationId xmlns:a16="http://schemas.microsoft.com/office/drawing/2014/main" id="{53B8A610-4E16-BFAA-755A-C4FDA89F0C97}"/>
              </a:ext>
            </a:extLst>
          </p:cNvPr>
          <p:cNvSpPr txBox="1"/>
          <p:nvPr/>
        </p:nvSpPr>
        <p:spPr>
          <a:xfrm>
            <a:off x="228600" y="6278563"/>
            <a:ext cx="7848600" cy="307777"/>
          </a:xfrm>
          <a:prstGeom prst="rect">
            <a:avLst/>
          </a:prstGeom>
          <a:noFill/>
        </p:spPr>
        <p:txBody>
          <a:bodyPr wrap="square">
            <a:spAutoFit/>
          </a:bodyPr>
          <a:lstStyle/>
          <a:p>
            <a:r>
              <a:rPr lang="en-US" sz="1400" i="1" dirty="0">
                <a:latin typeface="Times New Roman" panose="02020603050405020304" pitchFamily="18" charset="0"/>
                <a:cs typeface="Times New Roman" panose="02020603050405020304" pitchFamily="18" charset="0"/>
              </a:rPr>
              <a:t>Source: Mike Tweedy, Senate Finance and Appropriations Committee</a:t>
            </a:r>
          </a:p>
        </p:txBody>
      </p:sp>
    </p:spTree>
    <p:extLst>
      <p:ext uri="{BB962C8B-B14F-4D97-AF65-F5344CB8AC3E}">
        <p14:creationId xmlns:p14="http://schemas.microsoft.com/office/powerpoint/2010/main" val="2310499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379DB-FDBA-A986-A4A7-FB54EB1CB2EA}"/>
              </a:ext>
            </a:extLst>
          </p:cNvPr>
          <p:cNvSpPr>
            <a:spLocks noGrp="1"/>
          </p:cNvSpPr>
          <p:nvPr>
            <p:ph type="title"/>
          </p:nvPr>
        </p:nvSpPr>
        <p:spPr/>
        <p:txBody>
          <a:bodyPr>
            <a:noAutofit/>
          </a:bodyPr>
          <a:lstStyle/>
          <a:p>
            <a:r>
              <a:rPr lang="en-US" sz="3600" dirty="0">
                <a:latin typeface="Times New Roman" panose="02020603050405020304" pitchFamily="18" charset="0"/>
                <a:cs typeface="Times New Roman" panose="02020603050405020304" pitchFamily="18" charset="0"/>
              </a:rPr>
              <a:t>Virginia Tax Conformity to OBBBA</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Could Reduce Revenues if Adopted</a:t>
            </a:r>
          </a:p>
        </p:txBody>
      </p:sp>
      <p:sp>
        <p:nvSpPr>
          <p:cNvPr id="3" name="Content Placeholder 2">
            <a:extLst>
              <a:ext uri="{FF2B5EF4-FFF2-40B4-BE49-F238E27FC236}">
                <a16:creationId xmlns:a16="http://schemas.microsoft.com/office/drawing/2014/main" id="{AD4A90BE-9B9E-F7A4-9646-DF50099FF6FD}"/>
              </a:ext>
            </a:extLst>
          </p:cNvPr>
          <p:cNvSpPr>
            <a:spLocks noGrp="1"/>
          </p:cNvSpPr>
          <p:nvPr>
            <p:ph idx="1"/>
          </p:nvPr>
        </p:nvSpPr>
        <p:spPr>
          <a:xfrm>
            <a:off x="457200" y="1531589"/>
            <a:ext cx="8229600" cy="4983162"/>
          </a:xfrm>
        </p:spPr>
        <p:txBody>
          <a:bodyPr>
            <a:normAutofit fontScale="47500" lnSpcReduction="20000"/>
          </a:bodyPr>
          <a:lstStyle/>
          <a:p>
            <a:r>
              <a:rPr lang="en-US" dirty="0">
                <a:latin typeface="Times New Roman" panose="02020603050405020304" pitchFamily="18" charset="0"/>
                <a:cs typeface="Times New Roman" panose="02020603050405020304" pitchFamily="18" charset="0"/>
              </a:rPr>
              <a:t>Virginia has static (fixed date) conformity to federal tax changes (IRC), where the incorporation of changes has to await the legislature’s decision to manually update any IRC conformity. Virginia must decide whether to maintain or adopt conformity with a post-OBBBA version of the IRC, and, if so, whether to modify or selectively decouple from some of the new provisions.</a:t>
            </a: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Examples of OBBBA personal tax issues Virginia could consider incorporating include:</a:t>
            </a:r>
          </a:p>
          <a:p>
            <a:pPr lvl="1"/>
            <a:r>
              <a:rPr lang="en-US" sz="2900" b="1" dirty="0">
                <a:latin typeface="Times New Roman" panose="02020603050405020304" pitchFamily="18" charset="0"/>
                <a:cs typeface="Times New Roman" panose="02020603050405020304" pitchFamily="18" charset="0"/>
              </a:rPr>
              <a:t>Exempt qualified tips </a:t>
            </a:r>
            <a:r>
              <a:rPr lang="en-US" sz="2900" dirty="0">
                <a:latin typeface="Times New Roman" panose="02020603050405020304" pitchFamily="18" charset="0"/>
                <a:cs typeface="Times New Roman" panose="02020603050405020304" pitchFamily="18" charset="0"/>
              </a:rPr>
              <a:t>from income taxation for tax years 2025-2028, structured as a deduction available to itemizers and non-itemizers alike. To limit tax avoidance, a qualified tip is defined as a cash tip received as an individual in an occupation “which traditionally and customarily received tips on or before December 31, 2024,” with exclusions for highly compensated employees.</a:t>
            </a:r>
          </a:p>
          <a:p>
            <a:pPr lvl="1"/>
            <a:r>
              <a:rPr lang="en-US" sz="2900" b="1" dirty="0">
                <a:latin typeface="Times New Roman" panose="02020603050405020304" pitchFamily="18" charset="0"/>
                <a:cs typeface="Times New Roman" panose="02020603050405020304" pitchFamily="18" charset="0"/>
              </a:rPr>
              <a:t>Deduct personal passenger vehicle loan interest </a:t>
            </a:r>
            <a:r>
              <a:rPr lang="en-US" sz="2900" dirty="0">
                <a:latin typeface="Times New Roman" panose="02020603050405020304" pitchFamily="18" charset="0"/>
                <a:cs typeface="Times New Roman" panose="02020603050405020304" pitchFamily="18" charset="0"/>
              </a:rPr>
              <a:t>up to $10,000 per year, with a phaseout for high earners beginning at $100,000 in income ($200,000 for joint filers).</a:t>
            </a:r>
          </a:p>
          <a:p>
            <a:pPr lvl="1"/>
            <a:r>
              <a:rPr lang="en-US" sz="2900" b="1" dirty="0">
                <a:latin typeface="Times New Roman" panose="02020603050405020304" pitchFamily="18" charset="0"/>
                <a:cs typeface="Times New Roman" panose="02020603050405020304" pitchFamily="18" charset="0"/>
              </a:rPr>
              <a:t>Deduct a portion of overtime for both itemizers and non-itemizers</a:t>
            </a:r>
            <a:r>
              <a:rPr lang="en-US" sz="2900" dirty="0">
                <a:latin typeface="Times New Roman" panose="02020603050405020304" pitchFamily="18" charset="0"/>
                <a:cs typeface="Times New Roman" panose="02020603050405020304" pitchFamily="18" charset="0"/>
              </a:rPr>
              <a:t> for tax years 2025-2028, with some exclusions, such as for highly compensated employees. </a:t>
            </a:r>
          </a:p>
          <a:p>
            <a:pPr marL="457200" lvl="1"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OBBBA makes </a:t>
            </a:r>
            <a:r>
              <a:rPr lang="en-US" b="1" dirty="0">
                <a:latin typeface="Times New Roman" panose="02020603050405020304" pitchFamily="18" charset="0"/>
                <a:cs typeface="Times New Roman" panose="02020603050405020304" pitchFamily="18" charset="0"/>
              </a:rPr>
              <a:t>four significant changes around business expensing</a:t>
            </a:r>
            <a:r>
              <a:rPr lang="en-US" dirty="0">
                <a:latin typeface="Times New Roman" panose="02020603050405020304" pitchFamily="18" charset="0"/>
                <a:cs typeface="Times New Roman" panose="02020603050405020304" pitchFamily="18" charset="0"/>
              </a:rPr>
              <a:t>, all of which are relevant to states as well:</a:t>
            </a:r>
          </a:p>
          <a:p>
            <a:pPr marL="857250" lvl="1" indent="-457200">
              <a:buFont typeface="Wingdings" pitchFamily="2" charset="2"/>
              <a:buChar char="ü"/>
            </a:pPr>
            <a:r>
              <a:rPr lang="en-US" sz="2900" dirty="0">
                <a:latin typeface="Times New Roman" panose="02020603050405020304" pitchFamily="18" charset="0"/>
                <a:cs typeface="Times New Roman" panose="02020603050405020304" pitchFamily="18" charset="0"/>
              </a:rPr>
              <a:t>The full expensing provision for machinery, equipment, and certain other tangible property is restored and made permanent.</a:t>
            </a:r>
          </a:p>
          <a:p>
            <a:pPr marL="857250" lvl="1" indent="-457200">
              <a:buFont typeface="Wingdings" pitchFamily="2" charset="2"/>
              <a:buChar char="ü"/>
            </a:pPr>
            <a:r>
              <a:rPr lang="en-US" sz="2900" dirty="0">
                <a:latin typeface="Times New Roman" panose="02020603050405020304" pitchFamily="18" charset="0"/>
                <a:cs typeface="Times New Roman" panose="02020603050405020304" pitchFamily="18" charset="0"/>
              </a:rPr>
              <a:t>The recent shift to amortizing research and experimental expenditures is reversed, restoring immediate cost recovery for research and development costs.</a:t>
            </a:r>
          </a:p>
          <a:p>
            <a:pPr marL="857250" lvl="1" indent="-457200">
              <a:buFont typeface="Wingdings" pitchFamily="2" charset="2"/>
              <a:buChar char="ü"/>
            </a:pPr>
            <a:r>
              <a:rPr lang="en-US" sz="2900" dirty="0">
                <a:latin typeface="Times New Roman" panose="02020603050405020304" pitchFamily="18" charset="0"/>
                <a:cs typeface="Times New Roman" panose="02020603050405020304" pitchFamily="18" charset="0"/>
              </a:rPr>
              <a:t>A new first-year expensing for qualified production property (e.g., factories).</a:t>
            </a:r>
          </a:p>
          <a:p>
            <a:pPr marL="857250" lvl="1" indent="-457200">
              <a:buFont typeface="Wingdings" pitchFamily="2" charset="2"/>
              <a:buChar char="ü"/>
            </a:pPr>
            <a:r>
              <a:rPr lang="en-US" sz="2900" dirty="0">
                <a:latin typeface="Times New Roman" panose="02020603050405020304" pitchFamily="18" charset="0"/>
                <a:cs typeface="Times New Roman" panose="02020603050405020304" pitchFamily="18" charset="0"/>
              </a:rPr>
              <a:t>The cap on the § 179 expensing deduction for small businesses is raised from $1 million to $2.5 million.</a:t>
            </a:r>
          </a:p>
          <a:p>
            <a:pPr lvl="1"/>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F9B54EB-5264-99C2-0930-CA429123EC68}"/>
              </a:ext>
            </a:extLst>
          </p:cNvPr>
          <p:cNvSpPr>
            <a:spLocks noGrp="1"/>
          </p:cNvSpPr>
          <p:nvPr>
            <p:ph type="sldNum" sz="quarter" idx="12"/>
          </p:nvPr>
        </p:nvSpPr>
        <p:spPr/>
        <p:txBody>
          <a:bodyPr/>
          <a:lstStyle/>
          <a:p>
            <a:fld id="{B7D4160A-B398-445E-B430-7F2611F9565E}" type="slidenum">
              <a:rPr lang="en-US" smtClean="0"/>
              <a:pPr/>
              <a:t>17</a:t>
            </a:fld>
            <a:endParaRPr lang="en-US"/>
          </a:p>
        </p:txBody>
      </p:sp>
    </p:spTree>
    <p:extLst>
      <p:ext uri="{BB962C8B-B14F-4D97-AF65-F5344CB8AC3E}">
        <p14:creationId xmlns:p14="http://schemas.microsoft.com/office/powerpoint/2010/main" val="1457522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B747C-B130-2E7A-9B18-754EE866B79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Appendices</a:t>
            </a:r>
            <a:endParaRPr lang="en-US" dirty="0"/>
          </a:p>
        </p:txBody>
      </p:sp>
      <p:sp>
        <p:nvSpPr>
          <p:cNvPr id="3" name="Slide Number Placeholder 2">
            <a:extLst>
              <a:ext uri="{FF2B5EF4-FFF2-40B4-BE49-F238E27FC236}">
                <a16:creationId xmlns:a16="http://schemas.microsoft.com/office/drawing/2014/main" id="{158B8C08-BEB7-A45F-66E0-A1A5B72BDA54}"/>
              </a:ext>
            </a:extLst>
          </p:cNvPr>
          <p:cNvSpPr>
            <a:spLocks noGrp="1"/>
          </p:cNvSpPr>
          <p:nvPr>
            <p:ph type="sldNum" sz="quarter" idx="12"/>
          </p:nvPr>
        </p:nvSpPr>
        <p:spPr/>
        <p:txBody>
          <a:bodyPr/>
          <a:lstStyle/>
          <a:p>
            <a:fld id="{B7D4160A-B398-445E-B430-7F2611F9565E}" type="slidenum">
              <a:rPr lang="en-US" smtClean="0"/>
              <a:pPr/>
              <a:t>18</a:t>
            </a:fld>
            <a:endParaRPr lang="en-US"/>
          </a:p>
        </p:txBody>
      </p:sp>
    </p:spTree>
    <p:extLst>
      <p:ext uri="{BB962C8B-B14F-4D97-AF65-F5344CB8AC3E}">
        <p14:creationId xmlns:p14="http://schemas.microsoft.com/office/powerpoint/2010/main" val="1073321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205A0-0846-E8F8-1B11-B79B9272FE16}"/>
              </a:ext>
            </a:extLst>
          </p:cNvPr>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Recent GF Tax Reductions in Virginia</a:t>
            </a:r>
          </a:p>
        </p:txBody>
      </p:sp>
      <p:sp>
        <p:nvSpPr>
          <p:cNvPr id="4" name="Slide Number Placeholder 3">
            <a:extLst>
              <a:ext uri="{FF2B5EF4-FFF2-40B4-BE49-F238E27FC236}">
                <a16:creationId xmlns:a16="http://schemas.microsoft.com/office/drawing/2014/main" id="{4696B283-EA28-81EE-FD52-1E2FC43C0548}"/>
              </a:ext>
            </a:extLst>
          </p:cNvPr>
          <p:cNvSpPr>
            <a:spLocks noGrp="1"/>
          </p:cNvSpPr>
          <p:nvPr>
            <p:ph type="sldNum" sz="quarter" idx="12"/>
          </p:nvPr>
        </p:nvSpPr>
        <p:spPr/>
        <p:txBody>
          <a:bodyPr/>
          <a:lstStyle/>
          <a:p>
            <a:fld id="{B7D4160A-B398-445E-B430-7F2611F9565E}" type="slidenum">
              <a:rPr lang="en-US" smtClean="0"/>
              <a:pPr/>
              <a:t>19</a:t>
            </a:fld>
            <a:endParaRPr lang="en-US"/>
          </a:p>
        </p:txBody>
      </p:sp>
      <p:pic>
        <p:nvPicPr>
          <p:cNvPr id="5" name="Picture 4">
            <a:extLst>
              <a:ext uri="{FF2B5EF4-FFF2-40B4-BE49-F238E27FC236}">
                <a16:creationId xmlns:a16="http://schemas.microsoft.com/office/drawing/2014/main" id="{EEDC6A09-A828-C721-4FFB-820B84DA420E}"/>
              </a:ext>
            </a:extLst>
          </p:cNvPr>
          <p:cNvPicPr>
            <a:picLocks noChangeAspect="1"/>
          </p:cNvPicPr>
          <p:nvPr/>
        </p:nvPicPr>
        <p:blipFill>
          <a:blip r:embed="rId2"/>
          <a:stretch>
            <a:fillRect/>
          </a:stretch>
        </p:blipFill>
        <p:spPr>
          <a:xfrm>
            <a:off x="685800" y="1769455"/>
            <a:ext cx="7772400" cy="3319089"/>
          </a:xfrm>
          <a:prstGeom prst="rect">
            <a:avLst/>
          </a:prstGeom>
        </p:spPr>
      </p:pic>
    </p:spTree>
    <p:extLst>
      <p:ext uri="{BB962C8B-B14F-4D97-AF65-F5344CB8AC3E}">
        <p14:creationId xmlns:p14="http://schemas.microsoft.com/office/powerpoint/2010/main" val="181527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8BCFB-3C9B-EEF9-DD8D-30C6E895A771}"/>
              </a:ext>
            </a:extLst>
          </p:cNvPr>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Where Do State Finances Stand Today?</a:t>
            </a:r>
          </a:p>
        </p:txBody>
      </p:sp>
      <p:sp>
        <p:nvSpPr>
          <p:cNvPr id="3" name="Content Placeholder 2">
            <a:extLst>
              <a:ext uri="{FF2B5EF4-FFF2-40B4-BE49-F238E27FC236}">
                <a16:creationId xmlns:a16="http://schemas.microsoft.com/office/drawing/2014/main" id="{55C086D6-1F26-ABD2-CFF7-4300C12199A8}"/>
              </a:ext>
            </a:extLst>
          </p:cNvPr>
          <p:cNvSpPr>
            <a:spLocks noGrp="1"/>
          </p:cNvSpPr>
          <p:nvPr>
            <p:ph idx="1"/>
          </p:nvPr>
        </p:nvSpPr>
        <p:spPr>
          <a:xfrm>
            <a:off x="457200" y="1600200"/>
            <a:ext cx="8229600" cy="4756150"/>
          </a:xfrm>
        </p:spPr>
        <p:txBody>
          <a:bodyPr>
            <a:normAutofit fontScale="55000" lnSpcReduction="20000"/>
          </a:bodyPr>
          <a:lstStyle/>
          <a:p>
            <a:r>
              <a:rPr lang="en-US" sz="3300" dirty="0">
                <a:latin typeface="Times New Roman" panose="02020603050405020304" pitchFamily="18" charset="0"/>
                <a:cs typeface="Times New Roman" panose="02020603050405020304" pitchFamily="18" charset="0"/>
              </a:rPr>
              <a:t>$900 million in unappropriated balances for 2024-26 biennium.</a:t>
            </a:r>
          </a:p>
          <a:p>
            <a:r>
              <a:rPr lang="en-US" sz="3300" dirty="0">
                <a:latin typeface="Times New Roman" panose="02020603050405020304" pitchFamily="18" charset="0"/>
                <a:cs typeface="Times New Roman" panose="02020603050405020304" pitchFamily="18" charset="0"/>
              </a:rPr>
              <a:t>Large GF revenue surpluses above the adopted budget since FY 2021. The </a:t>
            </a:r>
            <a:r>
              <a:rPr lang="en-US" sz="3300" b="1" dirty="0">
                <a:latin typeface="Times New Roman" panose="02020603050405020304" pitchFamily="18" charset="0"/>
                <a:cs typeface="Times New Roman" panose="02020603050405020304" pitchFamily="18" charset="0"/>
              </a:rPr>
              <a:t>$572 mil. GF revenue surplus in FY 2025 </a:t>
            </a:r>
            <a:r>
              <a:rPr lang="en-US" sz="3300" dirty="0">
                <a:latin typeface="Times New Roman" panose="02020603050405020304" pitchFamily="18" charset="0"/>
                <a:cs typeface="Times New Roman" panose="02020603050405020304" pitchFamily="18" charset="0"/>
              </a:rPr>
              <a:t>will increase the unappropriated balance and revenue base going forward.</a:t>
            </a:r>
          </a:p>
          <a:p>
            <a:pPr marL="914400" lvl="1" indent="-514350">
              <a:buFont typeface="Wingdings" pitchFamily="2" charset="2"/>
              <a:buChar char="Ø"/>
            </a:pPr>
            <a:r>
              <a:rPr lang="en-US" sz="2900" dirty="0">
                <a:latin typeface="Times New Roman" panose="02020603050405020304" pitchFamily="18" charset="0"/>
                <a:cs typeface="Times New Roman" panose="02020603050405020304" pitchFamily="18" charset="0"/>
              </a:rPr>
              <a:t>$2.0 </a:t>
            </a:r>
            <a:r>
              <a:rPr lang="en-US" sz="2900" dirty="0" err="1">
                <a:latin typeface="Times New Roman" panose="02020603050405020304" pitchFamily="18" charset="0"/>
                <a:cs typeface="Times New Roman" panose="02020603050405020304" pitchFamily="18" charset="0"/>
              </a:rPr>
              <a:t>bil</a:t>
            </a:r>
            <a:r>
              <a:rPr lang="en-US" sz="2900" dirty="0">
                <a:latin typeface="Times New Roman" panose="02020603050405020304" pitchFamily="18" charset="0"/>
                <a:cs typeface="Times New Roman" panose="02020603050405020304" pitchFamily="18" charset="0"/>
              </a:rPr>
              <a:t>. cash cushion carried into FY 2026, including $480 mil. in unexpended appropriations.</a:t>
            </a:r>
          </a:p>
          <a:p>
            <a:r>
              <a:rPr lang="en-US" sz="3300" dirty="0">
                <a:latin typeface="Times New Roman" panose="02020603050405020304" pitchFamily="18" charset="0"/>
                <a:cs typeface="Times New Roman" panose="02020603050405020304" pitchFamily="18" charset="0"/>
              </a:rPr>
              <a:t>Still positive wage and salary growth, despite turbulent national policies particularly affecting Virginia.</a:t>
            </a:r>
          </a:p>
          <a:p>
            <a:pPr marL="857250" lvl="1" indent="-457200"/>
            <a:r>
              <a:rPr lang="en-US" sz="2900" dirty="0">
                <a:latin typeface="Times New Roman" panose="02020603050405020304" pitchFamily="18" charset="0"/>
                <a:cs typeface="Times New Roman" panose="02020603050405020304" pitchFamily="18" charset="0"/>
              </a:rPr>
              <a:t>Will get a better idea of the effect of federal employment cutbacks later this fall.</a:t>
            </a:r>
          </a:p>
          <a:p>
            <a:r>
              <a:rPr lang="en-US" sz="3300" dirty="0">
                <a:latin typeface="Times New Roman" panose="02020603050405020304" pitchFamily="18" charset="0"/>
                <a:cs typeface="Times New Roman" panose="02020603050405020304" pitchFamily="18" charset="0"/>
              </a:rPr>
              <a:t>$4.5 billion in mandatory and voluntary GF reserves in FY 2026 (17% of the GF)</a:t>
            </a:r>
          </a:p>
          <a:p>
            <a:r>
              <a:rPr lang="en-US" sz="3300" dirty="0">
                <a:latin typeface="Times New Roman" panose="02020603050405020304" pitchFamily="18" charset="0"/>
                <a:cs typeface="Times New Roman" panose="02020603050405020304" pitchFamily="18" charset="0"/>
              </a:rPr>
              <a:t>Virginia Retirement System finances have improved – Teacher funded status currently 81%, with the rate at 14.2%</a:t>
            </a:r>
          </a:p>
          <a:p>
            <a:r>
              <a:rPr lang="en-US" sz="3300" dirty="0">
                <a:latin typeface="Times New Roman" panose="02020603050405020304" pitchFamily="18" charset="0"/>
                <a:cs typeface="Times New Roman" panose="02020603050405020304" pitchFamily="18" charset="0"/>
              </a:rPr>
              <a:t>Significant unused debt capacity available ($1.31 </a:t>
            </a:r>
            <a:r>
              <a:rPr lang="en-US" sz="3300" dirty="0" err="1">
                <a:latin typeface="Times New Roman" panose="02020603050405020304" pitchFamily="18" charset="0"/>
                <a:cs typeface="Times New Roman" panose="02020603050405020304" pitchFamily="18" charset="0"/>
              </a:rPr>
              <a:t>bil</a:t>
            </a:r>
            <a:r>
              <a:rPr lang="en-US" sz="3300" dirty="0">
                <a:latin typeface="Times New Roman" panose="02020603050405020304" pitchFamily="18" charset="0"/>
                <a:cs typeface="Times New Roman" panose="02020603050405020304" pitchFamily="18" charset="0"/>
              </a:rPr>
              <a:t>. new debt capacity available each year of biennium).</a:t>
            </a:r>
          </a:p>
          <a:p>
            <a:r>
              <a:rPr lang="en-US" sz="3300" dirty="0">
                <a:latin typeface="Times New Roman" panose="02020603050405020304" pitchFamily="18" charset="0"/>
                <a:cs typeface="Times New Roman" panose="02020603050405020304" pitchFamily="18" charset="0"/>
              </a:rPr>
              <a:t>Structural budget balance between expected revenues and </a:t>
            </a:r>
            <a:r>
              <a:rPr lang="en-US" sz="3300" u="sng" dirty="0">
                <a:latin typeface="Times New Roman" panose="02020603050405020304" pitchFamily="18" charset="0"/>
                <a:cs typeface="Times New Roman" panose="02020603050405020304" pitchFamily="18" charset="0"/>
              </a:rPr>
              <a:t>current</a:t>
            </a:r>
            <a:r>
              <a:rPr lang="en-US" sz="3300" dirty="0">
                <a:latin typeface="Times New Roman" panose="02020603050405020304" pitchFamily="18" charset="0"/>
                <a:cs typeface="Times New Roman" panose="02020603050405020304" pitchFamily="18" charset="0"/>
              </a:rPr>
              <a:t> level of ongoing appropriations.</a:t>
            </a:r>
          </a:p>
          <a:p>
            <a:endParaRPr lang="en-US" dirty="0"/>
          </a:p>
          <a:p>
            <a:endParaRPr lang="en-US" dirty="0"/>
          </a:p>
        </p:txBody>
      </p:sp>
      <p:sp>
        <p:nvSpPr>
          <p:cNvPr id="4" name="Slide Number Placeholder 3">
            <a:extLst>
              <a:ext uri="{FF2B5EF4-FFF2-40B4-BE49-F238E27FC236}">
                <a16:creationId xmlns:a16="http://schemas.microsoft.com/office/drawing/2014/main" id="{375C6BA0-B721-99C0-900F-91A0553E32BC}"/>
              </a:ext>
            </a:extLst>
          </p:cNvPr>
          <p:cNvSpPr>
            <a:spLocks noGrp="1"/>
          </p:cNvSpPr>
          <p:nvPr>
            <p:ph type="sldNum" sz="quarter" idx="12"/>
          </p:nvPr>
        </p:nvSpPr>
        <p:spPr/>
        <p:txBody>
          <a:bodyPr/>
          <a:lstStyle/>
          <a:p>
            <a:fld id="{B7D4160A-B398-445E-B430-7F2611F9565E}" type="slidenum">
              <a:rPr lang="en-US" smtClean="0"/>
              <a:pPr/>
              <a:t>2</a:t>
            </a:fld>
            <a:endParaRPr lang="en-US"/>
          </a:p>
        </p:txBody>
      </p:sp>
    </p:spTree>
    <p:extLst>
      <p:ext uri="{BB962C8B-B14F-4D97-AF65-F5344CB8AC3E}">
        <p14:creationId xmlns:p14="http://schemas.microsoft.com/office/powerpoint/2010/main" val="24790510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BCA55C1-D738-547F-26BC-EA31390D58F7}"/>
              </a:ext>
            </a:extLst>
          </p:cNvPr>
          <p:cNvSpPr>
            <a:spLocks noGrp="1"/>
          </p:cNvSpPr>
          <p:nvPr>
            <p:ph type="sldNum" sz="quarter" idx="12"/>
          </p:nvPr>
        </p:nvSpPr>
        <p:spPr/>
        <p:txBody>
          <a:bodyPr/>
          <a:lstStyle/>
          <a:p>
            <a:fld id="{B7D4160A-B398-445E-B430-7F2611F9565E}" type="slidenum">
              <a:rPr lang="en-US" smtClean="0"/>
              <a:pPr/>
              <a:t>20</a:t>
            </a:fld>
            <a:endParaRPr lang="en-US"/>
          </a:p>
        </p:txBody>
      </p:sp>
      <p:sp>
        <p:nvSpPr>
          <p:cNvPr id="3" name="Title 1">
            <a:extLst>
              <a:ext uri="{FF2B5EF4-FFF2-40B4-BE49-F238E27FC236}">
                <a16:creationId xmlns:a16="http://schemas.microsoft.com/office/drawing/2014/main" id="{E46E361A-3536-238D-7092-B1898A15424E}"/>
              </a:ext>
            </a:extLst>
          </p:cNvPr>
          <p:cNvSpPr txBox="1">
            <a:spLocks/>
          </p:cNvSpPr>
          <p:nvPr/>
        </p:nvSpPr>
        <p:spPr>
          <a:xfrm>
            <a:off x="457200" y="274638"/>
            <a:ext cx="8229600" cy="801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a:latin typeface="Times New Roman" panose="02020603050405020304" pitchFamily="18" charset="0"/>
                <a:cs typeface="Times New Roman" panose="02020603050405020304" pitchFamily="18" charset="0"/>
              </a:rPr>
              <a:t>Virginia General Fund Revenue Sources</a:t>
            </a:r>
            <a:endParaRPr lang="en-US" sz="36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9C3CF0B8-E156-37D3-2444-927F95B20D2D}"/>
              </a:ext>
            </a:extLst>
          </p:cNvPr>
          <p:cNvPicPr>
            <a:picLocks noChangeAspect="1"/>
          </p:cNvPicPr>
          <p:nvPr/>
        </p:nvPicPr>
        <p:blipFill>
          <a:blip r:embed="rId2"/>
          <a:stretch>
            <a:fillRect/>
          </a:stretch>
        </p:blipFill>
        <p:spPr>
          <a:xfrm>
            <a:off x="492369" y="1178800"/>
            <a:ext cx="8229035" cy="4764800"/>
          </a:xfrm>
          <a:prstGeom prst="rect">
            <a:avLst/>
          </a:prstGeom>
        </p:spPr>
      </p:pic>
    </p:spTree>
    <p:extLst>
      <p:ext uri="{BB962C8B-B14F-4D97-AF65-F5344CB8AC3E}">
        <p14:creationId xmlns:p14="http://schemas.microsoft.com/office/powerpoint/2010/main" val="2038925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E9E15-A54E-080E-16A7-CC7EDC5BF1A3}"/>
              </a:ext>
            </a:extLst>
          </p:cNvPr>
          <p:cNvSpPr>
            <a:spLocks noGrp="1"/>
          </p:cNvSpPr>
          <p:nvPr>
            <p:ph type="title"/>
          </p:nvPr>
        </p:nvSpPr>
        <p:spPr>
          <a:xfrm>
            <a:off x="457200" y="274638"/>
            <a:ext cx="8229600" cy="684579"/>
          </a:xfrm>
        </p:spPr>
        <p:txBody>
          <a:bodyPr>
            <a:normAutofit/>
          </a:bodyPr>
          <a:lstStyle/>
          <a:p>
            <a:r>
              <a:rPr lang="en-US" sz="2800" b="1" dirty="0">
                <a:latin typeface="Times New Roman" panose="02020603050405020304" pitchFamily="18" charset="0"/>
                <a:cs typeface="Times New Roman" pitchFamily="18" charset="0"/>
              </a:rPr>
              <a:t>Non-General Funds are Dedicated for Specific Uses</a:t>
            </a:r>
            <a:endParaRPr lang="en-US" sz="2800"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EE3FE542-3899-569B-78DC-275C7761D433}"/>
              </a:ext>
            </a:extLst>
          </p:cNvPr>
          <p:cNvSpPr>
            <a:spLocks noGrp="1"/>
          </p:cNvSpPr>
          <p:nvPr>
            <p:ph type="sldNum" sz="quarter" idx="12"/>
          </p:nvPr>
        </p:nvSpPr>
        <p:spPr/>
        <p:txBody>
          <a:bodyPr/>
          <a:lstStyle/>
          <a:p>
            <a:fld id="{B7D4160A-B398-445E-B430-7F2611F9565E}" type="slidenum">
              <a:rPr lang="en-US" smtClean="0"/>
              <a:pPr/>
              <a:t>21</a:t>
            </a:fld>
            <a:endParaRPr lang="en-US"/>
          </a:p>
        </p:txBody>
      </p:sp>
      <p:pic>
        <p:nvPicPr>
          <p:cNvPr id="4" name="Picture 3">
            <a:extLst>
              <a:ext uri="{FF2B5EF4-FFF2-40B4-BE49-F238E27FC236}">
                <a16:creationId xmlns:a16="http://schemas.microsoft.com/office/drawing/2014/main" id="{B64BD33D-027C-A34F-7C1B-B14CBBD1B98A}"/>
              </a:ext>
            </a:extLst>
          </p:cNvPr>
          <p:cNvPicPr>
            <a:picLocks noChangeAspect="1"/>
          </p:cNvPicPr>
          <p:nvPr/>
        </p:nvPicPr>
        <p:blipFill>
          <a:blip r:embed="rId2"/>
          <a:stretch>
            <a:fillRect/>
          </a:stretch>
        </p:blipFill>
        <p:spPr>
          <a:xfrm>
            <a:off x="685800" y="1174749"/>
            <a:ext cx="7772400" cy="4939565"/>
          </a:xfrm>
          <a:prstGeom prst="rect">
            <a:avLst/>
          </a:prstGeom>
        </p:spPr>
      </p:pic>
    </p:spTree>
    <p:extLst>
      <p:ext uri="{BB962C8B-B14F-4D97-AF65-F5344CB8AC3E}">
        <p14:creationId xmlns:p14="http://schemas.microsoft.com/office/powerpoint/2010/main" val="1154942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41A4B11-1EBB-86AE-15E2-89758758E7C8}"/>
              </a:ext>
            </a:extLst>
          </p:cNvPr>
          <p:cNvSpPr>
            <a:spLocks noGrp="1"/>
          </p:cNvSpPr>
          <p:nvPr>
            <p:ph type="sldNum" sz="quarter" idx="12"/>
          </p:nvPr>
        </p:nvSpPr>
        <p:spPr/>
        <p:txBody>
          <a:bodyPr/>
          <a:lstStyle/>
          <a:p>
            <a:fld id="{B7D4160A-B398-445E-B430-7F2611F9565E}" type="slidenum">
              <a:rPr lang="en-US" smtClean="0"/>
              <a:pPr/>
              <a:t>22</a:t>
            </a:fld>
            <a:endParaRPr lang="en-US"/>
          </a:p>
        </p:txBody>
      </p:sp>
      <p:sp>
        <p:nvSpPr>
          <p:cNvPr id="3" name="Title 2">
            <a:extLst>
              <a:ext uri="{FF2B5EF4-FFF2-40B4-BE49-F238E27FC236}">
                <a16:creationId xmlns:a16="http://schemas.microsoft.com/office/drawing/2014/main" id="{D24E22E3-A028-B1CE-43A1-F5BE80E8E9D8}"/>
              </a:ext>
            </a:extLst>
          </p:cNvPr>
          <p:cNvSpPr txBox="1">
            <a:spLocks/>
          </p:cNvSpPr>
          <p:nvPr/>
        </p:nvSpPr>
        <p:spPr>
          <a:xfrm>
            <a:off x="685800" y="331841"/>
            <a:ext cx="8851392" cy="609600"/>
          </a:xfrm>
          <a:prstGeom prst="rect">
            <a:avLst/>
          </a:prstGeom>
        </p:spPr>
        <p:txBody>
          <a:bodyPr/>
          <a:lstStyle>
            <a:defPPr>
              <a:defRPr lang="en-US"/>
            </a:defPPr>
            <a:lvl1pPr marL="0" algn="l" defTabSz="685800" rtl="0" eaLnBrk="1" latinLnBrk="0" hangingPunct="1">
              <a:spcBef>
                <a:spcPct val="0"/>
              </a:spcBef>
              <a:buNone/>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2500" dirty="0">
                <a:solidFill>
                  <a:srgbClr val="1A3744"/>
                </a:solidFill>
                <a:latin typeface="Times New Roman" panose="02020603050405020304" pitchFamily="18" charset="0"/>
                <a:ea typeface="Open Sans"/>
                <a:cs typeface="Times New Roman" panose="02020603050405020304" pitchFamily="18" charset="0"/>
              </a:rPr>
              <a:t>Virginia’s Federal Expenditures</a:t>
            </a:r>
            <a:r>
              <a:rPr lang="en-US" sz="2500" dirty="0">
                <a:solidFill>
                  <a:srgbClr val="000000"/>
                </a:solidFill>
                <a:latin typeface="Times New Roman" panose="02020603050405020304" pitchFamily="18" charset="0"/>
                <a:ea typeface="Open Sans"/>
                <a:cs typeface="Times New Roman" panose="02020603050405020304" pitchFamily="18" charset="0"/>
              </a:rPr>
              <a:t>​ Have Grown Substantially</a:t>
            </a:r>
            <a:endParaRPr lang="en-US" sz="2500" dirty="0">
              <a:latin typeface="Times New Roman" panose="02020603050405020304" pitchFamily="18" charset="0"/>
              <a:cs typeface="Times New Roman" panose="02020603050405020304" pitchFamily="18" charset="0"/>
            </a:endParaRPr>
          </a:p>
        </p:txBody>
      </p:sp>
      <p:graphicFrame>
        <p:nvGraphicFramePr>
          <p:cNvPr id="4" name="Content Placeholder 4">
            <a:extLst>
              <a:ext uri="{FF2B5EF4-FFF2-40B4-BE49-F238E27FC236}">
                <a16:creationId xmlns:a16="http://schemas.microsoft.com/office/drawing/2014/main" id="{553947A6-3145-6FB7-1C25-963525780B4F}"/>
              </a:ext>
            </a:extLst>
          </p:cNvPr>
          <p:cNvGraphicFramePr>
            <a:graphicFrameLocks/>
          </p:cNvGraphicFramePr>
          <p:nvPr>
            <p:extLst>
              <p:ext uri="{D42A27DB-BD31-4B8C-83A1-F6EECF244321}">
                <p14:modId xmlns:p14="http://schemas.microsoft.com/office/powerpoint/2010/main" val="1639619629"/>
              </p:ext>
            </p:extLst>
          </p:nvPr>
        </p:nvGraphicFramePr>
        <p:xfrm>
          <a:off x="381000" y="941441"/>
          <a:ext cx="8083296" cy="513624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346E74CA-510F-3083-D041-66A5D560F4B4}"/>
              </a:ext>
            </a:extLst>
          </p:cNvPr>
          <p:cNvSpPr txBox="1"/>
          <p:nvPr/>
        </p:nvSpPr>
        <p:spPr>
          <a:xfrm>
            <a:off x="657922" y="6203306"/>
            <a:ext cx="6858000" cy="307777"/>
          </a:xfrm>
          <a:prstGeom prst="rect">
            <a:avLst/>
          </a:prstGeom>
          <a:noFill/>
        </p:spPr>
        <p:txBody>
          <a:bodyPr wrap="square">
            <a:spAutoFit/>
          </a:bodyPr>
          <a:lstStyle/>
          <a:p>
            <a:r>
              <a:rPr lang="en-US" sz="1400" i="1" dirty="0">
                <a:latin typeface="Times New Roman" panose="02020603050405020304" pitchFamily="18" charset="0"/>
                <a:cs typeface="Times New Roman" panose="02020603050405020304" pitchFamily="18" charset="0"/>
              </a:rPr>
              <a:t>Source: Mike Tweedy, Senate Finance and Appropriations Committee</a:t>
            </a:r>
          </a:p>
        </p:txBody>
      </p:sp>
    </p:spTree>
    <p:extLst>
      <p:ext uri="{BB962C8B-B14F-4D97-AF65-F5344CB8AC3E}">
        <p14:creationId xmlns:p14="http://schemas.microsoft.com/office/powerpoint/2010/main" val="2251742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A3E7D4-D59C-819A-9567-D4D95ED33EC4}"/>
              </a:ext>
            </a:extLst>
          </p:cNvPr>
          <p:cNvSpPr>
            <a:spLocks noGrp="1"/>
          </p:cNvSpPr>
          <p:nvPr>
            <p:ph type="title"/>
          </p:nvPr>
        </p:nvSpPr>
        <p:spPr>
          <a:xfrm>
            <a:off x="1028697" y="348865"/>
            <a:ext cx="7533018" cy="877729"/>
          </a:xfrm>
        </p:spPr>
        <p:txBody>
          <a:bodyPr anchor="ctr">
            <a:normAutofit/>
          </a:bodyPr>
          <a:lstStyle/>
          <a:p>
            <a:r>
              <a:rPr lang="en-US" sz="3200">
                <a:solidFill>
                  <a:srgbClr val="FFFFFF"/>
                </a:solidFill>
                <a:latin typeface="Times New Roman" panose="02020603050405020304" pitchFamily="18" charset="0"/>
                <a:cs typeface="Times New Roman" panose="02020603050405020304" pitchFamily="18" charset="0"/>
              </a:rPr>
              <a:t>What are the Risks to Virginia’s Finances?</a:t>
            </a:r>
          </a:p>
        </p:txBody>
      </p:sp>
      <p:sp>
        <p:nvSpPr>
          <p:cNvPr id="4" name="Slide Number Placeholder 3">
            <a:extLst>
              <a:ext uri="{FF2B5EF4-FFF2-40B4-BE49-F238E27FC236}">
                <a16:creationId xmlns:a16="http://schemas.microsoft.com/office/drawing/2014/main" id="{39AF9FE5-4207-56AA-6B11-32AFD26CA786}"/>
              </a:ext>
            </a:extLst>
          </p:cNvPr>
          <p:cNvSpPr>
            <a:spLocks noGrp="1"/>
          </p:cNvSpPr>
          <p:nvPr>
            <p:ph type="sldNum" sz="quarter" idx="12"/>
          </p:nvPr>
        </p:nvSpPr>
        <p:spPr>
          <a:xfrm>
            <a:off x="8778240" y="6455664"/>
            <a:ext cx="336042" cy="365125"/>
          </a:xfrm>
        </p:spPr>
        <p:txBody>
          <a:bodyPr>
            <a:normAutofit/>
          </a:bodyPr>
          <a:lstStyle/>
          <a:p>
            <a:pPr>
              <a:spcAft>
                <a:spcPts val="600"/>
              </a:spcAft>
            </a:pPr>
            <a:fld id="{B7D4160A-B398-445E-B430-7F2611F9565E}" type="slidenum">
              <a:rPr lang="en-US" sz="1000" smtClean="0">
                <a:solidFill>
                  <a:schemeClr val="tx1">
                    <a:lumMod val="50000"/>
                    <a:lumOff val="50000"/>
                  </a:schemeClr>
                </a:solidFill>
              </a:rPr>
              <a:pPr>
                <a:spcAft>
                  <a:spcPts val="600"/>
                </a:spcAft>
              </a:pPr>
              <a:t>3</a:t>
            </a:fld>
            <a:endParaRPr lang="en-US" sz="1000">
              <a:solidFill>
                <a:schemeClr val="tx1">
                  <a:lumMod val="50000"/>
                  <a:lumOff val="50000"/>
                </a:schemeClr>
              </a:solidFill>
            </a:endParaRPr>
          </a:p>
        </p:txBody>
      </p:sp>
      <p:graphicFrame>
        <p:nvGraphicFramePr>
          <p:cNvPr id="6" name="Content Placeholder 2">
            <a:extLst>
              <a:ext uri="{FF2B5EF4-FFF2-40B4-BE49-F238E27FC236}">
                <a16:creationId xmlns:a16="http://schemas.microsoft.com/office/drawing/2014/main" id="{0E13FF5E-6F50-E8CF-10C5-F15C0F12CB86}"/>
              </a:ext>
            </a:extLst>
          </p:cNvPr>
          <p:cNvGraphicFramePr>
            <a:graphicFrameLocks noGrp="1"/>
          </p:cNvGraphicFramePr>
          <p:nvPr>
            <p:ph idx="1"/>
            <p:extLst>
              <p:ext uri="{D42A27DB-BD31-4B8C-83A1-F6EECF244321}">
                <p14:modId xmlns:p14="http://schemas.microsoft.com/office/powerpoint/2010/main" val="2960528619"/>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3612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4F939-807E-1F4C-62FC-FB9AE23ED991}"/>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Virginia Unemployment Claims Have Risen</a:t>
            </a:r>
          </a:p>
        </p:txBody>
      </p:sp>
      <p:sp>
        <p:nvSpPr>
          <p:cNvPr id="3" name="Slide Number Placeholder 2">
            <a:extLst>
              <a:ext uri="{FF2B5EF4-FFF2-40B4-BE49-F238E27FC236}">
                <a16:creationId xmlns:a16="http://schemas.microsoft.com/office/drawing/2014/main" id="{6C1784A8-E757-07E7-5BF7-CFB93B06F201}"/>
              </a:ext>
            </a:extLst>
          </p:cNvPr>
          <p:cNvSpPr>
            <a:spLocks noGrp="1"/>
          </p:cNvSpPr>
          <p:nvPr>
            <p:ph type="sldNum" sz="quarter" idx="12"/>
          </p:nvPr>
        </p:nvSpPr>
        <p:spPr/>
        <p:txBody>
          <a:bodyPr/>
          <a:lstStyle/>
          <a:p>
            <a:fld id="{B7D4160A-B398-445E-B430-7F2611F9565E}" type="slidenum">
              <a:rPr lang="en-US" smtClean="0"/>
              <a:pPr/>
              <a:t>4</a:t>
            </a:fld>
            <a:endParaRPr lang="en-US"/>
          </a:p>
        </p:txBody>
      </p:sp>
      <p:pic>
        <p:nvPicPr>
          <p:cNvPr id="7" name="Picture 6">
            <a:extLst>
              <a:ext uri="{FF2B5EF4-FFF2-40B4-BE49-F238E27FC236}">
                <a16:creationId xmlns:a16="http://schemas.microsoft.com/office/drawing/2014/main" id="{D461D1BC-F7C6-7AB7-42B2-C997197B9C88}"/>
              </a:ext>
            </a:extLst>
          </p:cNvPr>
          <p:cNvPicPr>
            <a:picLocks noChangeAspect="1"/>
          </p:cNvPicPr>
          <p:nvPr/>
        </p:nvPicPr>
        <p:blipFill>
          <a:blip r:embed="rId2"/>
          <a:stretch>
            <a:fillRect/>
          </a:stretch>
        </p:blipFill>
        <p:spPr>
          <a:xfrm>
            <a:off x="685800" y="2205672"/>
            <a:ext cx="7772400" cy="2446655"/>
          </a:xfrm>
          <a:prstGeom prst="rect">
            <a:avLst/>
          </a:prstGeom>
        </p:spPr>
      </p:pic>
      <p:sp>
        <p:nvSpPr>
          <p:cNvPr id="4" name="TextBox 3">
            <a:extLst>
              <a:ext uri="{FF2B5EF4-FFF2-40B4-BE49-F238E27FC236}">
                <a16:creationId xmlns:a16="http://schemas.microsoft.com/office/drawing/2014/main" id="{439F8293-64B2-3CEF-4C6D-560D6BC66609}"/>
              </a:ext>
            </a:extLst>
          </p:cNvPr>
          <p:cNvSpPr txBox="1"/>
          <p:nvPr/>
        </p:nvSpPr>
        <p:spPr>
          <a:xfrm>
            <a:off x="639948" y="5323389"/>
            <a:ext cx="6898042" cy="646331"/>
          </a:xfrm>
          <a:prstGeom prst="rect">
            <a:avLst/>
          </a:prstGeom>
          <a:noFill/>
        </p:spPr>
        <p:txBody>
          <a:bodyPr wrap="none" rtlCol="0">
            <a:spAutoFit/>
          </a:bodyPr>
          <a:lstStyle/>
          <a:p>
            <a:r>
              <a:rPr lang="en-US" i="1" dirty="0">
                <a:latin typeface="Times New Roman" panose="02020603050405020304" pitchFamily="18" charset="0"/>
                <a:cs typeface="Times New Roman" panose="02020603050405020304" pitchFamily="18" charset="0"/>
              </a:rPr>
              <a:t>Note: 10-year average of continuing claims (excluding Covid) is 20,239.</a:t>
            </a:r>
          </a:p>
          <a:p>
            <a:r>
              <a:rPr lang="en-US" i="1" dirty="0">
                <a:latin typeface="Times New Roman" panose="02020603050405020304" pitchFamily="18" charset="0"/>
                <a:cs typeface="Times New Roman" panose="02020603050405020304" pitchFamily="18" charset="0"/>
              </a:rPr>
              <a:t>          Since January, 11,200 federal jobs have been lost in VA. </a:t>
            </a:r>
          </a:p>
        </p:txBody>
      </p:sp>
    </p:spTree>
    <p:extLst>
      <p:ext uri="{BB962C8B-B14F-4D97-AF65-F5344CB8AC3E}">
        <p14:creationId xmlns:p14="http://schemas.microsoft.com/office/powerpoint/2010/main" val="352026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E5458CD-54C2-77FF-B439-C14EFCB05C22}"/>
              </a:ext>
            </a:extLst>
          </p:cNvPr>
          <p:cNvSpPr>
            <a:spLocks noGrp="1"/>
          </p:cNvSpPr>
          <p:nvPr>
            <p:ph type="sldNum" sz="quarter" idx="12"/>
          </p:nvPr>
        </p:nvSpPr>
        <p:spPr/>
        <p:txBody>
          <a:bodyPr/>
          <a:lstStyle/>
          <a:p>
            <a:fld id="{B7D4160A-B398-445E-B430-7F2611F9565E}" type="slidenum">
              <a:rPr lang="en-US" smtClean="0"/>
              <a:pPr/>
              <a:t>5</a:t>
            </a:fld>
            <a:endParaRPr lang="en-US"/>
          </a:p>
        </p:txBody>
      </p:sp>
      <p:pic>
        <p:nvPicPr>
          <p:cNvPr id="4" name="Picture 3">
            <a:extLst>
              <a:ext uri="{FF2B5EF4-FFF2-40B4-BE49-F238E27FC236}">
                <a16:creationId xmlns:a16="http://schemas.microsoft.com/office/drawing/2014/main" id="{392E63CE-1580-D988-A1FD-00DBEB3D6AD7}"/>
              </a:ext>
            </a:extLst>
          </p:cNvPr>
          <p:cNvPicPr>
            <a:picLocks noChangeAspect="1"/>
          </p:cNvPicPr>
          <p:nvPr/>
        </p:nvPicPr>
        <p:blipFill>
          <a:blip r:embed="rId2"/>
          <a:stretch>
            <a:fillRect/>
          </a:stretch>
        </p:blipFill>
        <p:spPr>
          <a:xfrm>
            <a:off x="451305" y="685800"/>
            <a:ext cx="8324571" cy="5410200"/>
          </a:xfrm>
          <a:prstGeom prst="rect">
            <a:avLst/>
          </a:prstGeom>
        </p:spPr>
      </p:pic>
    </p:spTree>
    <p:extLst>
      <p:ext uri="{BB962C8B-B14F-4D97-AF65-F5344CB8AC3E}">
        <p14:creationId xmlns:p14="http://schemas.microsoft.com/office/powerpoint/2010/main" val="2088133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4DA53-9459-F64D-29B1-09C80F084EF7}"/>
              </a:ext>
            </a:extLst>
          </p:cNvPr>
          <p:cNvSpPr>
            <a:spLocks noGrp="1"/>
          </p:cNvSpPr>
          <p:nvPr>
            <p:ph type="title"/>
          </p:nvPr>
        </p:nvSpPr>
        <p:spPr>
          <a:xfrm>
            <a:off x="457200" y="439821"/>
            <a:ext cx="8229600" cy="1011154"/>
          </a:xfrm>
        </p:spPr>
        <p:txBody>
          <a:bodyPr>
            <a:noAutofit/>
          </a:bodyPr>
          <a:lstStyle/>
          <a:p>
            <a:r>
              <a:rPr lang="en-US" sz="2600" b="1" dirty="0">
                <a:latin typeface="Times New Roman" panose="02020603050405020304" pitchFamily="18" charset="0"/>
                <a:cs typeface="Times New Roman" panose="02020603050405020304" pitchFamily="18" charset="0"/>
              </a:rPr>
              <a:t>Modest GF Revenue Growth Was Forecast for FY 2026</a:t>
            </a:r>
          </a:p>
        </p:txBody>
      </p:sp>
      <p:sp>
        <p:nvSpPr>
          <p:cNvPr id="4" name="Slide Number Placeholder 3">
            <a:extLst>
              <a:ext uri="{FF2B5EF4-FFF2-40B4-BE49-F238E27FC236}">
                <a16:creationId xmlns:a16="http://schemas.microsoft.com/office/drawing/2014/main" id="{E149A033-6A41-F0D2-D64B-2FA2A453F740}"/>
              </a:ext>
            </a:extLst>
          </p:cNvPr>
          <p:cNvSpPr>
            <a:spLocks noGrp="1"/>
          </p:cNvSpPr>
          <p:nvPr>
            <p:ph type="sldNum" sz="quarter" idx="12"/>
          </p:nvPr>
        </p:nvSpPr>
        <p:spPr/>
        <p:txBody>
          <a:bodyPr/>
          <a:lstStyle/>
          <a:p>
            <a:fld id="{B7D4160A-B398-445E-B430-7F2611F9565E}" type="slidenum">
              <a:rPr lang="en-US" smtClean="0"/>
              <a:pPr/>
              <a:t>6</a:t>
            </a:fld>
            <a:endParaRPr lang="en-US"/>
          </a:p>
        </p:txBody>
      </p:sp>
      <p:sp>
        <p:nvSpPr>
          <p:cNvPr id="5" name="TextBox 4">
            <a:extLst>
              <a:ext uri="{FF2B5EF4-FFF2-40B4-BE49-F238E27FC236}">
                <a16:creationId xmlns:a16="http://schemas.microsoft.com/office/drawing/2014/main" id="{CA318051-1A2D-90ED-1803-088AFE1023B6}"/>
              </a:ext>
            </a:extLst>
          </p:cNvPr>
          <p:cNvSpPr txBox="1"/>
          <p:nvPr/>
        </p:nvSpPr>
        <p:spPr>
          <a:xfrm>
            <a:off x="457200" y="5857958"/>
            <a:ext cx="5113259" cy="276999"/>
          </a:xfrm>
          <a:prstGeom prst="rect">
            <a:avLst/>
          </a:prstGeom>
          <a:noFill/>
        </p:spPr>
        <p:txBody>
          <a:bodyPr wrap="none" rtlCol="0">
            <a:spAutoFit/>
          </a:bodyPr>
          <a:lstStyle/>
          <a:p>
            <a:r>
              <a:rPr lang="en-US" sz="1200" i="1" dirty="0">
                <a:latin typeface="Times New Roman" panose="02020603050405020304" pitchFamily="18" charset="0"/>
                <a:cs typeface="Times New Roman" panose="02020603050405020304" pitchFamily="18" charset="0"/>
              </a:rPr>
              <a:t>Source: Secretary Cummings presentation to Joint Committee, August 14, 2025.</a:t>
            </a:r>
            <a:endParaRPr lang="en-US" dirty="0"/>
          </a:p>
        </p:txBody>
      </p:sp>
      <p:pic>
        <p:nvPicPr>
          <p:cNvPr id="7" name="Picture 6">
            <a:extLst>
              <a:ext uri="{FF2B5EF4-FFF2-40B4-BE49-F238E27FC236}">
                <a16:creationId xmlns:a16="http://schemas.microsoft.com/office/drawing/2014/main" id="{C1C0CD2A-2E2F-96D4-2E34-420550E0A797}"/>
              </a:ext>
            </a:extLst>
          </p:cNvPr>
          <p:cNvPicPr>
            <a:picLocks noChangeAspect="1"/>
          </p:cNvPicPr>
          <p:nvPr/>
        </p:nvPicPr>
        <p:blipFill>
          <a:blip r:embed="rId2"/>
          <a:stretch>
            <a:fillRect/>
          </a:stretch>
        </p:blipFill>
        <p:spPr>
          <a:xfrm>
            <a:off x="479501" y="2057400"/>
            <a:ext cx="8184998" cy="2743200"/>
          </a:xfrm>
          <a:prstGeom prst="rect">
            <a:avLst/>
          </a:prstGeom>
        </p:spPr>
      </p:pic>
    </p:spTree>
    <p:extLst>
      <p:ext uri="{BB962C8B-B14F-4D97-AF65-F5344CB8AC3E}">
        <p14:creationId xmlns:p14="http://schemas.microsoft.com/office/powerpoint/2010/main" val="2086414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92A25-0085-48A0-BF6A-37441A29D23C}"/>
              </a:ext>
            </a:extLst>
          </p:cNvPr>
          <p:cNvSpPr>
            <a:spLocks noGrp="1"/>
          </p:cNvSpPr>
          <p:nvPr>
            <p:ph type="title"/>
          </p:nvPr>
        </p:nvSpPr>
        <p:spPr>
          <a:xfrm>
            <a:off x="628650" y="184805"/>
            <a:ext cx="7886700" cy="1505883"/>
          </a:xfrm>
        </p:spPr>
        <p:txBody>
          <a:bodyPr anchor="ctr">
            <a:normAutofit/>
          </a:bodyPr>
          <a:lstStyle/>
          <a:p>
            <a:pPr>
              <a:lnSpc>
                <a:spcPct val="90000"/>
              </a:lnSpc>
            </a:pPr>
            <a:r>
              <a:rPr lang="en-US" sz="3500">
                <a:latin typeface="Times New Roman" panose="02020603050405020304" pitchFamily="18" charset="0"/>
                <a:cs typeface="Times New Roman" panose="02020603050405020304" pitchFamily="18" charset="0"/>
              </a:rPr>
              <a:t>Actual 6.1% FY 2025 GF Revenue Growth</a:t>
            </a:r>
            <a:br>
              <a:rPr lang="en-US" sz="3500">
                <a:latin typeface="Times New Roman" panose="02020603050405020304" pitchFamily="18" charset="0"/>
                <a:cs typeface="Times New Roman" panose="02020603050405020304" pitchFamily="18" charset="0"/>
              </a:rPr>
            </a:br>
            <a:r>
              <a:rPr lang="en-US" sz="3500">
                <a:latin typeface="Times New Roman" panose="02020603050405020304" pitchFamily="18" charset="0"/>
                <a:cs typeface="Times New Roman" panose="02020603050405020304" pitchFamily="18" charset="0"/>
              </a:rPr>
              <a:t>Versus 4.1% Forecast</a:t>
            </a:r>
          </a:p>
        </p:txBody>
      </p:sp>
      <p:sp>
        <p:nvSpPr>
          <p:cNvPr id="3" name="Slide Number Placeholder 2">
            <a:extLst>
              <a:ext uri="{FF2B5EF4-FFF2-40B4-BE49-F238E27FC236}">
                <a16:creationId xmlns:a16="http://schemas.microsoft.com/office/drawing/2014/main" id="{B76F7F54-E11C-3502-0AB2-E66C925C867C}"/>
              </a:ext>
            </a:extLst>
          </p:cNvPr>
          <p:cNvSpPr>
            <a:spLocks noGrp="1"/>
          </p:cNvSpPr>
          <p:nvPr>
            <p:ph type="sldNum" sz="quarter" idx="12"/>
          </p:nvPr>
        </p:nvSpPr>
        <p:spPr>
          <a:xfrm>
            <a:off x="6457950" y="6356350"/>
            <a:ext cx="2057400" cy="365125"/>
          </a:xfrm>
        </p:spPr>
        <p:txBody>
          <a:bodyPr>
            <a:normAutofit/>
          </a:bodyPr>
          <a:lstStyle/>
          <a:p>
            <a:pPr>
              <a:spcAft>
                <a:spcPts val="600"/>
              </a:spcAft>
            </a:pPr>
            <a:fld id="{B7D4160A-B398-445E-B430-7F2611F9565E}" type="slidenum">
              <a:rPr lang="en-US" smtClean="0"/>
              <a:pPr>
                <a:spcAft>
                  <a:spcPts val="600"/>
                </a:spcAft>
              </a:pPr>
              <a:t>7</a:t>
            </a:fld>
            <a:endParaRPr lang="en-US"/>
          </a:p>
        </p:txBody>
      </p:sp>
      <p:pic>
        <p:nvPicPr>
          <p:cNvPr id="7" name="Picture 6">
            <a:extLst>
              <a:ext uri="{FF2B5EF4-FFF2-40B4-BE49-F238E27FC236}">
                <a16:creationId xmlns:a16="http://schemas.microsoft.com/office/drawing/2014/main" id="{E272FE5C-D86F-BEE3-98B5-F668C6C98241}"/>
              </a:ext>
            </a:extLst>
          </p:cNvPr>
          <p:cNvPicPr>
            <a:picLocks noChangeAspect="1"/>
          </p:cNvPicPr>
          <p:nvPr/>
        </p:nvPicPr>
        <p:blipFill>
          <a:blip r:embed="rId2"/>
          <a:stretch>
            <a:fillRect/>
          </a:stretch>
        </p:blipFill>
        <p:spPr>
          <a:xfrm>
            <a:off x="567974" y="1677988"/>
            <a:ext cx="8008051" cy="4432300"/>
          </a:xfrm>
          <a:prstGeom prst="rect">
            <a:avLst/>
          </a:prstGeom>
        </p:spPr>
      </p:pic>
    </p:spTree>
    <p:extLst>
      <p:ext uri="{BB962C8B-B14F-4D97-AF65-F5344CB8AC3E}">
        <p14:creationId xmlns:p14="http://schemas.microsoft.com/office/powerpoint/2010/main" val="1012079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60375-5EC8-50BC-5C29-8102498C7743}"/>
              </a:ext>
            </a:extLst>
          </p:cNvPr>
          <p:cNvSpPr>
            <a:spLocks noGrp="1"/>
          </p:cNvSpPr>
          <p:nvPr>
            <p:ph type="title"/>
          </p:nvPr>
        </p:nvSpPr>
        <p:spPr>
          <a:xfrm>
            <a:off x="457200" y="274638"/>
            <a:ext cx="8229600" cy="715962"/>
          </a:xfrm>
        </p:spPr>
        <p:txBody>
          <a:bodyPr>
            <a:normAutofit/>
          </a:bodyPr>
          <a:lstStyle/>
          <a:p>
            <a:r>
              <a:rPr lang="en-US" sz="3200" dirty="0">
                <a:latin typeface="Times New Roman" panose="02020603050405020304" pitchFamily="18" charset="0"/>
                <a:cs typeface="Times New Roman" panose="02020603050405020304" pitchFamily="18" charset="0"/>
              </a:rPr>
              <a:t>Growth in GF Revenues Has Been Significant</a:t>
            </a:r>
          </a:p>
        </p:txBody>
      </p:sp>
      <p:sp>
        <p:nvSpPr>
          <p:cNvPr id="3" name="Slide Number Placeholder 2">
            <a:extLst>
              <a:ext uri="{FF2B5EF4-FFF2-40B4-BE49-F238E27FC236}">
                <a16:creationId xmlns:a16="http://schemas.microsoft.com/office/drawing/2014/main" id="{14B05FE6-90F6-9148-DA34-1E3B4A3845CD}"/>
              </a:ext>
            </a:extLst>
          </p:cNvPr>
          <p:cNvSpPr>
            <a:spLocks noGrp="1"/>
          </p:cNvSpPr>
          <p:nvPr>
            <p:ph type="sldNum" sz="quarter" idx="12"/>
          </p:nvPr>
        </p:nvSpPr>
        <p:spPr/>
        <p:txBody>
          <a:bodyPr/>
          <a:lstStyle/>
          <a:p>
            <a:fld id="{B7D4160A-B398-445E-B430-7F2611F9565E}" type="slidenum">
              <a:rPr lang="en-US" smtClean="0"/>
              <a:pPr/>
              <a:t>8</a:t>
            </a:fld>
            <a:endParaRPr lang="en-US"/>
          </a:p>
        </p:txBody>
      </p:sp>
      <p:pic>
        <p:nvPicPr>
          <p:cNvPr id="4" name="Picture 3">
            <a:extLst>
              <a:ext uri="{FF2B5EF4-FFF2-40B4-BE49-F238E27FC236}">
                <a16:creationId xmlns:a16="http://schemas.microsoft.com/office/drawing/2014/main" id="{3A44AA49-1C0B-4BF1-8793-97A4592A06BC}"/>
              </a:ext>
            </a:extLst>
          </p:cNvPr>
          <p:cNvPicPr>
            <a:picLocks noChangeAspect="1"/>
          </p:cNvPicPr>
          <p:nvPr/>
        </p:nvPicPr>
        <p:blipFill>
          <a:blip r:embed="rId2"/>
          <a:stretch>
            <a:fillRect/>
          </a:stretch>
        </p:blipFill>
        <p:spPr>
          <a:xfrm>
            <a:off x="685800" y="1143000"/>
            <a:ext cx="7772400" cy="5213350"/>
          </a:xfrm>
          <a:prstGeom prst="rect">
            <a:avLst/>
          </a:prstGeom>
        </p:spPr>
      </p:pic>
    </p:spTree>
    <p:extLst>
      <p:ext uri="{BB962C8B-B14F-4D97-AF65-F5344CB8AC3E}">
        <p14:creationId xmlns:p14="http://schemas.microsoft.com/office/powerpoint/2010/main" val="3675130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C45BD9-3A80-CB9A-F2B1-FAF5530AE6C1}"/>
              </a:ext>
            </a:extLst>
          </p:cNvPr>
          <p:cNvSpPr>
            <a:spLocks noGrp="1"/>
          </p:cNvSpPr>
          <p:nvPr>
            <p:ph type="sldNum" sz="quarter" idx="12"/>
          </p:nvPr>
        </p:nvSpPr>
        <p:spPr/>
        <p:txBody>
          <a:bodyPr/>
          <a:lstStyle/>
          <a:p>
            <a:fld id="{B7D4160A-B398-445E-B430-7F2611F9565E}" type="slidenum">
              <a:rPr lang="en-US" smtClean="0"/>
              <a:pPr/>
              <a:t>9</a:t>
            </a:fld>
            <a:endParaRPr lang="en-US"/>
          </a:p>
        </p:txBody>
      </p:sp>
      <p:pic>
        <p:nvPicPr>
          <p:cNvPr id="3" name="Picture 2">
            <a:extLst>
              <a:ext uri="{FF2B5EF4-FFF2-40B4-BE49-F238E27FC236}">
                <a16:creationId xmlns:a16="http://schemas.microsoft.com/office/drawing/2014/main" id="{16292093-E386-D6C3-5C00-829A4EF1C9E3}"/>
              </a:ext>
            </a:extLst>
          </p:cNvPr>
          <p:cNvPicPr>
            <a:picLocks noChangeAspect="1"/>
          </p:cNvPicPr>
          <p:nvPr/>
        </p:nvPicPr>
        <p:blipFill>
          <a:blip r:embed="rId2"/>
          <a:stretch>
            <a:fillRect/>
          </a:stretch>
        </p:blipFill>
        <p:spPr>
          <a:xfrm>
            <a:off x="561512" y="609600"/>
            <a:ext cx="8250148" cy="5486400"/>
          </a:xfrm>
          <a:prstGeom prst="rect">
            <a:avLst/>
          </a:prstGeom>
        </p:spPr>
      </p:pic>
      <p:sp>
        <p:nvSpPr>
          <p:cNvPr id="4" name="TextBox 3">
            <a:extLst>
              <a:ext uri="{FF2B5EF4-FFF2-40B4-BE49-F238E27FC236}">
                <a16:creationId xmlns:a16="http://schemas.microsoft.com/office/drawing/2014/main" id="{11E47130-4F24-1A3D-4F65-0165DCD9D938}"/>
              </a:ext>
            </a:extLst>
          </p:cNvPr>
          <p:cNvSpPr txBox="1"/>
          <p:nvPr/>
        </p:nvSpPr>
        <p:spPr>
          <a:xfrm>
            <a:off x="561512" y="6248555"/>
            <a:ext cx="3875805"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Note: $572 mil. GF surplus in FY 2025 </a:t>
            </a:r>
          </a:p>
        </p:txBody>
      </p:sp>
    </p:spTree>
    <p:extLst>
      <p:ext uri="{BB962C8B-B14F-4D97-AF65-F5344CB8AC3E}">
        <p14:creationId xmlns:p14="http://schemas.microsoft.com/office/powerpoint/2010/main" val="2294647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227739</TotalTime>
  <Words>2056</Words>
  <Application>Microsoft Office PowerPoint</Application>
  <PresentationFormat>On-screen Show (4:3)</PresentationFormat>
  <Paragraphs>171</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Courier New</vt:lpstr>
      <vt:lpstr>Times New Roman</vt:lpstr>
      <vt:lpstr>Wingdings</vt:lpstr>
      <vt:lpstr>Office Theme</vt:lpstr>
      <vt:lpstr> Virginia’s Budget Outlook  VACo Finance and Elections Steering Committee </vt:lpstr>
      <vt:lpstr>Where Do State Finances Stand Today?</vt:lpstr>
      <vt:lpstr>What are the Risks to Virginia’s Finances?</vt:lpstr>
      <vt:lpstr>Virginia Unemployment Claims Have Risen</vt:lpstr>
      <vt:lpstr>PowerPoint Presentation</vt:lpstr>
      <vt:lpstr>Modest GF Revenue Growth Was Forecast for FY 2026</vt:lpstr>
      <vt:lpstr>Actual 6.1% FY 2025 GF Revenue Growth Versus 4.1% Forecast</vt:lpstr>
      <vt:lpstr>Growth in GF Revenues Has Been Significant</vt:lpstr>
      <vt:lpstr>PowerPoint Presentation</vt:lpstr>
      <vt:lpstr>Summary of Latest Budget Revenues</vt:lpstr>
      <vt:lpstr>Major New One-Time  2024-26 Expenditures</vt:lpstr>
      <vt:lpstr>Major New Continuing  2024-26 Expenditures</vt:lpstr>
      <vt:lpstr>Mandatory/High Priority Budget Drivers  in the 2026-28 Biennium Budget</vt:lpstr>
      <vt:lpstr>Major Medicaid Provisions in OBBBA </vt:lpstr>
      <vt:lpstr>The Fiscal Health of Hospitals Will Be in Question over the Next Few Years </vt:lpstr>
      <vt:lpstr>Supplemental Nutrition Assistance Program (SNAP) Changes in OBBBA</vt:lpstr>
      <vt:lpstr>Virginia Tax Conformity to OBBBA Could Reduce Revenues if Adopted</vt:lpstr>
      <vt:lpstr>Appendices</vt:lpstr>
      <vt:lpstr>Recent GF Tax Reductions in Virginia</vt:lpstr>
      <vt:lpstr>PowerPoint Presentation</vt:lpstr>
      <vt:lpstr>Non-General Funds are Dedicated for Specific Uses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Future of the State-Local Fiscal (Partnership?) Relationship</dc:title>
  <dc:creator>jregimbal</dc:creator>
  <cp:lastModifiedBy>Gage Harter</cp:lastModifiedBy>
  <cp:revision>1117</cp:revision>
  <cp:lastPrinted>2025-08-14T14:55:19Z</cp:lastPrinted>
  <dcterms:created xsi:type="dcterms:W3CDTF">2015-12-21T18:36:33Z</dcterms:created>
  <dcterms:modified xsi:type="dcterms:W3CDTF">2025-08-18T12:26:22Z</dcterms:modified>
</cp:coreProperties>
</file>