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256" r:id="rId2"/>
    <p:sldId id="568" r:id="rId3"/>
    <p:sldId id="569" r:id="rId4"/>
    <p:sldId id="587" r:id="rId5"/>
    <p:sldId id="588" r:id="rId6"/>
    <p:sldId id="574" r:id="rId7"/>
    <p:sldId id="561" r:id="rId8"/>
    <p:sldId id="584" r:id="rId9"/>
    <p:sldId id="585" r:id="rId10"/>
    <p:sldId id="586" r:id="rId11"/>
    <p:sldId id="562" r:id="rId12"/>
    <p:sldId id="583" r:id="rId13"/>
    <p:sldId id="564" r:id="rId14"/>
    <p:sldId id="559" r:id="rId15"/>
    <p:sldId id="570" r:id="rId16"/>
    <p:sldId id="579" r:id="rId17"/>
    <p:sldId id="580" r:id="rId18"/>
    <p:sldId id="548" r:id="rId19"/>
    <p:sldId id="529" r:id="rId20"/>
    <p:sldId id="526" r:id="rId21"/>
    <p:sldId id="546" r:id="rId22"/>
    <p:sldId id="573" r:id="rId23"/>
    <p:sldId id="531" r:id="rId24"/>
    <p:sldId id="528" r:id="rId25"/>
    <p:sldId id="571" r:id="rId26"/>
    <p:sldId id="572" r:id="rId27"/>
    <p:sldId id="536" r:id="rId28"/>
    <p:sldId id="537" r:id="rId29"/>
    <p:sldId id="534" r:id="rId30"/>
    <p:sldId id="557" r:id="rId31"/>
    <p:sldId id="589" r:id="rId32"/>
    <p:sldId id="575" r:id="rId33"/>
    <p:sldId id="576" r:id="rId34"/>
    <p:sldId id="577" r:id="rId35"/>
    <p:sldId id="58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865" autoAdjust="0"/>
    <p:restoredTop sz="90603" autoAdjust="0"/>
  </p:normalViewPr>
  <p:slideViewPr>
    <p:cSldViewPr>
      <p:cViewPr varScale="1">
        <p:scale>
          <a:sx n="128" d="100"/>
          <a:sy n="128" d="100"/>
        </p:scale>
        <p:origin x="98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C0FCB5-B5FB-4038-A057-D21B9AF17573}" type="datetimeFigureOut">
              <a:rPr lang="en-US" smtClean="0"/>
              <a:pPr/>
              <a:t>11/7/24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185E84-86D5-414A-91AC-5042082613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8AFA99-A44D-4F81-8D71-FC22125F99E0}" type="datetime1">
              <a:rPr lang="en-US" smtClean="0"/>
              <a:pPr/>
              <a:t>11/7/24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4160A-B398-445E-B430-7F2611F9565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8285F-FF0C-4F98-9C05-B5EB24291843}" type="datetime1">
              <a:rPr lang="en-US" smtClean="0"/>
              <a:pPr/>
              <a:t>11/7/24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4160A-B398-445E-B430-7F2611F956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4986D1-DFDD-44E0-AF9D-0CA00E0F9F00}" type="datetime1">
              <a:rPr lang="en-US" smtClean="0"/>
              <a:pPr/>
              <a:t>11/7/24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4160A-B398-445E-B430-7F2611F9565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5F9E91-79C2-41D1-AC29-0BE717CE7067}" type="datetime1">
              <a:rPr lang="en-US" smtClean="0"/>
              <a:pPr/>
              <a:t>11/7/24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4160A-B398-445E-B430-7F2611F9565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20276F-1EE9-4D3E-AFA8-CB75D8C0AFA4}" type="datetime1">
              <a:rPr lang="en-US" smtClean="0"/>
              <a:pPr/>
              <a:t>11/7/24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D4160A-B398-445E-B430-7F2611F9565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BB09CF-8EF6-4D46-8455-6606B6174BBF}" type="datetime1">
              <a:rPr lang="en-US" smtClean="0"/>
              <a:pPr/>
              <a:t>11/7/24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D4160A-B398-445E-B430-7F2611F9565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CADF18-71F9-47CD-9B3F-72D16FC37197}" type="datetime1">
              <a:rPr lang="en-US" smtClean="0"/>
              <a:pPr/>
              <a:t>11/7/24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D4160A-B398-445E-B430-7F2611F9565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1857C5-33BE-49AC-9BFC-17DF906B887D}" type="datetime1">
              <a:rPr lang="en-US" smtClean="0"/>
              <a:pPr/>
              <a:t>11/7/24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D4160A-B398-445E-B430-7F2611F9565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B291DB-D476-4E8D-A2CF-C0FB6C29E17E}" type="datetime1">
              <a:rPr lang="en-US" smtClean="0"/>
              <a:pPr/>
              <a:t>11/7/24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D4160A-B398-445E-B430-7F2611F956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4537F6-A897-4F87-BBB9-F0CDB5C5D5F2}" type="datetime1">
              <a:rPr lang="en-US" smtClean="0"/>
              <a:pPr/>
              <a:t>11/7/24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D4160A-B398-445E-B430-7F2611F9565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D20B69-A8E9-4F2D-9692-04F9E0692DAB}" type="datetime1">
              <a:rPr lang="en-US" smtClean="0"/>
              <a:pPr/>
              <a:t>11/7/24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D4160A-B398-445E-B430-7F2611F9565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6AC52-E58F-4791-8C70-27C9266B0F8D}" type="datetime1">
              <a:rPr lang="en-US" smtClean="0"/>
              <a:pPr/>
              <a:t>11/7/24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D4160A-B398-445E-B430-7F2611F9565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hac.virginia.gov/documents/2024/HAC%20Staff%20Post%20Session%20Budget%20Summary%20of%20HB%206001%20Document%205-31-24.pdf"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s://taxadmin.org/state-taxation-of-services-by-category-2017/"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tax.virginia.gov/sites/default/files/inline-files/virginia-sales-tax-exemptions.pdf" TargetMode="External"/><Relationship Id="rId2" Type="http://schemas.openxmlformats.org/officeDocument/2006/relationships/hyperlink" Target="https://rga.lis.virginia.gov/Published/2024/RD121/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6.xml"/><Relationship Id="rId5" Type="http://schemas.openxmlformats.org/officeDocument/2006/relationships/image" Target="../media/image4.emf"/><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0"/>
            <a:ext cx="8077200" cy="1470025"/>
          </a:xfrm>
        </p:spPr>
        <p:txBody>
          <a:bodyPr>
            <a:normAutofit fontScale="90000"/>
          </a:bodyPr>
          <a:lstStyle/>
          <a:p>
            <a:br>
              <a:rPr lang="en-US" sz="3200" b="1" dirty="0">
                <a:latin typeface="Times New Roman" pitchFamily="18" charset="0"/>
                <a:cs typeface="Times New Roman" pitchFamily="18" charset="0"/>
              </a:rPr>
            </a:br>
            <a:r>
              <a:rPr lang="en-US" sz="4000" b="1" dirty="0">
                <a:latin typeface="Times New Roman" pitchFamily="18" charset="0"/>
                <a:cs typeface="Times New Roman" pitchFamily="18" charset="0"/>
              </a:rPr>
              <a:t>Where Do State Finances Stand Today?</a:t>
            </a:r>
            <a:br>
              <a:rPr lang="en-US" sz="4000" b="1" dirty="0">
                <a:latin typeface="Times New Roman" pitchFamily="18" charset="0"/>
                <a:cs typeface="Times New Roman" pitchFamily="18" charset="0"/>
              </a:rPr>
            </a:br>
            <a:r>
              <a:rPr lang="en-US" sz="3600" b="1" dirty="0">
                <a:latin typeface="Times New Roman" pitchFamily="18" charset="0"/>
                <a:cs typeface="Times New Roman" pitchFamily="18" charset="0"/>
              </a:rPr>
              <a:t>What Can the State Afford to Fund?</a:t>
            </a:r>
            <a:br>
              <a:rPr lang="en-US" sz="3600" b="1" dirty="0">
                <a:latin typeface="Times New Roman" pitchFamily="18" charset="0"/>
                <a:cs typeface="Times New Roman" pitchFamily="18" charset="0"/>
              </a:rPr>
            </a:br>
            <a:br>
              <a:rPr lang="en-US" sz="3600" b="1" dirty="0">
                <a:latin typeface="Times New Roman" pitchFamily="18" charset="0"/>
                <a:cs typeface="Times New Roman" pitchFamily="18" charset="0"/>
              </a:rPr>
            </a:br>
            <a:br>
              <a:rPr lang="en-US" sz="3600" b="1" dirty="0">
                <a:latin typeface="Times New Roman" pitchFamily="18" charset="0"/>
                <a:cs typeface="Times New Roman" pitchFamily="18" charset="0"/>
              </a:rPr>
            </a:br>
            <a:br>
              <a:rPr lang="en-US" sz="3600" b="1" dirty="0">
                <a:latin typeface="Times New Roman" pitchFamily="18" charset="0"/>
                <a:cs typeface="Times New Roman" pitchFamily="18" charset="0"/>
              </a:rPr>
            </a:br>
            <a:r>
              <a:rPr lang="en-US" sz="3100" b="1" dirty="0">
                <a:latin typeface="Times New Roman" pitchFamily="18" charset="0"/>
                <a:cs typeface="Times New Roman" pitchFamily="18" charset="0"/>
              </a:rPr>
              <a:t>Virginia Association of Counties</a:t>
            </a:r>
            <a:endParaRPr lang="en-US" sz="3200" b="1" dirty="0">
              <a:latin typeface="Times New Roman" pitchFamily="18" charset="0"/>
              <a:cs typeface="Times New Roman" pitchFamily="18" charset="0"/>
            </a:endParaRPr>
          </a:p>
        </p:txBody>
      </p:sp>
      <p:sp>
        <p:nvSpPr>
          <p:cNvPr id="3" name="Subtitle 2"/>
          <p:cNvSpPr>
            <a:spLocks noGrp="1"/>
          </p:cNvSpPr>
          <p:nvPr>
            <p:ph type="subTitle" idx="1"/>
          </p:nvPr>
        </p:nvSpPr>
        <p:spPr>
          <a:xfrm>
            <a:off x="1371600" y="4267200"/>
            <a:ext cx="6400800" cy="1752600"/>
          </a:xfrm>
        </p:spPr>
        <p:txBody>
          <a:bodyPr/>
          <a:lstStyle/>
          <a:p>
            <a:r>
              <a:rPr lang="en-US" dirty="0">
                <a:latin typeface="Times New Roman" pitchFamily="18" charset="0"/>
                <a:cs typeface="Times New Roman" pitchFamily="18" charset="0"/>
              </a:rPr>
              <a:t>Fiscal Analytics, Ltd.</a:t>
            </a:r>
          </a:p>
          <a:p>
            <a:r>
              <a:rPr lang="en-US" dirty="0">
                <a:latin typeface="Times New Roman" pitchFamily="18" charset="0"/>
                <a:cs typeface="Times New Roman" pitchFamily="18" charset="0"/>
              </a:rPr>
              <a:t>November 11,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A5D89-D280-04FE-03C7-0CC53682F4DE}"/>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Other Major Spending Items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in the 2024-26 Biennium Budget</a:t>
            </a:r>
            <a:endParaRPr lang="en-US" dirty="0"/>
          </a:p>
        </p:txBody>
      </p:sp>
      <p:sp>
        <p:nvSpPr>
          <p:cNvPr id="3" name="Slide Number Placeholder 2">
            <a:extLst>
              <a:ext uri="{FF2B5EF4-FFF2-40B4-BE49-F238E27FC236}">
                <a16:creationId xmlns:a16="http://schemas.microsoft.com/office/drawing/2014/main" id="{1096D401-3FB1-9EBA-41A4-7C29DA642FBF}"/>
              </a:ext>
            </a:extLst>
          </p:cNvPr>
          <p:cNvSpPr>
            <a:spLocks noGrp="1"/>
          </p:cNvSpPr>
          <p:nvPr>
            <p:ph type="sldNum" sz="quarter" idx="12"/>
          </p:nvPr>
        </p:nvSpPr>
        <p:spPr/>
        <p:txBody>
          <a:bodyPr/>
          <a:lstStyle/>
          <a:p>
            <a:fld id="{B7D4160A-B398-445E-B430-7F2611F9565E}" type="slidenum">
              <a:rPr lang="en-US" smtClean="0"/>
              <a:pPr/>
              <a:t>10</a:t>
            </a:fld>
            <a:endParaRPr lang="en-US"/>
          </a:p>
        </p:txBody>
      </p:sp>
      <p:sp>
        <p:nvSpPr>
          <p:cNvPr id="5" name="Content Placeholder 2">
            <a:extLst>
              <a:ext uri="{FF2B5EF4-FFF2-40B4-BE49-F238E27FC236}">
                <a16:creationId xmlns:a16="http://schemas.microsoft.com/office/drawing/2014/main" id="{75BC9ED4-2331-8C33-1DEA-9130E587F7D6}"/>
              </a:ext>
            </a:extLst>
          </p:cNvPr>
          <p:cNvSpPr txBox="1">
            <a:spLocks/>
          </p:cNvSpPr>
          <p:nvPr/>
        </p:nvSpPr>
        <p:spPr>
          <a:xfrm>
            <a:off x="457200" y="1600200"/>
            <a:ext cx="8229600" cy="4756150"/>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Times New Roman" panose="02020603050405020304" pitchFamily="18" charset="0"/>
                <a:cs typeface="Times New Roman" panose="02020603050405020304" pitchFamily="18" charset="0"/>
              </a:rPr>
              <a:t>Capital outlay maintenance reserve and supplemental and equipment pool deposits - $830 mil.</a:t>
            </a:r>
          </a:p>
          <a:p>
            <a:r>
              <a:rPr lang="en-US" sz="2400" dirty="0">
                <a:latin typeface="Times New Roman" panose="02020603050405020304" pitchFamily="18" charset="0"/>
                <a:cs typeface="Times New Roman" panose="02020603050405020304" pitchFamily="18" charset="0"/>
              </a:rPr>
              <a:t>3% salary increase for state and state-supported employees - $545 mil.</a:t>
            </a:r>
          </a:p>
          <a:p>
            <a:r>
              <a:rPr lang="en-US" sz="2400" dirty="0">
                <a:latin typeface="Times New Roman" panose="02020603050405020304" pitchFamily="18" charset="0"/>
                <a:cs typeface="Times New Roman" panose="02020603050405020304" pitchFamily="18" charset="0"/>
              </a:rPr>
              <a:t>Higher education: access and affordability - $205 mil.; Military Survivor &amp; Dependents waiver and stipend - $44 mil.; Financial Aid - $42 mil.; support for merger of ODU/EVMS - $37 mil.</a:t>
            </a:r>
          </a:p>
          <a:p>
            <a:r>
              <a:rPr lang="en-US" sz="2400" dirty="0">
                <a:latin typeface="Times New Roman" panose="02020603050405020304" pitchFamily="18" charset="0"/>
                <a:cs typeface="Times New Roman" panose="02020603050405020304" pitchFamily="18" charset="0"/>
              </a:rPr>
              <a:t>Additional WMATA support - $145 mil.</a:t>
            </a:r>
          </a:p>
          <a:p>
            <a:r>
              <a:rPr lang="en-US" sz="2400" dirty="0">
                <a:latin typeface="Times New Roman" panose="02020603050405020304" pitchFamily="18" charset="0"/>
                <a:cs typeface="Times New Roman" panose="02020603050405020304" pitchFamily="18" charset="0"/>
              </a:rPr>
              <a:t>Hampton Roads toll relief - $101 mil.</a:t>
            </a:r>
          </a:p>
          <a:p>
            <a:r>
              <a:rPr lang="en-US" sz="2400" dirty="0">
                <a:latin typeface="Times New Roman" panose="02020603050405020304" pitchFamily="18" charset="0"/>
                <a:cs typeface="Times New Roman" panose="02020603050405020304" pitchFamily="18" charset="0"/>
              </a:rPr>
              <a:t>Interstate 81 Corridor project - $70 mil.</a:t>
            </a:r>
          </a:p>
          <a:p>
            <a:r>
              <a:rPr lang="en-US" sz="2400" dirty="0">
                <a:latin typeface="Times New Roman" panose="02020603050405020304" pitchFamily="18" charset="0"/>
                <a:cs typeface="Times New Roman" panose="02020603050405020304" pitchFamily="18" charset="0"/>
              </a:rPr>
              <a:t>Additional funding for Richmond combined overflow project - $58 mil.; Bristol landfill remediation - $26 mil.; Norfolk coastal storm risk management project - $21 mil.</a:t>
            </a:r>
          </a:p>
          <a:p>
            <a:r>
              <a:rPr lang="en-US" sz="2400" dirty="0">
                <a:latin typeface="Times New Roman" panose="02020603050405020304" pitchFamily="18" charset="0"/>
                <a:cs typeface="Times New Roman" panose="02020603050405020304" pitchFamily="18" charset="0"/>
              </a:rPr>
              <a:t>Additional $20 mil. for Aid to Police (HB 599)</a:t>
            </a:r>
          </a:p>
          <a:p>
            <a:endParaRPr lang="en-US" dirty="0"/>
          </a:p>
          <a:p>
            <a:pPr marL="0" indent="0">
              <a:buFont typeface="Arial" pitchFamily="34" charset="0"/>
              <a:buNone/>
            </a:pPr>
            <a:r>
              <a:rPr lang="en-US" sz="1400" dirty="0">
                <a:latin typeface="Times New Roman" panose="02020603050405020304" pitchFamily="18" charset="0"/>
                <a:cs typeface="Times New Roman" panose="02020603050405020304" pitchFamily="18" charset="0"/>
              </a:rPr>
              <a:t>Note: For a complete description of the adopted 2024-26 budget see: </a:t>
            </a:r>
            <a:r>
              <a:rPr lang="en-US" sz="1400" dirty="0">
                <a:latin typeface="Times New Roman" panose="02020603050405020304" pitchFamily="18" charset="0"/>
                <a:cs typeface="Times New Roman" panose="02020603050405020304" pitchFamily="18" charset="0"/>
                <a:hlinkClick r:id="rId2"/>
              </a:rPr>
              <a:t>https://hac.virginia.gov/documents/2024/HAC%20Staff%20Post%20Session%20Budget%20Summary%20of%20HB%206001%20Document%205-31-24.pdf</a:t>
            </a:r>
            <a:endParaRPr lang="en-US" sz="1400" dirty="0">
              <a:latin typeface="Times New Roman" panose="02020603050405020304" pitchFamily="18" charset="0"/>
              <a:cs typeface="Times New Roman" panose="02020603050405020304" pitchFamily="18" charset="0"/>
            </a:endParaRPr>
          </a:p>
          <a:p>
            <a:pPr marL="0" indent="0">
              <a:buFont typeface="Arial" pitchFamily="34" charset="0"/>
              <a:buNone/>
            </a:pPr>
            <a:endParaRPr lang="en-US" sz="16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43354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5D87F-8028-D96B-1DDF-5B2B1C9A6453}"/>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State Direct Aid to K-12 Has Grown by Average Amounts Over Time</a:t>
            </a:r>
            <a:endParaRPr lang="en-US" dirty="0"/>
          </a:p>
        </p:txBody>
      </p:sp>
      <p:sp>
        <p:nvSpPr>
          <p:cNvPr id="3" name="Slide Number Placeholder 2">
            <a:extLst>
              <a:ext uri="{FF2B5EF4-FFF2-40B4-BE49-F238E27FC236}">
                <a16:creationId xmlns:a16="http://schemas.microsoft.com/office/drawing/2014/main" id="{855395A3-C34B-43E9-8E74-B96D16572BBD}"/>
              </a:ext>
            </a:extLst>
          </p:cNvPr>
          <p:cNvSpPr>
            <a:spLocks noGrp="1"/>
          </p:cNvSpPr>
          <p:nvPr>
            <p:ph type="sldNum" sz="quarter" idx="12"/>
          </p:nvPr>
        </p:nvSpPr>
        <p:spPr/>
        <p:txBody>
          <a:bodyPr/>
          <a:lstStyle/>
          <a:p>
            <a:fld id="{B7D4160A-B398-445E-B430-7F2611F9565E}" type="slidenum">
              <a:rPr lang="en-US" smtClean="0"/>
              <a:pPr/>
              <a:t>11</a:t>
            </a:fld>
            <a:endParaRPr lang="en-US"/>
          </a:p>
        </p:txBody>
      </p:sp>
      <p:pic>
        <p:nvPicPr>
          <p:cNvPr id="4" name="Picture 3">
            <a:extLst>
              <a:ext uri="{FF2B5EF4-FFF2-40B4-BE49-F238E27FC236}">
                <a16:creationId xmlns:a16="http://schemas.microsoft.com/office/drawing/2014/main" id="{84D9A19D-F426-809D-4B8E-354DA2D8ACAF}"/>
              </a:ext>
            </a:extLst>
          </p:cNvPr>
          <p:cNvPicPr>
            <a:picLocks noChangeAspect="1"/>
          </p:cNvPicPr>
          <p:nvPr/>
        </p:nvPicPr>
        <p:blipFill>
          <a:blip r:embed="rId2"/>
          <a:stretch>
            <a:fillRect/>
          </a:stretch>
        </p:blipFill>
        <p:spPr>
          <a:xfrm>
            <a:off x="457200" y="1576847"/>
            <a:ext cx="8229600" cy="4567286"/>
          </a:xfrm>
          <a:prstGeom prst="rect">
            <a:avLst/>
          </a:prstGeom>
        </p:spPr>
      </p:pic>
    </p:spTree>
    <p:extLst>
      <p:ext uri="{BB962C8B-B14F-4D97-AF65-F5344CB8AC3E}">
        <p14:creationId xmlns:p14="http://schemas.microsoft.com/office/powerpoint/2010/main" val="197169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397950-F376-EA08-E53B-24A46EF0E192}"/>
              </a:ext>
            </a:extLst>
          </p:cNvPr>
          <p:cNvSpPr>
            <a:spLocks noGrp="1"/>
          </p:cNvSpPr>
          <p:nvPr>
            <p:ph type="sldNum" sz="quarter" idx="12"/>
          </p:nvPr>
        </p:nvSpPr>
        <p:spPr/>
        <p:txBody>
          <a:bodyPr/>
          <a:lstStyle/>
          <a:p>
            <a:fld id="{B7D4160A-B398-445E-B430-7F2611F9565E}" type="slidenum">
              <a:rPr lang="en-US" smtClean="0"/>
              <a:pPr/>
              <a:t>12</a:t>
            </a:fld>
            <a:endParaRPr lang="en-US"/>
          </a:p>
        </p:txBody>
      </p:sp>
      <p:sp>
        <p:nvSpPr>
          <p:cNvPr id="4" name="Title 1">
            <a:extLst>
              <a:ext uri="{FF2B5EF4-FFF2-40B4-BE49-F238E27FC236}">
                <a16:creationId xmlns:a16="http://schemas.microsoft.com/office/drawing/2014/main" id="{BA62FED2-F0AD-4D2C-78C3-A5E7D6B6B5A0}"/>
              </a:ext>
            </a:extLst>
          </p:cNvPr>
          <p:cNvSpPr>
            <a:spLocks noGrp="1"/>
          </p:cNvSpPr>
          <p:nvPr>
            <p:ph type="title"/>
          </p:nvPr>
        </p:nvSpPr>
        <p:spPr>
          <a:xfrm>
            <a:off x="457200" y="274638"/>
            <a:ext cx="8229600" cy="1020762"/>
          </a:xfrm>
        </p:spPr>
        <p:txBody>
          <a:bodyPr/>
          <a:lstStyle/>
          <a:p>
            <a:r>
              <a:rPr lang="en-US" dirty="0">
                <a:latin typeface="Times New Roman" panose="02020603050405020304" pitchFamily="18" charset="0"/>
                <a:cs typeface="Times New Roman" panose="02020603050405020304" pitchFamily="18" charset="0"/>
              </a:rPr>
              <a:t>State Funding to Localities’ Trends</a:t>
            </a:r>
            <a:endParaRPr lang="en-US" dirty="0"/>
          </a:p>
        </p:txBody>
      </p:sp>
      <p:pic>
        <p:nvPicPr>
          <p:cNvPr id="5" name="Picture 4">
            <a:extLst>
              <a:ext uri="{FF2B5EF4-FFF2-40B4-BE49-F238E27FC236}">
                <a16:creationId xmlns:a16="http://schemas.microsoft.com/office/drawing/2014/main" id="{CED4F929-D713-BC2B-A7B5-91B0B4B1EF68}"/>
              </a:ext>
            </a:extLst>
          </p:cNvPr>
          <p:cNvPicPr>
            <a:picLocks noChangeAspect="1"/>
          </p:cNvPicPr>
          <p:nvPr/>
        </p:nvPicPr>
        <p:blipFill>
          <a:blip r:embed="rId2"/>
          <a:stretch>
            <a:fillRect/>
          </a:stretch>
        </p:blipFill>
        <p:spPr>
          <a:xfrm>
            <a:off x="214505" y="1295400"/>
            <a:ext cx="8609748" cy="5060950"/>
          </a:xfrm>
          <a:prstGeom prst="rect">
            <a:avLst/>
          </a:prstGeom>
        </p:spPr>
      </p:pic>
    </p:spTree>
    <p:extLst>
      <p:ext uri="{BB962C8B-B14F-4D97-AF65-F5344CB8AC3E}">
        <p14:creationId xmlns:p14="http://schemas.microsoft.com/office/powerpoint/2010/main" val="144601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249AB1-148F-9BA2-9EA5-030374C1CB3F}"/>
              </a:ext>
            </a:extLst>
          </p:cNvPr>
          <p:cNvSpPr>
            <a:spLocks noGrp="1"/>
          </p:cNvSpPr>
          <p:nvPr>
            <p:ph type="sldNum" sz="quarter" idx="12"/>
          </p:nvPr>
        </p:nvSpPr>
        <p:spPr/>
        <p:txBody>
          <a:bodyPr/>
          <a:lstStyle/>
          <a:p>
            <a:fld id="{B7D4160A-B398-445E-B430-7F2611F9565E}" type="slidenum">
              <a:rPr lang="en-US" smtClean="0"/>
              <a:pPr/>
              <a:t>13</a:t>
            </a:fld>
            <a:endParaRPr lang="en-US"/>
          </a:p>
        </p:txBody>
      </p:sp>
      <p:pic>
        <p:nvPicPr>
          <p:cNvPr id="3" name="Picture 2">
            <a:extLst>
              <a:ext uri="{FF2B5EF4-FFF2-40B4-BE49-F238E27FC236}">
                <a16:creationId xmlns:a16="http://schemas.microsoft.com/office/drawing/2014/main" id="{50256726-59F9-7832-72CD-600610C79B8B}"/>
              </a:ext>
            </a:extLst>
          </p:cNvPr>
          <p:cNvPicPr>
            <a:picLocks noChangeAspect="1"/>
          </p:cNvPicPr>
          <p:nvPr/>
        </p:nvPicPr>
        <p:blipFill>
          <a:blip r:embed="rId2"/>
          <a:stretch>
            <a:fillRect/>
          </a:stretch>
        </p:blipFill>
        <p:spPr>
          <a:xfrm>
            <a:off x="284487" y="381000"/>
            <a:ext cx="8568149" cy="5975350"/>
          </a:xfrm>
          <a:prstGeom prst="rect">
            <a:avLst/>
          </a:prstGeom>
        </p:spPr>
      </p:pic>
    </p:spTree>
    <p:extLst>
      <p:ext uri="{BB962C8B-B14F-4D97-AF65-F5344CB8AC3E}">
        <p14:creationId xmlns:p14="http://schemas.microsoft.com/office/powerpoint/2010/main" val="3404212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99229-AC5E-B96C-5ED2-6DFA6B014C01}"/>
              </a:ext>
            </a:extLst>
          </p:cNvPr>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Reviewing JLARC K-12 Recommendations</a:t>
            </a:r>
            <a:endParaRPr lang="en-US" sz="3200" dirty="0"/>
          </a:p>
        </p:txBody>
      </p:sp>
      <p:sp>
        <p:nvSpPr>
          <p:cNvPr id="3" name="Slide Number Placeholder 2">
            <a:extLst>
              <a:ext uri="{FF2B5EF4-FFF2-40B4-BE49-F238E27FC236}">
                <a16:creationId xmlns:a16="http://schemas.microsoft.com/office/drawing/2014/main" id="{71BC503A-0E2D-024E-0087-61055916471D}"/>
              </a:ext>
            </a:extLst>
          </p:cNvPr>
          <p:cNvSpPr>
            <a:spLocks noGrp="1"/>
          </p:cNvSpPr>
          <p:nvPr>
            <p:ph type="sldNum" sz="quarter" idx="12"/>
          </p:nvPr>
        </p:nvSpPr>
        <p:spPr/>
        <p:txBody>
          <a:bodyPr/>
          <a:lstStyle/>
          <a:p>
            <a:fld id="{B7D4160A-B398-445E-B430-7F2611F9565E}" type="slidenum">
              <a:rPr lang="en-US" smtClean="0"/>
              <a:pPr/>
              <a:t>14</a:t>
            </a:fld>
            <a:endParaRPr lang="en-US"/>
          </a:p>
        </p:txBody>
      </p:sp>
      <p:sp>
        <p:nvSpPr>
          <p:cNvPr id="4" name="TextBox 3">
            <a:extLst>
              <a:ext uri="{FF2B5EF4-FFF2-40B4-BE49-F238E27FC236}">
                <a16:creationId xmlns:a16="http://schemas.microsoft.com/office/drawing/2014/main" id="{8A8536EA-EC1C-471D-43A6-9BBCE2405AA6}"/>
              </a:ext>
            </a:extLst>
          </p:cNvPr>
          <p:cNvSpPr txBox="1"/>
          <p:nvPr/>
        </p:nvSpPr>
        <p:spPr>
          <a:xfrm>
            <a:off x="473765" y="1228906"/>
            <a:ext cx="8367338" cy="1200329"/>
          </a:xfrm>
          <a:prstGeom prst="rect">
            <a:avLst/>
          </a:prstGeom>
          <a:noFill/>
        </p:spPr>
        <p:txBody>
          <a:bodyPr wrap="square">
            <a:spAutoFit/>
          </a:bodyPr>
          <a:lstStyle/>
          <a:p>
            <a:r>
              <a:rPr lang="en-US" sz="1800" kern="100" dirty="0">
                <a:effectLst/>
                <a:latin typeface="Times New Roman" panose="02020603050405020304" pitchFamily="18" charset="0"/>
                <a:ea typeface="Calibri" panose="020F0502020204030204" pitchFamily="34" charset="0"/>
              </a:rPr>
              <a:t>According to JLARC, the “State SOQ formula yields substantially less funding than actual division spending and benchmarks.”  Using FY 2022 data, the study found that Virginia school divisions receive 14 percent less ($1,900 per student) than the 50-state average. Implementing all JLARC recommendations costs about $3.5 billion per year.</a:t>
            </a:r>
            <a:endParaRPr lang="en-US" dirty="0"/>
          </a:p>
        </p:txBody>
      </p:sp>
      <p:sp>
        <p:nvSpPr>
          <p:cNvPr id="5" name="TextBox 4">
            <a:extLst>
              <a:ext uri="{FF2B5EF4-FFF2-40B4-BE49-F238E27FC236}">
                <a16:creationId xmlns:a16="http://schemas.microsoft.com/office/drawing/2014/main" id="{41674511-1BC3-E28F-0843-A8B1113F5AB6}"/>
              </a:ext>
            </a:extLst>
          </p:cNvPr>
          <p:cNvSpPr txBox="1"/>
          <p:nvPr/>
        </p:nvSpPr>
        <p:spPr>
          <a:xfrm>
            <a:off x="435338" y="2764045"/>
            <a:ext cx="8400814" cy="3534494"/>
          </a:xfrm>
          <a:prstGeom prst="rect">
            <a:avLst/>
          </a:prstGeom>
          <a:noFill/>
        </p:spPr>
        <p:txBody>
          <a:bodyPr wrap="square">
            <a:spAutoFit/>
          </a:bodyPr>
          <a:lstStyle/>
          <a:p>
            <a:pPr marL="342900" marR="0" lvl="0" indent="-342900">
              <a:lnSpc>
                <a:spcPct val="107000"/>
              </a:lnSpc>
              <a:spcBef>
                <a:spcPts val="0"/>
              </a:spcBef>
              <a:spcAft>
                <a:spcPts val="0"/>
              </a:spcAft>
              <a:buFont typeface="Wingdings" pitchFamily="2" charset="2"/>
              <a:buChar char=""/>
            </a:pPr>
            <a:r>
              <a:rPr lang="en-US" sz="14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state SOQ only recognizes 2/3 of actual staff employed by school divisions, with the single largest unrecognized staff category being teacher aides. </a:t>
            </a:r>
            <a:r>
              <a:rPr lang="en-US" sz="14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($1.86 billion/yr.)</a:t>
            </a:r>
            <a:endPar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itchFamily="2" charset="2"/>
              <a:buChar char=""/>
            </a:pPr>
            <a:r>
              <a:rPr lang="en-US" sz="1400" kern="1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The need to cover all higher cost-of-living school divisions with a newer, more accurate cost adjustment. </a:t>
            </a:r>
            <a:r>
              <a:rPr lang="en-US" sz="1400" b="1" kern="1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($595 mil./yr.)</a:t>
            </a:r>
            <a:endPar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itchFamily="2" charset="2"/>
              <a:buChar char=""/>
            </a:pPr>
            <a:r>
              <a:rPr lang="en-US" sz="1400" kern="1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The need to use a re-benchmarking process that covers real-time school division costs. </a:t>
            </a:r>
            <a:r>
              <a:rPr lang="en-US" sz="1400" b="1" kern="1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($490 mil./yr.)</a:t>
            </a:r>
            <a:endParaRPr lang="en-US"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itchFamily="2" charset="2"/>
              <a:buChar char=""/>
            </a:pPr>
            <a:r>
              <a:rPr lang="en-US" sz="14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prevailing salary cost methodology assumes every school district has equal weighting in the formula, thus skewing SOQ recognized salaries toward lower rural small division salaries rather than much more numerous teacher large division salaries. </a:t>
            </a:r>
            <a:r>
              <a:rPr lang="en-US" sz="14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($190 mil./yr.)</a:t>
            </a:r>
            <a:endPar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itchFamily="2" charset="2"/>
              <a:buChar char=""/>
            </a:pPr>
            <a:r>
              <a:rPr lang="en-US" sz="14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Not restoring the temporary cuts adopted during the 2009 recession, including the support position cap, certain non-personal expenses, and the federal deduct calculation.</a:t>
            </a:r>
          </a:p>
          <a:p>
            <a:pPr marR="0" lvl="0">
              <a:lnSpc>
                <a:spcPct val="107000"/>
              </a:lnSpc>
              <a:spcBef>
                <a:spcPts val="0"/>
              </a:spcBef>
              <a:spcAft>
                <a:spcPts val="0"/>
              </a:spcAft>
            </a:pPr>
            <a:r>
              <a:rPr lang="en-US" sz="1400"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($116 mil./</a:t>
            </a:r>
            <a:r>
              <a:rPr lang="en-US" sz="1400" b="1" kern="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yr</a:t>
            </a:r>
            <a:r>
              <a:rPr lang="en-US" sz="14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r</a:t>
            </a:r>
            <a:r>
              <a:rPr lang="en-US" sz="1400" b="1"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emaining support cap + $150 mil. other)</a:t>
            </a:r>
            <a:endPar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itchFamily="2" charset="2"/>
              <a:buChar char=""/>
            </a:pPr>
            <a:r>
              <a:rPr lang="en-US" sz="14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Inadequate state support for more difficult to educate students, including economically-disadvantaged, English language learners, and special education students. </a:t>
            </a:r>
            <a:r>
              <a:rPr lang="en-US" sz="14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b="1" u="sng"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Adopted</a:t>
            </a:r>
            <a:r>
              <a:rPr lang="en-US" sz="14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in 2024-26 budget $250 mil./ yr.)</a:t>
            </a:r>
            <a:endPar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itchFamily="2" charset="2"/>
              <a:buChar char=""/>
            </a:pPr>
            <a:r>
              <a:rPr lang="en-US" sz="14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Not recognizing the lack of economies of scale and more support needed in small school divisions.</a:t>
            </a:r>
          </a:p>
          <a:p>
            <a:pPr marR="0" lvl="0">
              <a:lnSpc>
                <a:spcPct val="107000"/>
              </a:lnSpc>
              <a:spcBef>
                <a:spcPts val="0"/>
              </a:spcBef>
              <a:spcAft>
                <a:spcPts val="0"/>
              </a:spcAft>
            </a:pPr>
            <a:r>
              <a:rPr lang="en-US" sz="1400"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kern="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($90 mil. /yr.)</a:t>
            </a:r>
            <a:endPar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5177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D10CBB-7B99-2A66-B6E0-835BD7A91EC4}"/>
              </a:ext>
            </a:extLst>
          </p:cNvPr>
          <p:cNvSpPr>
            <a:spLocks noGrp="1"/>
          </p:cNvSpPr>
          <p:nvPr>
            <p:ph type="sldNum" sz="quarter" idx="12"/>
          </p:nvPr>
        </p:nvSpPr>
        <p:spPr/>
        <p:txBody>
          <a:bodyPr/>
          <a:lstStyle/>
          <a:p>
            <a:fld id="{B7D4160A-B398-445E-B430-7F2611F9565E}" type="slidenum">
              <a:rPr lang="en-US" smtClean="0"/>
              <a:pPr/>
              <a:t>15</a:t>
            </a:fld>
            <a:endParaRPr lang="en-US"/>
          </a:p>
        </p:txBody>
      </p:sp>
      <p:sp>
        <p:nvSpPr>
          <p:cNvPr id="4" name="Content Placeholder 2">
            <a:extLst>
              <a:ext uri="{FF2B5EF4-FFF2-40B4-BE49-F238E27FC236}">
                <a16:creationId xmlns:a16="http://schemas.microsoft.com/office/drawing/2014/main" id="{FA74A268-6B2D-406F-9409-72CE56F153AF}"/>
              </a:ext>
            </a:extLst>
          </p:cNvPr>
          <p:cNvSpPr txBox="1">
            <a:spLocks/>
          </p:cNvSpPr>
          <p:nvPr/>
        </p:nvSpPr>
        <p:spPr>
          <a:xfrm>
            <a:off x="457200" y="1295400"/>
            <a:ext cx="8229600" cy="5181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a:latin typeface="Times New Roman" panose="02020603050405020304" pitchFamily="18" charset="0"/>
                <a:cs typeface="Times New Roman" panose="02020603050405020304" pitchFamily="18" charset="0"/>
              </a:rPr>
              <a:t>JLARC</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A well-designed student-based funding model would be more accurate, more transparent, and easier to maintain over time than Virginia’s current staffing-based formula. Implementing a student-based funding formula was estimated to cost $1.2 billion above FY23 funding. </a:t>
            </a:r>
          </a:p>
          <a:p>
            <a:r>
              <a:rPr lang="en-US" sz="1600" dirty="0">
                <a:latin typeface="Times New Roman" panose="02020603050405020304" pitchFamily="18" charset="0"/>
                <a:cs typeface="Times New Roman" panose="02020603050405020304" pitchFamily="18" charset="0"/>
              </a:rPr>
              <a:t>JLARC envisions a student-based funding formula starting with the historical cost to educate an average student by school division.  Adjustments are then made for cost-of-living, economies of scale and higher cost to educate students (e.g., at-risk, special education, and English learner students). State/local ability to pay is also a factor in the shared cost.</a:t>
            </a:r>
          </a:p>
          <a:p>
            <a:r>
              <a:rPr lang="en-US" sz="1600" dirty="0">
                <a:latin typeface="Times New Roman" panose="02020603050405020304" pitchFamily="18" charset="0"/>
                <a:cs typeface="Times New Roman" panose="02020603050405020304" pitchFamily="18" charset="0"/>
              </a:rPr>
              <a:t>A student-based formula uses per-student cost assumptions and student enrollment to calculate the total funding obligation. These per student cost assumptions include all staffing and non-staffing costs associated with providing instruction and support, so no additional calculations are needed. </a:t>
            </a:r>
          </a:p>
          <a:p>
            <a:r>
              <a:rPr lang="en-US" sz="1600" dirty="0">
                <a:latin typeface="Times New Roman" panose="02020603050405020304" pitchFamily="18" charset="0"/>
                <a:cs typeface="Times New Roman" panose="02020603050405020304" pitchFamily="18" charset="0"/>
              </a:rPr>
              <a:t>The vast majority of states (34) use a student-based funding formula that allocates divisions a specified amount of funding per student. Seven states use hybrids of the staffing- and student-based approaches or another approach. </a:t>
            </a:r>
          </a:p>
          <a:p>
            <a:r>
              <a:rPr lang="en-US" sz="1600" i="1" dirty="0">
                <a:latin typeface="Times New Roman" panose="02020603050405020304" pitchFamily="18" charset="0"/>
                <a:cs typeface="Times New Roman" panose="02020603050405020304" pitchFamily="18" charset="0"/>
              </a:rPr>
              <a:t>In contrast</a:t>
            </a:r>
            <a:r>
              <a:rPr lang="en-US" sz="1600" dirty="0">
                <a:latin typeface="Times New Roman" panose="02020603050405020304" pitchFamily="18" charset="0"/>
                <a:cs typeface="Times New Roman" panose="02020603050405020304" pitchFamily="18" charset="0"/>
              </a:rPr>
              <a:t>, staffing-based formula calculations (such as Virginia) are much more complicated. Staffing-based models require numerous calculations to determine funded staff levels. Second, additional calculations determine the cost of compensating those staff. Then non-staffing costs must be added to determine the total funding obligation.</a:t>
            </a:r>
          </a:p>
        </p:txBody>
      </p:sp>
      <p:sp>
        <p:nvSpPr>
          <p:cNvPr id="5" name="Title 1">
            <a:extLst>
              <a:ext uri="{FF2B5EF4-FFF2-40B4-BE49-F238E27FC236}">
                <a16:creationId xmlns:a16="http://schemas.microsoft.com/office/drawing/2014/main" id="{A73D45FD-F1AC-1489-9A16-97B90FF98BE1}"/>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K-12 Student-Based Funding Model </a:t>
            </a:r>
            <a:endParaRPr lang="en-US" dirty="0"/>
          </a:p>
        </p:txBody>
      </p:sp>
    </p:spTree>
    <p:extLst>
      <p:ext uri="{BB962C8B-B14F-4D97-AF65-F5344CB8AC3E}">
        <p14:creationId xmlns:p14="http://schemas.microsoft.com/office/powerpoint/2010/main" val="3507020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F2CDF-4CC0-7C72-985C-DEDC232AA049}"/>
              </a:ext>
            </a:extLst>
          </p:cNvPr>
          <p:cNvSpPr>
            <a:spLocks noGrp="1"/>
          </p:cNvSpPr>
          <p:nvPr>
            <p:ph type="title"/>
          </p:nvPr>
        </p:nvSpPr>
        <p:spPr/>
        <p:txBody>
          <a:bodyPr>
            <a:normAutofit fontScale="90000"/>
          </a:bodyPr>
          <a:lstStyle/>
          <a:p>
            <a:r>
              <a:rPr lang="en-US" sz="3600" dirty="0">
                <a:latin typeface="Times New Roman" panose="02020603050405020304" pitchFamily="18" charset="0"/>
                <a:cs typeface="Times New Roman" panose="02020603050405020304" pitchFamily="18" charset="0"/>
              </a:rPr>
              <a:t>Other Potential New 2024-26 Funding Requests</a:t>
            </a:r>
          </a:p>
        </p:txBody>
      </p:sp>
      <p:sp>
        <p:nvSpPr>
          <p:cNvPr id="3" name="Content Placeholder 2">
            <a:extLst>
              <a:ext uri="{FF2B5EF4-FFF2-40B4-BE49-F238E27FC236}">
                <a16:creationId xmlns:a16="http://schemas.microsoft.com/office/drawing/2014/main" id="{7AE52814-0FDB-5B5C-305C-10CD7D028BE6}"/>
              </a:ext>
            </a:extLst>
          </p:cNvPr>
          <p:cNvSpPr>
            <a:spLocks noGrp="1"/>
          </p:cNvSpPr>
          <p:nvPr>
            <p:ph idx="1"/>
          </p:nvPr>
        </p:nvSpPr>
        <p:spPr>
          <a:xfrm>
            <a:off x="457200" y="1295400"/>
            <a:ext cx="8229600" cy="5060950"/>
          </a:xfrm>
        </p:spPr>
        <p:txBody>
          <a:bodyPr>
            <a:normAutofit fontScale="85000" lnSpcReduction="20000"/>
          </a:bodyPr>
          <a:lstStyle/>
          <a:p>
            <a:r>
              <a:rPr lang="en-US" sz="2000" dirty="0">
                <a:latin typeface="Times New Roman" panose="02020603050405020304" pitchFamily="18" charset="0"/>
                <a:cs typeface="Times New Roman" panose="02020603050405020304" pitchFamily="18" charset="0"/>
              </a:rPr>
              <a:t>Additional teacher salary increases cost $91 million per 1 percent increase per year (currently state SOQ funded at 3%).</a:t>
            </a:r>
          </a:p>
          <a:p>
            <a:r>
              <a:rPr lang="en-US" sz="2000" dirty="0">
                <a:latin typeface="Times New Roman" panose="02020603050405020304" pitchFamily="18" charset="0"/>
                <a:cs typeface="Times New Roman" panose="02020603050405020304" pitchFamily="18" charset="0"/>
              </a:rPr>
              <a:t>State and state-supported local employee salary increases cost $91 million per 1 percent increase per year (currently state funded at 3%).</a:t>
            </a:r>
          </a:p>
          <a:p>
            <a:r>
              <a:rPr lang="en-US" sz="2000" dirty="0">
                <a:latin typeface="Times New Roman" panose="02020603050405020304" pitchFamily="18" charset="0"/>
                <a:cs typeface="Times New Roman" panose="02020603050405020304" pitchFamily="18" charset="0"/>
              </a:rPr>
              <a:t>A new Medicaid forecast calling for $641 million in additional funding (over $300 million in ongoing cost increases). Much higher post-pandemic enrollment than previously expected, as well as higher Medicare reimbursements. Also, expect requests for Medicaid funded provider rate increases and additional waiver slots. </a:t>
            </a:r>
          </a:p>
          <a:p>
            <a:r>
              <a:rPr lang="en-US" sz="2000" dirty="0">
                <a:latin typeface="Times New Roman" panose="02020603050405020304" pitchFamily="18" charset="0"/>
                <a:cs typeface="Times New Roman" panose="02020603050405020304" pitchFamily="18" charset="0"/>
              </a:rPr>
              <a:t>Additional funding requests for mental health care improvements – although significant sums have recently been provided that need to be absorbed.</a:t>
            </a:r>
          </a:p>
          <a:p>
            <a:r>
              <a:rPr lang="en-US" sz="2000" dirty="0">
                <a:latin typeface="Times New Roman" panose="02020603050405020304" pitchFamily="18" charset="0"/>
                <a:cs typeface="Times New Roman" panose="02020603050405020304" pitchFamily="18" charset="0"/>
              </a:rPr>
              <a:t>Expect Children’s Services Act sum sufficient pool fund increases of $35 mil. per year</a:t>
            </a:r>
          </a:p>
          <a:p>
            <a:r>
              <a:rPr lang="en-US" sz="2000" dirty="0">
                <a:latin typeface="Times New Roman" panose="02020603050405020304" pitchFamily="18" charset="0"/>
                <a:cs typeface="Times New Roman" panose="02020603050405020304" pitchFamily="18" charset="0"/>
              </a:rPr>
              <a:t>Calls for higher education financial aid increases and backfill funding for higher ed military tuition reduction losses ($45 million/</a:t>
            </a:r>
            <a:r>
              <a:rPr lang="en-US" sz="2000" dirty="0" err="1">
                <a:latin typeface="Times New Roman" panose="02020603050405020304" pitchFamily="18" charset="0"/>
                <a:cs typeface="Times New Roman" panose="02020603050405020304" pitchFamily="18" charset="0"/>
              </a:rPr>
              <a:t>yr</a:t>
            </a:r>
            <a:r>
              <a:rPr lang="en-US" sz="2000" dirty="0">
                <a:latin typeface="Times New Roman" panose="02020603050405020304" pitchFamily="18" charset="0"/>
                <a:cs typeface="Times New Roman" panose="02020603050405020304" pitchFamily="18" charset="0"/>
              </a:rPr>
              <a:t> in contingency funding already in budget).</a:t>
            </a:r>
          </a:p>
          <a:p>
            <a:r>
              <a:rPr lang="en-US" sz="2000" dirty="0">
                <a:latin typeface="Times New Roman" panose="02020603050405020304" pitchFamily="18" charset="0"/>
                <a:cs typeface="Times New Roman" panose="02020603050405020304" pitchFamily="18" charset="0"/>
              </a:rPr>
              <a:t>Requests to scale up community college career and technical education programs</a:t>
            </a:r>
          </a:p>
          <a:p>
            <a:r>
              <a:rPr lang="en-US" sz="2000" dirty="0">
                <a:latin typeface="Times New Roman" panose="02020603050405020304" pitchFamily="18" charset="0"/>
                <a:cs typeface="Times New Roman" panose="02020603050405020304" pitchFamily="18" charset="0"/>
              </a:rPr>
              <a:t>Additional childcare funding requests</a:t>
            </a:r>
          </a:p>
          <a:p>
            <a:r>
              <a:rPr lang="en-US" sz="2000" dirty="0">
                <a:latin typeface="Times New Roman" panose="02020603050405020304" pitchFamily="18" charset="0"/>
                <a:cs typeface="Times New Roman" panose="02020603050405020304" pitchFamily="18" charset="0"/>
              </a:rPr>
              <a:t>Capital outlay and maintenance reserve requests.</a:t>
            </a:r>
          </a:p>
          <a:p>
            <a:r>
              <a:rPr lang="en-US" sz="2000" dirty="0">
                <a:latin typeface="Times New Roman" panose="02020603050405020304" pitchFamily="18" charset="0"/>
                <a:cs typeface="Times New Roman" panose="02020603050405020304" pitchFamily="18" charset="0"/>
              </a:rPr>
              <a:t>Economic development site readiness funding.</a:t>
            </a:r>
          </a:p>
          <a:p>
            <a:r>
              <a:rPr lang="en-US" sz="2000" dirty="0">
                <a:latin typeface="Times New Roman" panose="02020603050405020304" pitchFamily="18" charset="0"/>
                <a:cs typeface="Times New Roman" panose="02020603050405020304" pitchFamily="18" charset="0"/>
              </a:rPr>
              <a:t>Additional Metro aid.</a:t>
            </a:r>
          </a:p>
          <a:p>
            <a:r>
              <a:rPr lang="en-US" sz="2000" dirty="0">
                <a:latin typeface="Times New Roman" panose="02020603050405020304" pitchFamily="18" charset="0"/>
                <a:cs typeface="Times New Roman" panose="02020603050405020304" pitchFamily="18" charset="0"/>
              </a:rPr>
              <a:t>Climate resiliency funding.  Hurricane disaster relief?</a:t>
            </a:r>
          </a:p>
          <a:p>
            <a:pPr marL="0" indent="0">
              <a:buNone/>
            </a:pP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170BF81-6E82-C09A-6325-BFD10BA1C479}"/>
              </a:ext>
            </a:extLst>
          </p:cNvPr>
          <p:cNvSpPr>
            <a:spLocks noGrp="1"/>
          </p:cNvSpPr>
          <p:nvPr>
            <p:ph type="sldNum" sz="quarter" idx="12"/>
          </p:nvPr>
        </p:nvSpPr>
        <p:spPr/>
        <p:txBody>
          <a:bodyPr/>
          <a:lstStyle/>
          <a:p>
            <a:fld id="{B7D4160A-B398-445E-B430-7F2611F9565E}" type="slidenum">
              <a:rPr lang="en-US" smtClean="0"/>
              <a:pPr/>
              <a:t>16</a:t>
            </a:fld>
            <a:endParaRPr lang="en-US"/>
          </a:p>
        </p:txBody>
      </p:sp>
    </p:spTree>
    <p:extLst>
      <p:ext uri="{BB962C8B-B14F-4D97-AF65-F5344CB8AC3E}">
        <p14:creationId xmlns:p14="http://schemas.microsoft.com/office/powerpoint/2010/main" val="2840880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6A844-5252-C141-3351-21F25A27ECDD}"/>
              </a:ext>
            </a:extLst>
          </p:cNvPr>
          <p:cNvSpPr>
            <a:spLocks noGrp="1"/>
          </p:cNvSpPr>
          <p:nvPr>
            <p:ph type="title"/>
          </p:nvPr>
        </p:nvSpPr>
        <p:spPr>
          <a:xfrm>
            <a:off x="434009" y="1676400"/>
            <a:ext cx="8229600" cy="1143000"/>
          </a:xfrm>
        </p:spPr>
        <p:txBody>
          <a:bodyPr>
            <a:normAutofit fontScale="90000"/>
          </a:bodyPr>
          <a:lstStyle/>
          <a:p>
            <a:r>
              <a:rPr lang="en-US" dirty="0">
                <a:latin typeface="Times New Roman" panose="02020603050405020304" pitchFamily="18" charset="0"/>
                <a:cs typeface="Times New Roman" panose="02020603050405020304" pitchFamily="18" charset="0"/>
              </a:rPr>
              <a:t>Should Virginia Increase Taxes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to Fund JLARC Identified K-12 Obligations - Or Cut Taxes to Better Compete With Other States?</a:t>
            </a:r>
            <a:endParaRPr lang="en-US" dirty="0"/>
          </a:p>
        </p:txBody>
      </p:sp>
      <p:sp>
        <p:nvSpPr>
          <p:cNvPr id="4" name="Slide Number Placeholder 3">
            <a:extLst>
              <a:ext uri="{FF2B5EF4-FFF2-40B4-BE49-F238E27FC236}">
                <a16:creationId xmlns:a16="http://schemas.microsoft.com/office/drawing/2014/main" id="{F0B91B80-17BD-1344-DAC3-ABD62630E9FA}"/>
              </a:ext>
            </a:extLst>
          </p:cNvPr>
          <p:cNvSpPr>
            <a:spLocks noGrp="1"/>
          </p:cNvSpPr>
          <p:nvPr>
            <p:ph type="sldNum" sz="quarter" idx="12"/>
          </p:nvPr>
        </p:nvSpPr>
        <p:spPr/>
        <p:txBody>
          <a:bodyPr/>
          <a:lstStyle/>
          <a:p>
            <a:fld id="{B7D4160A-B398-445E-B430-7F2611F9565E}" type="slidenum">
              <a:rPr lang="en-US" smtClean="0"/>
              <a:pPr/>
              <a:t>17</a:t>
            </a:fld>
            <a:endParaRPr lang="en-US"/>
          </a:p>
        </p:txBody>
      </p:sp>
    </p:spTree>
    <p:extLst>
      <p:ext uri="{BB962C8B-B14F-4D97-AF65-F5344CB8AC3E}">
        <p14:creationId xmlns:p14="http://schemas.microsoft.com/office/powerpoint/2010/main" val="1446797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205A0-0846-E8F8-1B11-B79B9272FE1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Recent Tax Reductions in Virginia</a:t>
            </a:r>
          </a:p>
        </p:txBody>
      </p:sp>
      <p:sp>
        <p:nvSpPr>
          <p:cNvPr id="4" name="Slide Number Placeholder 3">
            <a:extLst>
              <a:ext uri="{FF2B5EF4-FFF2-40B4-BE49-F238E27FC236}">
                <a16:creationId xmlns:a16="http://schemas.microsoft.com/office/drawing/2014/main" id="{4696B283-EA28-81EE-FD52-1E2FC43C0548}"/>
              </a:ext>
            </a:extLst>
          </p:cNvPr>
          <p:cNvSpPr>
            <a:spLocks noGrp="1"/>
          </p:cNvSpPr>
          <p:nvPr>
            <p:ph type="sldNum" sz="quarter" idx="12"/>
          </p:nvPr>
        </p:nvSpPr>
        <p:spPr/>
        <p:txBody>
          <a:bodyPr/>
          <a:lstStyle/>
          <a:p>
            <a:fld id="{B7D4160A-B398-445E-B430-7F2611F9565E}" type="slidenum">
              <a:rPr lang="en-US" smtClean="0"/>
              <a:pPr/>
              <a:t>18</a:t>
            </a:fld>
            <a:endParaRPr lang="en-US"/>
          </a:p>
        </p:txBody>
      </p:sp>
      <p:pic>
        <p:nvPicPr>
          <p:cNvPr id="3" name="Picture 2">
            <a:extLst>
              <a:ext uri="{FF2B5EF4-FFF2-40B4-BE49-F238E27FC236}">
                <a16:creationId xmlns:a16="http://schemas.microsoft.com/office/drawing/2014/main" id="{6266F9D9-E5BA-252E-3421-D05D631498D2}"/>
              </a:ext>
            </a:extLst>
          </p:cNvPr>
          <p:cNvPicPr>
            <a:picLocks noChangeAspect="1"/>
          </p:cNvPicPr>
          <p:nvPr/>
        </p:nvPicPr>
        <p:blipFill>
          <a:blip r:embed="rId2"/>
          <a:stretch>
            <a:fillRect/>
          </a:stretch>
        </p:blipFill>
        <p:spPr>
          <a:xfrm>
            <a:off x="405120" y="1676400"/>
            <a:ext cx="8523164" cy="3810000"/>
          </a:xfrm>
          <a:prstGeom prst="rect">
            <a:avLst/>
          </a:prstGeom>
        </p:spPr>
      </p:pic>
    </p:spTree>
    <p:extLst>
      <p:ext uri="{BB962C8B-B14F-4D97-AF65-F5344CB8AC3E}">
        <p14:creationId xmlns:p14="http://schemas.microsoft.com/office/powerpoint/2010/main" val="181527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20379-028B-DE78-DBBE-D2869291804F}"/>
              </a:ext>
            </a:extLst>
          </p:cNvPr>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Virginia is Still a Low Tax State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When Considering Wealth With Tax Levels</a:t>
            </a:r>
          </a:p>
        </p:txBody>
      </p:sp>
      <p:sp>
        <p:nvSpPr>
          <p:cNvPr id="3" name="Slide Number Placeholder 2">
            <a:extLst>
              <a:ext uri="{FF2B5EF4-FFF2-40B4-BE49-F238E27FC236}">
                <a16:creationId xmlns:a16="http://schemas.microsoft.com/office/drawing/2014/main" id="{F11F7A21-5C71-F9E2-6CD8-A826A6D05375}"/>
              </a:ext>
            </a:extLst>
          </p:cNvPr>
          <p:cNvSpPr>
            <a:spLocks noGrp="1"/>
          </p:cNvSpPr>
          <p:nvPr>
            <p:ph type="sldNum" sz="quarter" idx="12"/>
          </p:nvPr>
        </p:nvSpPr>
        <p:spPr/>
        <p:txBody>
          <a:bodyPr/>
          <a:lstStyle/>
          <a:p>
            <a:fld id="{B7D4160A-B398-445E-B430-7F2611F9565E}" type="slidenum">
              <a:rPr lang="en-US" smtClean="0"/>
              <a:pPr/>
              <a:t>19</a:t>
            </a:fld>
            <a:endParaRPr lang="en-US"/>
          </a:p>
        </p:txBody>
      </p:sp>
      <p:pic>
        <p:nvPicPr>
          <p:cNvPr id="7" name="Picture 6">
            <a:extLst>
              <a:ext uri="{FF2B5EF4-FFF2-40B4-BE49-F238E27FC236}">
                <a16:creationId xmlns:a16="http://schemas.microsoft.com/office/drawing/2014/main" id="{D3D428FD-4BA0-39AD-77D7-6120A9020D8D}"/>
              </a:ext>
            </a:extLst>
          </p:cNvPr>
          <p:cNvPicPr>
            <a:picLocks noChangeAspect="1"/>
          </p:cNvPicPr>
          <p:nvPr/>
        </p:nvPicPr>
        <p:blipFill>
          <a:blip r:embed="rId2"/>
          <a:stretch>
            <a:fillRect/>
          </a:stretch>
        </p:blipFill>
        <p:spPr>
          <a:xfrm>
            <a:off x="609600" y="1497404"/>
            <a:ext cx="7924800" cy="4779180"/>
          </a:xfrm>
          <a:prstGeom prst="rect">
            <a:avLst/>
          </a:prstGeom>
        </p:spPr>
      </p:pic>
    </p:spTree>
    <p:extLst>
      <p:ext uri="{BB962C8B-B14F-4D97-AF65-F5344CB8AC3E}">
        <p14:creationId xmlns:p14="http://schemas.microsoft.com/office/powerpoint/2010/main" val="2112098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BCFB-3C9B-EEF9-DD8D-30C6E895A771}"/>
              </a:ext>
            </a:extLst>
          </p:cNvPr>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State Finances Are Quite Healthy</a:t>
            </a:r>
          </a:p>
        </p:txBody>
      </p:sp>
      <p:sp>
        <p:nvSpPr>
          <p:cNvPr id="3" name="Content Placeholder 2">
            <a:extLst>
              <a:ext uri="{FF2B5EF4-FFF2-40B4-BE49-F238E27FC236}">
                <a16:creationId xmlns:a16="http://schemas.microsoft.com/office/drawing/2014/main" id="{55C086D6-1F26-ABD2-CFF7-4300C12199A8}"/>
              </a:ext>
            </a:extLst>
          </p:cNvPr>
          <p:cNvSpPr>
            <a:spLocks noGrp="1"/>
          </p:cNvSpPr>
          <p:nvPr>
            <p:ph idx="1"/>
          </p:nvPr>
        </p:nvSpPr>
        <p:spPr>
          <a:xfrm>
            <a:off x="457200" y="1600200"/>
            <a:ext cx="8229600" cy="4876800"/>
          </a:xfrm>
        </p:spPr>
        <p:txBody>
          <a:bodyPr>
            <a:normAutofit fontScale="70000" lnSpcReduction="20000"/>
          </a:bodyPr>
          <a:lstStyle/>
          <a:p>
            <a:r>
              <a:rPr lang="en-US" dirty="0">
                <a:latin typeface="Times New Roman" panose="02020603050405020304" pitchFamily="18" charset="0"/>
                <a:cs typeface="Times New Roman" panose="02020603050405020304" pitchFamily="18" charset="0"/>
              </a:rPr>
              <a:t>Fourth year in a row of a large GF revenue surplus above the adopted budget ($1.2 </a:t>
            </a:r>
            <a:r>
              <a:rPr lang="en-US" dirty="0" err="1">
                <a:latin typeface="Times New Roman" panose="02020603050405020304" pitchFamily="18" charset="0"/>
                <a:cs typeface="Times New Roman" panose="02020603050405020304" pitchFamily="18" charset="0"/>
              </a:rPr>
              <a:t>bil</a:t>
            </a:r>
            <a:r>
              <a:rPr lang="en-US" dirty="0">
                <a:latin typeface="Times New Roman" panose="02020603050405020304" pitchFamily="18" charset="0"/>
                <a:cs typeface="Times New Roman" panose="02020603050405020304" pitchFamily="18" charset="0"/>
              </a:rPr>
              <a:t>. in FY 2024). Therefore, </a:t>
            </a:r>
            <a:r>
              <a:rPr lang="en-US" u="sng" dirty="0">
                <a:latin typeface="Times New Roman" panose="02020603050405020304" pitchFamily="18" charset="0"/>
                <a:cs typeface="Times New Roman" panose="02020603050405020304" pitchFamily="18" charset="0"/>
              </a:rPr>
              <a:t>the revenue base is much higher</a:t>
            </a:r>
            <a:r>
              <a:rPr lang="en-US" dirty="0">
                <a:latin typeface="Times New Roman" panose="02020603050405020304" pitchFamily="18" charset="0"/>
                <a:cs typeface="Times New Roman" panose="02020603050405020304" pitchFamily="18" charset="0"/>
              </a:rPr>
              <a:t> than assumed in the adopted budget.</a:t>
            </a:r>
          </a:p>
          <a:p>
            <a:r>
              <a:rPr lang="en-US" dirty="0">
                <a:latin typeface="Times New Roman" panose="02020603050405020304" pitchFamily="18" charset="0"/>
                <a:cs typeface="Times New Roman" panose="02020603050405020304" pitchFamily="18" charset="0"/>
              </a:rPr>
              <a:t>Positive wage and salary growth currently expected in Virginia for the 2024-26 biennium.</a:t>
            </a:r>
          </a:p>
          <a:p>
            <a:r>
              <a:rPr lang="en-US" dirty="0">
                <a:latin typeface="Times New Roman" panose="02020603050405020304" pitchFamily="18" charset="0"/>
                <a:cs typeface="Times New Roman" panose="02020603050405020304" pitchFamily="18" charset="0"/>
              </a:rPr>
              <a:t>$4.7 billion in mandatory and voluntary GF reserves (17.4% of the GF)</a:t>
            </a:r>
          </a:p>
          <a:p>
            <a:r>
              <a:rPr lang="en-US" dirty="0">
                <a:latin typeface="Times New Roman" panose="02020603050405020304" pitchFamily="18" charset="0"/>
                <a:cs typeface="Times New Roman" panose="02020603050405020304" pitchFamily="18" charset="0"/>
              </a:rPr>
              <a:t>Virginia Retirement System finances have improved</a:t>
            </a:r>
          </a:p>
          <a:p>
            <a:r>
              <a:rPr lang="en-US" dirty="0">
                <a:latin typeface="Times New Roman" panose="02020603050405020304" pitchFamily="18" charset="0"/>
                <a:cs typeface="Times New Roman" panose="02020603050405020304" pitchFamily="18" charset="0"/>
              </a:rPr>
              <a:t>Significant unused debt capacity available</a:t>
            </a:r>
          </a:p>
          <a:p>
            <a:r>
              <a:rPr lang="en-US" dirty="0">
                <a:latin typeface="Times New Roman" panose="02020603050405020304" pitchFamily="18" charset="0"/>
                <a:cs typeface="Times New Roman" panose="02020603050405020304" pitchFamily="18" charset="0"/>
              </a:rPr>
              <a:t>An adopted 2024-26 budget that already funds most </a:t>
            </a:r>
            <a:r>
              <a:rPr lang="en-US" i="1" dirty="0">
                <a:latin typeface="Times New Roman" panose="02020603050405020304" pitchFamily="18" charset="0"/>
                <a:cs typeface="Times New Roman" panose="02020603050405020304" pitchFamily="18" charset="0"/>
              </a:rPr>
              <a:t>mandatory</a:t>
            </a:r>
            <a:r>
              <a:rPr lang="en-US" dirty="0">
                <a:latin typeface="Times New Roman" panose="02020603050405020304" pitchFamily="18" charset="0"/>
                <a:cs typeface="Times New Roman" panose="02020603050405020304" pitchFamily="18" charset="0"/>
              </a:rPr>
              <a:t> requirements, </a:t>
            </a:r>
            <a:r>
              <a:rPr lang="en-US" b="1" u="sng" dirty="0">
                <a:latin typeface="Times New Roman" panose="02020603050405020304" pitchFamily="18" charset="0"/>
                <a:cs typeface="Times New Roman" panose="02020603050405020304" pitchFamily="18" charset="0"/>
              </a:rPr>
              <a:t>except much higher Medicaid costs </a:t>
            </a:r>
            <a:r>
              <a:rPr lang="en-US" dirty="0">
                <a:latin typeface="Times New Roman" panose="02020603050405020304" pitchFamily="18" charset="0"/>
                <a:cs typeface="Times New Roman" panose="02020603050405020304" pitchFamily="18" charset="0"/>
              </a:rPr>
              <a:t>are being forecast.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Conclusion: Good chance to increase </a:t>
            </a:r>
            <a:r>
              <a:rPr lang="en-US" b="1" u="sng" dirty="0">
                <a:latin typeface="Times New Roman" panose="02020603050405020304" pitchFamily="18" charset="0"/>
                <a:cs typeface="Times New Roman" panose="02020603050405020304" pitchFamily="18" charset="0"/>
              </a:rPr>
              <a:t>ongoing</a:t>
            </a:r>
            <a:r>
              <a:rPr lang="en-US" b="1" dirty="0">
                <a:latin typeface="Times New Roman" panose="02020603050405020304" pitchFamily="18" charset="0"/>
                <a:cs typeface="Times New Roman" panose="02020603050405020304" pitchFamily="18" charset="0"/>
              </a:rPr>
              <a:t> state funding commitments – albeit tempered with a need to control health care costs. </a:t>
            </a:r>
          </a:p>
          <a:p>
            <a:endParaRPr lang="en-US" dirty="0"/>
          </a:p>
          <a:p>
            <a:endParaRPr lang="en-US" dirty="0"/>
          </a:p>
        </p:txBody>
      </p:sp>
      <p:sp>
        <p:nvSpPr>
          <p:cNvPr id="4" name="Slide Number Placeholder 3">
            <a:extLst>
              <a:ext uri="{FF2B5EF4-FFF2-40B4-BE49-F238E27FC236}">
                <a16:creationId xmlns:a16="http://schemas.microsoft.com/office/drawing/2014/main" id="{375C6BA0-B721-99C0-900F-91A0553E32BC}"/>
              </a:ext>
            </a:extLst>
          </p:cNvPr>
          <p:cNvSpPr>
            <a:spLocks noGrp="1"/>
          </p:cNvSpPr>
          <p:nvPr>
            <p:ph type="sldNum" sz="quarter" idx="12"/>
          </p:nvPr>
        </p:nvSpPr>
        <p:spPr/>
        <p:txBody>
          <a:bodyPr/>
          <a:lstStyle/>
          <a:p>
            <a:fld id="{B7D4160A-B398-445E-B430-7F2611F9565E}" type="slidenum">
              <a:rPr lang="en-US" smtClean="0"/>
              <a:pPr/>
              <a:t>2</a:t>
            </a:fld>
            <a:endParaRPr lang="en-US"/>
          </a:p>
        </p:txBody>
      </p:sp>
    </p:spTree>
    <p:extLst>
      <p:ext uri="{BB962C8B-B14F-4D97-AF65-F5344CB8AC3E}">
        <p14:creationId xmlns:p14="http://schemas.microsoft.com/office/powerpoint/2010/main" val="2479051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A629A-3D31-53B3-13FF-109B77F7EC6B}"/>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Virginia Tax Rankings Versus Surrounding States</a:t>
            </a:r>
          </a:p>
        </p:txBody>
      </p:sp>
      <p:sp>
        <p:nvSpPr>
          <p:cNvPr id="3" name="Slide Number Placeholder 2">
            <a:extLst>
              <a:ext uri="{FF2B5EF4-FFF2-40B4-BE49-F238E27FC236}">
                <a16:creationId xmlns:a16="http://schemas.microsoft.com/office/drawing/2014/main" id="{667020F2-6182-37D3-28B0-BBC694405C91}"/>
              </a:ext>
            </a:extLst>
          </p:cNvPr>
          <p:cNvSpPr>
            <a:spLocks noGrp="1"/>
          </p:cNvSpPr>
          <p:nvPr>
            <p:ph type="sldNum" sz="quarter" idx="12"/>
          </p:nvPr>
        </p:nvSpPr>
        <p:spPr/>
        <p:txBody>
          <a:bodyPr/>
          <a:lstStyle/>
          <a:p>
            <a:fld id="{B7D4160A-B398-445E-B430-7F2611F9565E}" type="slidenum">
              <a:rPr lang="en-US" smtClean="0"/>
              <a:pPr/>
              <a:t>20</a:t>
            </a:fld>
            <a:endParaRPr lang="en-US"/>
          </a:p>
        </p:txBody>
      </p:sp>
      <p:pic>
        <p:nvPicPr>
          <p:cNvPr id="7" name="Picture 6">
            <a:extLst>
              <a:ext uri="{FF2B5EF4-FFF2-40B4-BE49-F238E27FC236}">
                <a16:creationId xmlns:a16="http://schemas.microsoft.com/office/drawing/2014/main" id="{3DA4A2A7-41AE-24C9-7E1E-358D90CF6B51}"/>
              </a:ext>
            </a:extLst>
          </p:cNvPr>
          <p:cNvPicPr>
            <a:picLocks noChangeAspect="1"/>
          </p:cNvPicPr>
          <p:nvPr/>
        </p:nvPicPr>
        <p:blipFill>
          <a:blip r:embed="rId2"/>
          <a:stretch>
            <a:fillRect/>
          </a:stretch>
        </p:blipFill>
        <p:spPr>
          <a:xfrm>
            <a:off x="516011" y="1822776"/>
            <a:ext cx="8126551" cy="3739824"/>
          </a:xfrm>
          <a:prstGeom prst="rect">
            <a:avLst/>
          </a:prstGeom>
        </p:spPr>
      </p:pic>
    </p:spTree>
    <p:extLst>
      <p:ext uri="{BB962C8B-B14F-4D97-AF65-F5344CB8AC3E}">
        <p14:creationId xmlns:p14="http://schemas.microsoft.com/office/powerpoint/2010/main" val="1254688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3ADAF-9DEE-26E5-6202-32216E5D8478}"/>
              </a:ext>
            </a:extLst>
          </p:cNvPr>
          <p:cNvSpPr>
            <a:spLocks noGrp="1"/>
          </p:cNvSpPr>
          <p:nvPr>
            <p:ph type="sldNum" sz="quarter" idx="12"/>
          </p:nvPr>
        </p:nvSpPr>
        <p:spPr/>
        <p:txBody>
          <a:bodyPr/>
          <a:lstStyle/>
          <a:p>
            <a:fld id="{B7D4160A-B398-445E-B430-7F2611F9565E}" type="slidenum">
              <a:rPr lang="en-US" smtClean="0"/>
              <a:pPr/>
              <a:t>21</a:t>
            </a:fld>
            <a:endParaRPr lang="en-US"/>
          </a:p>
        </p:txBody>
      </p:sp>
      <p:pic>
        <p:nvPicPr>
          <p:cNvPr id="3" name="Picture 2">
            <a:extLst>
              <a:ext uri="{FF2B5EF4-FFF2-40B4-BE49-F238E27FC236}">
                <a16:creationId xmlns:a16="http://schemas.microsoft.com/office/drawing/2014/main" id="{B59830F3-8155-3865-BFDC-72E6FF4C21BA}"/>
              </a:ext>
            </a:extLst>
          </p:cNvPr>
          <p:cNvPicPr>
            <a:picLocks noChangeAspect="1"/>
          </p:cNvPicPr>
          <p:nvPr/>
        </p:nvPicPr>
        <p:blipFill>
          <a:blip r:embed="rId2"/>
          <a:stretch>
            <a:fillRect/>
          </a:stretch>
        </p:blipFill>
        <p:spPr>
          <a:xfrm>
            <a:off x="321857" y="381000"/>
            <a:ext cx="8500284" cy="5975350"/>
          </a:xfrm>
          <a:prstGeom prst="rect">
            <a:avLst/>
          </a:prstGeom>
        </p:spPr>
      </p:pic>
    </p:spTree>
    <p:extLst>
      <p:ext uri="{BB962C8B-B14F-4D97-AF65-F5344CB8AC3E}">
        <p14:creationId xmlns:p14="http://schemas.microsoft.com/office/powerpoint/2010/main" val="3860877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FE08E6-B80A-E6B9-966B-BDD0FD0A53C3}"/>
              </a:ext>
            </a:extLst>
          </p:cNvPr>
          <p:cNvSpPr>
            <a:spLocks noGrp="1"/>
          </p:cNvSpPr>
          <p:nvPr>
            <p:ph type="sldNum" sz="quarter" idx="12"/>
          </p:nvPr>
        </p:nvSpPr>
        <p:spPr/>
        <p:txBody>
          <a:bodyPr/>
          <a:lstStyle/>
          <a:p>
            <a:fld id="{B7D4160A-B398-445E-B430-7F2611F9565E}" type="slidenum">
              <a:rPr lang="en-US" smtClean="0"/>
              <a:pPr/>
              <a:t>22</a:t>
            </a:fld>
            <a:endParaRPr lang="en-US"/>
          </a:p>
        </p:txBody>
      </p:sp>
      <p:sp>
        <p:nvSpPr>
          <p:cNvPr id="3" name="Content Placeholder 2">
            <a:extLst>
              <a:ext uri="{FF2B5EF4-FFF2-40B4-BE49-F238E27FC236}">
                <a16:creationId xmlns:a16="http://schemas.microsoft.com/office/drawing/2014/main" id="{9F842CCF-2C9C-F984-82AF-912522B0E96A}"/>
              </a:ext>
            </a:extLst>
          </p:cNvPr>
          <p:cNvSpPr txBox="1">
            <a:spLocks/>
          </p:cNvSpPr>
          <p:nvPr/>
        </p:nvSpPr>
        <p:spPr>
          <a:xfrm>
            <a:off x="457200" y="1624012"/>
            <a:ext cx="8229600" cy="4732338"/>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232323"/>
                </a:solidFill>
                <a:latin typeface="Times New Roman" panose="02020603050405020304" pitchFamily="18" charset="0"/>
                <a:cs typeface="Times New Roman" panose="02020603050405020304" pitchFamily="18" charset="0"/>
              </a:rPr>
              <a:t>Virginia increased the progressivity of the individual income tax by:</a:t>
            </a:r>
          </a:p>
          <a:p>
            <a:pPr marL="914400" lvl="1" indent="-514350">
              <a:buAutoNum type="arabicParenR"/>
            </a:pPr>
            <a:r>
              <a:rPr lang="en-US" dirty="0">
                <a:solidFill>
                  <a:srgbClr val="232323"/>
                </a:solidFill>
                <a:latin typeface="Times New Roman" panose="02020603050405020304" pitchFamily="18" charset="0"/>
                <a:cs typeface="Times New Roman" panose="02020603050405020304" pitchFamily="18" charset="0"/>
              </a:rPr>
              <a:t>nearly doubling the standard deduction; and </a:t>
            </a:r>
          </a:p>
          <a:p>
            <a:pPr marL="914400" lvl="1" indent="-514350">
              <a:buAutoNum type="arabicParenR"/>
            </a:pPr>
            <a:r>
              <a:rPr lang="en-US" dirty="0">
                <a:solidFill>
                  <a:srgbClr val="232323"/>
                </a:solidFill>
                <a:latin typeface="Times New Roman" panose="02020603050405020304" pitchFamily="18" charset="0"/>
                <a:cs typeface="Times New Roman" panose="02020603050405020304" pitchFamily="18" charset="0"/>
              </a:rPr>
              <a:t>making the state earned income tax credit partially refundable – low-income filers can receive a refund even if they have little or no tax liability. </a:t>
            </a:r>
          </a:p>
          <a:p>
            <a:pPr marL="400050" lvl="1" indent="0">
              <a:buNone/>
            </a:pPr>
            <a:endParaRPr lang="en-US" sz="1300" i="1" dirty="0">
              <a:solidFill>
                <a:srgbClr val="232323"/>
              </a:solidFill>
              <a:latin typeface="Times New Roman" panose="02020603050405020304" pitchFamily="18" charset="0"/>
              <a:cs typeface="Times New Roman" panose="02020603050405020304" pitchFamily="18" charset="0"/>
            </a:endParaRPr>
          </a:p>
          <a:p>
            <a:pPr marL="857250" lvl="1" indent="-457200">
              <a:buFont typeface="Wingdings" pitchFamily="2" charset="2"/>
              <a:buChar char="ü"/>
            </a:pPr>
            <a:r>
              <a:rPr lang="en-US" i="1" dirty="0">
                <a:solidFill>
                  <a:srgbClr val="232323"/>
                </a:solidFill>
                <a:latin typeface="Times New Roman" panose="02020603050405020304" pitchFamily="18" charset="0"/>
                <a:cs typeface="Times New Roman" panose="02020603050405020304" pitchFamily="18" charset="0"/>
              </a:rPr>
              <a:t>2022 JLARC report</a:t>
            </a:r>
            <a:r>
              <a:rPr lang="en-US" dirty="0">
                <a:solidFill>
                  <a:srgbClr val="232323"/>
                </a:solidFill>
                <a:latin typeface="Times New Roman" panose="02020603050405020304" pitchFamily="18" charset="0"/>
                <a:cs typeface="Times New Roman" panose="02020603050405020304" pitchFamily="18" charset="0"/>
              </a:rPr>
              <a:t>: Taken together, these changes will make Virginia’s income tax 45% more progressive than in 2021 (as measured by change in the “Suits” progressivity index, which measures the progressivity of taxes on all income groups), and more progressive than most other states’ income tax.</a:t>
            </a:r>
          </a:p>
          <a:p>
            <a:endParaRPr lang="en-US" dirty="0">
              <a:solidFill>
                <a:srgbClr val="232323"/>
              </a:solidFill>
              <a:latin typeface="Times New Roman" panose="02020603050405020304" pitchFamily="18" charset="0"/>
              <a:cs typeface="Times New Roman" panose="02020603050405020304" pitchFamily="18" charset="0"/>
            </a:endParaRPr>
          </a:p>
          <a:p>
            <a:r>
              <a:rPr lang="en-US" dirty="0">
                <a:solidFill>
                  <a:srgbClr val="232323"/>
                </a:solidFill>
                <a:latin typeface="Times New Roman" panose="02020603050405020304" pitchFamily="18" charset="0"/>
                <a:cs typeface="Times New Roman" panose="02020603050405020304" pitchFamily="18" charset="0"/>
              </a:rPr>
              <a:t>These changes reduced taxes for many filers, but especially low and lower-middle income filers.  </a:t>
            </a:r>
            <a:r>
              <a:rPr lang="en-US" i="1" dirty="0">
                <a:solidFill>
                  <a:srgbClr val="232323"/>
                </a:solidFill>
                <a:latin typeface="Times New Roman" panose="02020603050405020304" pitchFamily="18" charset="0"/>
                <a:cs typeface="Times New Roman" panose="02020603050405020304" pitchFamily="18" charset="0"/>
              </a:rPr>
              <a:t>JLARC</a:t>
            </a:r>
            <a:r>
              <a:rPr lang="en-US" dirty="0">
                <a:solidFill>
                  <a:srgbClr val="232323"/>
                </a:solidFill>
                <a:latin typeface="Times New Roman" panose="02020603050405020304" pitchFamily="18" charset="0"/>
                <a:cs typeface="Times New Roman" panose="02020603050405020304" pitchFamily="18" charset="0"/>
              </a:rPr>
              <a:t>: </a:t>
            </a:r>
          </a:p>
          <a:p>
            <a:pPr marL="857250" lvl="1" indent="-457200">
              <a:buFont typeface="Wingdings" pitchFamily="2" charset="2"/>
              <a:buChar char="Ø"/>
            </a:pPr>
            <a:r>
              <a:rPr lang="en-US" dirty="0">
                <a:solidFill>
                  <a:srgbClr val="232323"/>
                </a:solidFill>
                <a:latin typeface="Times New Roman" panose="02020603050405020304" pitchFamily="18" charset="0"/>
                <a:cs typeface="Times New Roman" panose="02020603050405020304" pitchFamily="18" charset="0"/>
              </a:rPr>
              <a:t>Low-income filers (1</a:t>
            </a:r>
            <a:r>
              <a:rPr lang="en-US" baseline="30000" dirty="0">
                <a:solidFill>
                  <a:srgbClr val="232323"/>
                </a:solidFill>
                <a:latin typeface="Times New Roman" panose="02020603050405020304" pitchFamily="18" charset="0"/>
                <a:cs typeface="Times New Roman" panose="02020603050405020304" pitchFamily="18" charset="0"/>
              </a:rPr>
              <a:t>st</a:t>
            </a:r>
            <a:r>
              <a:rPr lang="en-US" dirty="0">
                <a:solidFill>
                  <a:srgbClr val="232323"/>
                </a:solidFill>
                <a:latin typeface="Times New Roman" panose="02020603050405020304" pitchFamily="18" charset="0"/>
                <a:cs typeface="Times New Roman" panose="02020603050405020304" pitchFamily="18" charset="0"/>
              </a:rPr>
              <a:t> quintile of filers, up to $14,000 in income) will see their effective tax rate (percentage of income paid in taxes) decline substantially from 0.8% to -1.2%. </a:t>
            </a:r>
          </a:p>
          <a:p>
            <a:pPr marL="857250" lvl="1" indent="-457200">
              <a:buFont typeface="Wingdings" pitchFamily="2" charset="2"/>
              <a:buChar char="Ø"/>
            </a:pPr>
            <a:r>
              <a:rPr lang="en-US" dirty="0">
                <a:solidFill>
                  <a:srgbClr val="232323"/>
                </a:solidFill>
                <a:latin typeface="Times New Roman" panose="02020603050405020304" pitchFamily="18" charset="0"/>
                <a:cs typeface="Times New Roman" panose="02020603050405020304" pitchFamily="18" charset="0"/>
              </a:rPr>
              <a:t>Lower-middle income filers (2</a:t>
            </a:r>
            <a:r>
              <a:rPr lang="en-US" baseline="30000" dirty="0">
                <a:solidFill>
                  <a:srgbClr val="232323"/>
                </a:solidFill>
                <a:latin typeface="Times New Roman" panose="02020603050405020304" pitchFamily="18" charset="0"/>
                <a:cs typeface="Times New Roman" panose="02020603050405020304" pitchFamily="18" charset="0"/>
              </a:rPr>
              <a:t>nd</a:t>
            </a:r>
            <a:r>
              <a:rPr lang="en-US" dirty="0">
                <a:solidFill>
                  <a:srgbClr val="232323"/>
                </a:solidFill>
                <a:latin typeface="Times New Roman" panose="02020603050405020304" pitchFamily="18" charset="0"/>
                <a:cs typeface="Times New Roman" panose="02020603050405020304" pitchFamily="18" charset="0"/>
              </a:rPr>
              <a:t>quintile of filers, $14,000 to $36,000 in income) will see their effective tax rates reduced by half, from 2.4% to 1.2%.</a:t>
            </a:r>
          </a:p>
          <a:p>
            <a:endParaRPr lang="en-US" dirty="0"/>
          </a:p>
        </p:txBody>
      </p:sp>
      <p:sp>
        <p:nvSpPr>
          <p:cNvPr id="4" name="Title 1">
            <a:extLst>
              <a:ext uri="{FF2B5EF4-FFF2-40B4-BE49-F238E27FC236}">
                <a16:creationId xmlns:a16="http://schemas.microsoft.com/office/drawing/2014/main" id="{4B701DB1-7A98-B11E-3DBA-5D22508FCCDE}"/>
              </a:ext>
            </a:extLst>
          </p:cNvPr>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Times New Roman" panose="02020603050405020304" pitchFamily="18" charset="0"/>
                <a:cs typeface="Times New Roman" panose="02020603050405020304" pitchFamily="18" charset="0"/>
              </a:rPr>
              <a:t>Recent Tax Changes Increased  Individual Income Tax Progressivity</a:t>
            </a:r>
            <a:endParaRPr lang="en-US" dirty="0"/>
          </a:p>
        </p:txBody>
      </p:sp>
    </p:spTree>
    <p:extLst>
      <p:ext uri="{BB962C8B-B14F-4D97-AF65-F5344CB8AC3E}">
        <p14:creationId xmlns:p14="http://schemas.microsoft.com/office/powerpoint/2010/main" val="3000568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E0658-94E5-8FFD-2BDF-4B6635CB9ABA}"/>
              </a:ext>
            </a:extLst>
          </p:cNvPr>
          <p:cNvSpPr>
            <a:spLocks noGrp="1"/>
          </p:cNvSpPr>
          <p:nvPr>
            <p:ph type="title"/>
          </p:nvPr>
        </p:nvSpPr>
        <p:spPr>
          <a:xfrm>
            <a:off x="304800" y="274638"/>
            <a:ext cx="8610600" cy="1143000"/>
          </a:xfrm>
        </p:spPr>
        <p:txBody>
          <a:bodyPr>
            <a:normAutofit/>
          </a:bodyPr>
          <a:lstStyle/>
          <a:p>
            <a:r>
              <a:rPr lang="en-US" sz="3200" dirty="0">
                <a:latin typeface="Times New Roman" panose="02020603050405020304" pitchFamily="18" charset="0"/>
                <a:cs typeface="Times New Roman" panose="02020603050405020304" pitchFamily="18" charset="0"/>
              </a:rPr>
              <a:t>Individual Income Taxes</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Comprise 2/3 of General Fund Revenue </a:t>
            </a:r>
          </a:p>
        </p:txBody>
      </p:sp>
      <p:sp>
        <p:nvSpPr>
          <p:cNvPr id="3" name="Content Placeholder 2">
            <a:extLst>
              <a:ext uri="{FF2B5EF4-FFF2-40B4-BE49-F238E27FC236}">
                <a16:creationId xmlns:a16="http://schemas.microsoft.com/office/drawing/2014/main" id="{F5EA0B1A-1497-1C6C-A801-CD1D0707B1BA}"/>
              </a:ext>
            </a:extLst>
          </p:cNvPr>
          <p:cNvSpPr>
            <a:spLocks noGrp="1"/>
          </p:cNvSpPr>
          <p:nvPr>
            <p:ph idx="1"/>
          </p:nvPr>
        </p:nvSpPr>
        <p:spPr>
          <a:xfrm>
            <a:off x="457200" y="1295400"/>
            <a:ext cx="8229600" cy="4756150"/>
          </a:xfrm>
        </p:spPr>
        <p:txBody>
          <a:bodyPr>
            <a:normAutofit fontScale="92500" lnSpcReduction="10000"/>
          </a:bodyPr>
          <a:lstStyle/>
          <a:p>
            <a:pPr marL="0" indent="0">
              <a:buNone/>
            </a:pPr>
            <a:endParaRPr lang="en-US" sz="1600" dirty="0">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600" dirty="0">
                <a:effectLst/>
                <a:latin typeface="Times New Roman" panose="02020603050405020304" pitchFamily="18" charset="0"/>
                <a:cs typeface="Times New Roman" panose="02020603050405020304" pitchFamily="18" charset="0"/>
              </a:rPr>
              <a:t>Virginia’s highest rate— 5.75% for income above $17,000—is substantially less than many states with more progressive rate structures – </a:t>
            </a:r>
            <a:r>
              <a:rPr lang="en-US" sz="1600" i="1" u="sng" dirty="0">
                <a:effectLst/>
                <a:latin typeface="Times New Roman" panose="02020603050405020304" pitchFamily="18" charset="0"/>
                <a:cs typeface="Times New Roman" panose="02020603050405020304" pitchFamily="18" charset="0"/>
              </a:rPr>
              <a:t>but</a:t>
            </a:r>
            <a:r>
              <a:rPr lang="en-US" sz="1600" dirty="0">
                <a:effectLst/>
                <a:latin typeface="Times New Roman" panose="02020603050405020304" pitchFamily="18" charset="0"/>
                <a:cs typeface="Times New Roman" panose="02020603050405020304" pitchFamily="18" charset="0"/>
              </a:rPr>
              <a:t> </a:t>
            </a:r>
            <a:r>
              <a:rPr lang="en-US" sz="1600" b="1" dirty="0">
                <a:effectLst/>
                <a:latin typeface="Times New Roman" panose="02020603050405020304" pitchFamily="18" charset="0"/>
                <a:cs typeface="Times New Roman" panose="02020603050405020304" pitchFamily="18" charset="0"/>
              </a:rPr>
              <a:t>starts its highest rate at much lower levels than many states, thus ultimately relying on individual income taxes more than most states</a:t>
            </a:r>
            <a:r>
              <a:rPr lang="en-US" sz="1600" dirty="0">
                <a:effectLst/>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n-US" sz="1600" dirty="0">
                <a:effectLst/>
                <a:latin typeface="Times New Roman" panose="02020603050405020304" pitchFamily="18" charset="0"/>
                <a:cs typeface="Times New Roman" panose="02020603050405020304" pitchFamily="18" charset="0"/>
              </a:rPr>
              <a:t>Regionally, the highest income tax brackets and rates vary substantially. West Virginia’s highest rate is 6.5% of income above $60,000. Maryland’s highest rate is 5.75% of income above $250,000. North Carolina has a flat tax rate of 4.50% beginning in 2024, declining to 4.25% in 2025. Tennessee has no income tax. </a:t>
            </a:r>
          </a:p>
          <a:p>
            <a:endParaRPr lang="en-US" sz="1600" dirty="0">
              <a:latin typeface="Times New Roman" panose="02020603050405020304" pitchFamily="18" charset="0"/>
              <a:cs typeface="Times New Roman" panose="02020603050405020304" pitchFamily="18" charset="0"/>
            </a:endParaRPr>
          </a:p>
          <a:p>
            <a:pPr marL="0" indent="0">
              <a:buNone/>
            </a:pPr>
            <a:r>
              <a:rPr lang="en-US" sz="1600" b="1" dirty="0">
                <a:latin typeface="Times New Roman" panose="02020603050405020304" pitchFamily="18" charset="0"/>
                <a:cs typeface="Times New Roman" panose="02020603050405020304" pitchFamily="18" charset="0"/>
              </a:rPr>
              <a:t>Policy Option Examples to Raise Revenue:</a:t>
            </a:r>
          </a:p>
          <a:p>
            <a:pPr marL="0" indent="0">
              <a:buNone/>
            </a:pPr>
            <a:endParaRPr lang="en-US" sz="900" b="1"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C</a:t>
            </a:r>
            <a:r>
              <a:rPr lang="en-US" sz="1600" b="1" dirty="0">
                <a:effectLst/>
                <a:latin typeface="Times New Roman" panose="02020603050405020304" pitchFamily="18" charset="0"/>
                <a:cs typeface="Times New Roman" panose="02020603050405020304" pitchFamily="18" charset="0"/>
              </a:rPr>
              <a:t>reate a new 7% income tax bracket for $600,000 or more income </a:t>
            </a:r>
            <a:r>
              <a:rPr lang="en-US" sz="1600" b="1" dirty="0">
                <a:latin typeface="Times New Roman" panose="02020603050405020304" pitchFamily="18" charset="0"/>
                <a:cs typeface="Times New Roman" panose="02020603050405020304" pitchFamily="18" charset="0"/>
              </a:rPr>
              <a:t>(top 1% of income filers).  Raises about $510 mil. per year beginning in 2026 (and growing by 5% each year)</a:t>
            </a:r>
          </a:p>
          <a:p>
            <a:pPr marL="0" indent="0">
              <a:buNone/>
            </a:pPr>
            <a:endParaRPr lang="en-US" sz="900" b="1" dirty="0">
              <a:latin typeface="Times New Roman" panose="02020603050405020304" pitchFamily="18" charset="0"/>
              <a:cs typeface="Times New Roman" panose="02020603050405020304" pitchFamily="18" charset="0"/>
            </a:endParaRPr>
          </a:p>
          <a:p>
            <a:r>
              <a:rPr lang="en-US" sz="1600" b="1" dirty="0">
                <a:effectLst/>
                <a:latin typeface="Times New Roman" panose="02020603050405020304" pitchFamily="18" charset="0"/>
                <a:cs typeface="Times New Roman" panose="02020603050405020304" pitchFamily="18" charset="0"/>
              </a:rPr>
              <a:t>Create two new income tax brackets: 1) 6% backet for $100,000 to $1 million income and 2) 6.75% bracket for $1,000,000 or more income.</a:t>
            </a:r>
          </a:p>
          <a:p>
            <a:pPr marL="685800" lvl="1"/>
            <a:r>
              <a:rPr lang="en-US" sz="1600" b="1" dirty="0">
                <a:latin typeface="Times New Roman" panose="02020603050405020304" pitchFamily="18" charset="0"/>
                <a:cs typeface="Times New Roman" panose="02020603050405020304" pitchFamily="18" charset="0"/>
              </a:rPr>
              <a:t>Raises about $600 mil. per year</a:t>
            </a:r>
          </a:p>
          <a:p>
            <a:pPr marL="685800" lvl="1"/>
            <a:endParaRPr lang="en-US" sz="1600" b="1" dirty="0">
              <a:effectLst/>
              <a:latin typeface="Times New Roman" panose="02020603050405020304" pitchFamily="18" charset="0"/>
              <a:cs typeface="Times New Roman" panose="02020603050405020304" pitchFamily="18" charset="0"/>
            </a:endParaRPr>
          </a:p>
          <a:p>
            <a:r>
              <a:rPr lang="en-US" sz="1600" dirty="0">
                <a:effectLst/>
                <a:latin typeface="Times New Roman" panose="02020603050405020304" pitchFamily="18" charset="0"/>
                <a:cs typeface="Times New Roman" panose="02020603050405020304" pitchFamily="18" charset="0"/>
              </a:rPr>
              <a:t>In tax year 2021, Planning District 8 (</a:t>
            </a:r>
            <a:r>
              <a:rPr lang="en-US" sz="1600" dirty="0" err="1">
                <a:effectLst/>
                <a:latin typeface="Times New Roman" panose="02020603050405020304" pitchFamily="18" charset="0"/>
                <a:cs typeface="Times New Roman" panose="02020603050405020304" pitchFamily="18" charset="0"/>
              </a:rPr>
              <a:t>NoVA</a:t>
            </a:r>
            <a:r>
              <a:rPr lang="en-US" sz="1600" dirty="0">
                <a:effectLst/>
                <a:latin typeface="Times New Roman" panose="02020603050405020304" pitchFamily="18" charset="0"/>
                <a:cs typeface="Times New Roman" panose="02020603050405020304" pitchFamily="18" charset="0"/>
              </a:rPr>
              <a:t>) filed 31 percent of total Virginia tax returns, representing 47 percent of state income tax liability, and 52 percent of state adjusted gross income above $100,000.</a:t>
            </a:r>
          </a:p>
          <a:p>
            <a:endParaRPr lang="en-US" dirty="0">
              <a:latin typeface="Times New Roman" panose="02020603050405020304" pitchFamily="18" charset="0"/>
              <a:cs typeface="Times New Roman" panose="02020603050405020304" pitchFamily="18" charset="0"/>
            </a:endParaRPr>
          </a:p>
          <a:p>
            <a:endParaRPr lang="en-US" dirty="0"/>
          </a:p>
          <a:p>
            <a:endParaRPr lang="en-US" dirty="0"/>
          </a:p>
        </p:txBody>
      </p:sp>
      <p:sp>
        <p:nvSpPr>
          <p:cNvPr id="4" name="Slide Number Placeholder 3">
            <a:extLst>
              <a:ext uri="{FF2B5EF4-FFF2-40B4-BE49-F238E27FC236}">
                <a16:creationId xmlns:a16="http://schemas.microsoft.com/office/drawing/2014/main" id="{78D7D4B1-78A7-2F0F-E5CC-26368025E669}"/>
              </a:ext>
            </a:extLst>
          </p:cNvPr>
          <p:cNvSpPr>
            <a:spLocks noGrp="1"/>
          </p:cNvSpPr>
          <p:nvPr>
            <p:ph type="sldNum" sz="quarter" idx="12"/>
          </p:nvPr>
        </p:nvSpPr>
        <p:spPr/>
        <p:txBody>
          <a:bodyPr/>
          <a:lstStyle/>
          <a:p>
            <a:fld id="{B7D4160A-B398-445E-B430-7F2611F9565E}" type="slidenum">
              <a:rPr lang="en-US" smtClean="0"/>
              <a:pPr/>
              <a:t>23</a:t>
            </a:fld>
            <a:endParaRPr lang="en-US"/>
          </a:p>
        </p:txBody>
      </p:sp>
    </p:spTree>
    <p:extLst>
      <p:ext uri="{BB962C8B-B14F-4D97-AF65-F5344CB8AC3E}">
        <p14:creationId xmlns:p14="http://schemas.microsoft.com/office/powerpoint/2010/main" val="3471390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83214-3B62-9C37-56C3-B6C826FEFBD4}"/>
              </a:ext>
            </a:extLst>
          </p:cNvPr>
          <p:cNvSpPr>
            <a:spLocks noGrp="1"/>
          </p:cNvSpPr>
          <p:nvPr>
            <p:ph type="title"/>
          </p:nvPr>
        </p:nvSpPr>
        <p:spPr/>
        <p:txBody>
          <a:bodyPr>
            <a:noAutofit/>
          </a:bodyPr>
          <a:lstStyle/>
          <a:p>
            <a:r>
              <a:rPr lang="en-US" sz="3200" dirty="0">
                <a:latin typeface="Times New Roman" panose="02020603050405020304" pitchFamily="18" charset="0"/>
                <a:cs typeface="Times New Roman" panose="02020603050405020304" pitchFamily="18" charset="0"/>
              </a:rPr>
              <a:t>Virginia Has a Relatively Low Combined</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Sales Tax Rate Compared to Other States</a:t>
            </a:r>
            <a:br>
              <a:rPr lang="en-US" sz="32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(Each 1 percent VA increase would raise $1.6 </a:t>
            </a:r>
            <a:r>
              <a:rPr lang="en-US" sz="2800" dirty="0" err="1">
                <a:latin typeface="Times New Roman" panose="02020603050405020304" pitchFamily="18" charset="0"/>
                <a:cs typeface="Times New Roman" panose="02020603050405020304" pitchFamily="18" charset="0"/>
              </a:rPr>
              <a:t>bil</a:t>
            </a:r>
            <a:r>
              <a:rPr lang="en-US" sz="2800" dirty="0">
                <a:latin typeface="Times New Roman" panose="02020603050405020304" pitchFamily="18" charset="0"/>
                <a:cs typeface="Times New Roman" panose="02020603050405020304" pitchFamily="18" charset="0"/>
              </a:rPr>
              <a:t>. GF) </a:t>
            </a:r>
          </a:p>
        </p:txBody>
      </p:sp>
      <p:sp>
        <p:nvSpPr>
          <p:cNvPr id="3" name="Slide Number Placeholder 2">
            <a:extLst>
              <a:ext uri="{FF2B5EF4-FFF2-40B4-BE49-F238E27FC236}">
                <a16:creationId xmlns:a16="http://schemas.microsoft.com/office/drawing/2014/main" id="{A55132B6-9241-474F-62FE-2FB6A3ABF821}"/>
              </a:ext>
            </a:extLst>
          </p:cNvPr>
          <p:cNvSpPr>
            <a:spLocks noGrp="1"/>
          </p:cNvSpPr>
          <p:nvPr>
            <p:ph type="sldNum" sz="quarter" idx="12"/>
          </p:nvPr>
        </p:nvSpPr>
        <p:spPr/>
        <p:txBody>
          <a:bodyPr/>
          <a:lstStyle/>
          <a:p>
            <a:fld id="{B7D4160A-B398-445E-B430-7F2611F9565E}" type="slidenum">
              <a:rPr lang="en-US" smtClean="0"/>
              <a:pPr/>
              <a:t>24</a:t>
            </a:fld>
            <a:endParaRPr lang="en-US"/>
          </a:p>
        </p:txBody>
      </p:sp>
      <p:pic>
        <p:nvPicPr>
          <p:cNvPr id="4" name="Picture 3">
            <a:extLst>
              <a:ext uri="{FF2B5EF4-FFF2-40B4-BE49-F238E27FC236}">
                <a16:creationId xmlns:a16="http://schemas.microsoft.com/office/drawing/2014/main" id="{D147A36F-8EF0-5EB7-EF16-C77C985DCD8F}"/>
              </a:ext>
            </a:extLst>
          </p:cNvPr>
          <p:cNvPicPr>
            <a:picLocks noChangeAspect="1"/>
          </p:cNvPicPr>
          <p:nvPr/>
        </p:nvPicPr>
        <p:blipFill>
          <a:blip r:embed="rId2"/>
          <a:stretch>
            <a:fillRect/>
          </a:stretch>
        </p:blipFill>
        <p:spPr>
          <a:xfrm>
            <a:off x="457201" y="1889021"/>
            <a:ext cx="8211312" cy="4969275"/>
          </a:xfrm>
          <a:prstGeom prst="rect">
            <a:avLst/>
          </a:prstGeom>
        </p:spPr>
      </p:pic>
    </p:spTree>
    <p:extLst>
      <p:ext uri="{BB962C8B-B14F-4D97-AF65-F5344CB8AC3E}">
        <p14:creationId xmlns:p14="http://schemas.microsoft.com/office/powerpoint/2010/main" val="3129690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4603CB-332F-D8DB-11D7-A5DD372ACA9C}"/>
              </a:ext>
            </a:extLst>
          </p:cNvPr>
          <p:cNvSpPr>
            <a:spLocks noGrp="1"/>
          </p:cNvSpPr>
          <p:nvPr>
            <p:ph type="sldNum" sz="quarter" idx="12"/>
          </p:nvPr>
        </p:nvSpPr>
        <p:spPr/>
        <p:txBody>
          <a:bodyPr/>
          <a:lstStyle/>
          <a:p>
            <a:fld id="{B7D4160A-B398-445E-B430-7F2611F9565E}" type="slidenum">
              <a:rPr lang="en-US" smtClean="0"/>
              <a:pPr/>
              <a:t>25</a:t>
            </a:fld>
            <a:endParaRPr lang="en-US"/>
          </a:p>
        </p:txBody>
      </p:sp>
      <p:sp>
        <p:nvSpPr>
          <p:cNvPr id="3" name="Content Placeholder 2">
            <a:extLst>
              <a:ext uri="{FF2B5EF4-FFF2-40B4-BE49-F238E27FC236}">
                <a16:creationId xmlns:a16="http://schemas.microsoft.com/office/drawing/2014/main" id="{4B56875A-17C7-1343-6614-061DC1DF3DDC}"/>
              </a:ext>
            </a:extLst>
          </p:cNvPr>
          <p:cNvSpPr txBox="1">
            <a:spLocks/>
          </p:cNvSpPr>
          <p:nvPr/>
        </p:nvSpPr>
        <p:spPr>
          <a:xfrm>
            <a:off x="457200" y="1600200"/>
            <a:ext cx="8229600" cy="4525963"/>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1A1A1A"/>
                </a:solidFill>
                <a:highlight>
                  <a:srgbClr val="FFFFFF"/>
                </a:highlight>
                <a:latin typeface="Times New Roman" panose="02020603050405020304" pitchFamily="18" charset="0"/>
                <a:cs typeface="Times New Roman" panose="02020603050405020304" pitchFamily="18" charset="0"/>
              </a:rPr>
              <a:t>Five U.S. states (New Hampshire, Oregon, Montana, Delaware, and  Alaska*) do not impose any general, statewide sales tax, whether on goods or services. </a:t>
            </a:r>
          </a:p>
          <a:p>
            <a:r>
              <a:rPr lang="en-US" dirty="0">
                <a:solidFill>
                  <a:srgbClr val="1A1A1A"/>
                </a:solidFill>
                <a:highlight>
                  <a:srgbClr val="FFFFFF"/>
                </a:highlight>
                <a:latin typeface="Times New Roman" panose="02020603050405020304" pitchFamily="18" charset="0"/>
                <a:cs typeface="Times New Roman" panose="02020603050405020304" pitchFamily="18" charset="0"/>
              </a:rPr>
              <a:t>Of the 45 states remaining, four (Hawaii, South Dakota, New Mexico, and West Virginia) tax services by default, with exceptions only for services specifically exempted in the law.</a:t>
            </a:r>
          </a:p>
          <a:p>
            <a:r>
              <a:rPr lang="en-US" dirty="0">
                <a:solidFill>
                  <a:srgbClr val="1A1A1A"/>
                </a:solidFill>
                <a:highlight>
                  <a:srgbClr val="FFFFFF"/>
                </a:highlight>
                <a:latin typeface="Times New Roman" panose="02020603050405020304" pitchFamily="18" charset="0"/>
                <a:cs typeface="Times New Roman" panose="02020603050405020304" pitchFamily="18" charset="0"/>
              </a:rPr>
              <a:t>This leaves 41 states — and the District of Columbia — where services are not taxed by default, but services enumerated by the state may be taxed. Every one of these states taxes a different set of services.</a:t>
            </a:r>
          </a:p>
          <a:p>
            <a:r>
              <a:rPr lang="en-US" dirty="0">
                <a:solidFill>
                  <a:srgbClr val="1A1A1A"/>
                </a:solidFill>
                <a:highlight>
                  <a:srgbClr val="FFFFFF"/>
                </a:highlight>
                <a:latin typeface="Times New Roman" panose="02020603050405020304" pitchFamily="18" charset="0"/>
                <a:cs typeface="Times New Roman" panose="02020603050405020304" pitchFamily="18" charset="0"/>
              </a:rPr>
              <a:t>Virginia is considered to be a state that has a low level of sales tax on services.  </a:t>
            </a:r>
            <a:r>
              <a:rPr lang="en-US" sz="2000" dirty="0">
                <a:solidFill>
                  <a:srgbClr val="1A1A1A"/>
                </a:solidFill>
                <a:highlight>
                  <a:srgbClr val="FFFFFF"/>
                </a:highlight>
                <a:latin typeface="Times New Roman" panose="02020603050405020304" pitchFamily="18" charset="0"/>
                <a:cs typeface="Times New Roman" panose="02020603050405020304" pitchFamily="18" charset="0"/>
              </a:rPr>
              <a:t>See </a:t>
            </a:r>
            <a:r>
              <a:rPr lang="en-US" sz="2000" dirty="0">
                <a:solidFill>
                  <a:srgbClr val="1A1A1A"/>
                </a:solidFill>
                <a:highlight>
                  <a:srgbClr val="FFFFFF"/>
                </a:highlight>
                <a:latin typeface="Times New Roman" panose="02020603050405020304" pitchFamily="18" charset="0"/>
                <a:cs typeface="Times New Roman" panose="02020603050405020304" pitchFamily="18" charset="0"/>
                <a:hlinkClick r:id="rId2"/>
              </a:rPr>
              <a:t>https://taxadmin.org/state-taxation-of-services-by-category-2017/</a:t>
            </a:r>
            <a:endParaRPr lang="en-US" sz="2000" dirty="0">
              <a:solidFill>
                <a:srgbClr val="1A1A1A"/>
              </a:solidFill>
              <a:highlight>
                <a:srgbClr val="FFFFFF"/>
              </a:highlight>
              <a:latin typeface="Times New Roman" panose="02020603050405020304" pitchFamily="18" charset="0"/>
              <a:cs typeface="Times New Roman" panose="02020603050405020304" pitchFamily="18" charset="0"/>
            </a:endParaRPr>
          </a:p>
          <a:p>
            <a:endParaRPr lang="en-US" sz="2000" dirty="0">
              <a:solidFill>
                <a:srgbClr val="1A1A1A"/>
              </a:solidFill>
              <a:highlight>
                <a:srgbClr val="FFFFFF"/>
              </a:highlight>
              <a:latin typeface="Times New Roman" panose="02020603050405020304" pitchFamily="18" charset="0"/>
              <a:cs typeface="Times New Roman" panose="02020603050405020304" pitchFamily="18" charset="0"/>
            </a:endParaRPr>
          </a:p>
          <a:p>
            <a:pPr marL="400050" lvl="1" indent="0">
              <a:buFont typeface="Arial" pitchFamily="34" charset="0"/>
              <a:buNone/>
            </a:pPr>
            <a:r>
              <a:rPr lang="en-US" sz="1600" dirty="0">
                <a:solidFill>
                  <a:srgbClr val="1A1A1A"/>
                </a:solidFill>
                <a:highlight>
                  <a:srgbClr val="FFFFFF"/>
                </a:highlight>
                <a:latin typeface="Times New Roman" panose="02020603050405020304" pitchFamily="18" charset="0"/>
                <a:cs typeface="Times New Roman" panose="02020603050405020304" pitchFamily="18" charset="0"/>
              </a:rPr>
              <a:t>* Alaska has a local sales tax</a:t>
            </a:r>
            <a:endParaRPr lang="en-US" sz="1600"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47BCC05A-500E-FD4E-E0B2-7235E036E15A}"/>
              </a:ext>
            </a:extLst>
          </p:cNvPr>
          <p:cNvSpPr txBox="1">
            <a:spLocks/>
          </p:cNvSpPr>
          <p:nvPr/>
        </p:nvSpPr>
        <p:spPr>
          <a:xfrm>
            <a:off x="457200" y="457200"/>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1A1A1A"/>
                </a:solidFill>
                <a:highlight>
                  <a:srgbClr val="FFFFFF"/>
                </a:highlight>
                <a:latin typeface="Times New Roman" panose="02020603050405020304" pitchFamily="18" charset="0"/>
                <a:cs typeface="Times New Roman" panose="02020603050405020304" pitchFamily="18" charset="0"/>
              </a:rPr>
              <a:t>Sales Taxes on Services Are Different by State</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3197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6D7647-19B9-8A82-33AF-4650487C9DD6}"/>
              </a:ext>
            </a:extLst>
          </p:cNvPr>
          <p:cNvSpPr>
            <a:spLocks noGrp="1"/>
          </p:cNvSpPr>
          <p:nvPr>
            <p:ph type="sldNum" sz="quarter" idx="12"/>
          </p:nvPr>
        </p:nvSpPr>
        <p:spPr/>
        <p:txBody>
          <a:bodyPr/>
          <a:lstStyle/>
          <a:p>
            <a:fld id="{B7D4160A-B398-445E-B430-7F2611F9565E}" type="slidenum">
              <a:rPr lang="en-US" smtClean="0"/>
              <a:pPr/>
              <a:t>26</a:t>
            </a:fld>
            <a:endParaRPr lang="en-US"/>
          </a:p>
        </p:txBody>
      </p:sp>
      <p:pic>
        <p:nvPicPr>
          <p:cNvPr id="3" name="Picture 2">
            <a:extLst>
              <a:ext uri="{FF2B5EF4-FFF2-40B4-BE49-F238E27FC236}">
                <a16:creationId xmlns:a16="http://schemas.microsoft.com/office/drawing/2014/main" id="{A3691DC6-E8AD-359D-5425-AF6FBB4DB2C8}"/>
              </a:ext>
            </a:extLst>
          </p:cNvPr>
          <p:cNvPicPr>
            <a:picLocks noChangeAspect="1"/>
          </p:cNvPicPr>
          <p:nvPr/>
        </p:nvPicPr>
        <p:blipFill>
          <a:blip r:embed="rId2"/>
          <a:stretch>
            <a:fillRect/>
          </a:stretch>
        </p:blipFill>
        <p:spPr>
          <a:xfrm>
            <a:off x="471405" y="1752600"/>
            <a:ext cx="8201190" cy="4152016"/>
          </a:xfrm>
          <a:prstGeom prst="rect">
            <a:avLst/>
          </a:prstGeom>
        </p:spPr>
      </p:pic>
      <p:sp>
        <p:nvSpPr>
          <p:cNvPr id="4" name="Title 1">
            <a:extLst>
              <a:ext uri="{FF2B5EF4-FFF2-40B4-BE49-F238E27FC236}">
                <a16:creationId xmlns:a16="http://schemas.microsoft.com/office/drawing/2014/main" id="{5E4BA85A-E976-A7DE-9CB6-6FE4C697E508}"/>
              </a:ext>
            </a:extLst>
          </p:cNvPr>
          <p:cNvSpPr txBox="1">
            <a:spLocks/>
          </p:cNvSpPr>
          <p:nvPr/>
        </p:nvSpPr>
        <p:spPr>
          <a:xfrm>
            <a:off x="457200" y="27463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latin typeface="Times New Roman" panose="02020603050405020304" pitchFamily="18" charset="0"/>
                <a:cs typeface="Times New Roman" panose="02020603050405020304" pitchFamily="18" charset="0"/>
              </a:rPr>
              <a:t>Sales Tax Exemptions on Services in Virginia</a:t>
            </a:r>
            <a:br>
              <a:rPr lang="en-US" sz="3200">
                <a:latin typeface="Times New Roman" panose="02020603050405020304" pitchFamily="18" charset="0"/>
                <a:cs typeface="Times New Roman" panose="02020603050405020304" pitchFamily="18" charset="0"/>
              </a:rPr>
            </a:br>
            <a:r>
              <a:rPr lang="en-US" sz="3200">
                <a:latin typeface="Times New Roman" panose="02020603050405020304" pitchFamily="18" charset="0"/>
                <a:cs typeface="Times New Roman" panose="02020603050405020304" pitchFamily="18" charset="0"/>
              </a:rPr>
              <a:t>Reduce the Sales Tax Base</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248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6F886-61CB-933E-4914-999305AF405B}"/>
              </a:ext>
            </a:extLst>
          </p:cNvPr>
          <p:cNvSpPr>
            <a:spLocks noGrp="1"/>
          </p:cNvSpPr>
          <p:nvPr>
            <p:ph type="title"/>
          </p:nvPr>
        </p:nvSpPr>
        <p:spPr/>
        <p:txBody>
          <a:bodyPr>
            <a:noAutofit/>
          </a:bodyPr>
          <a:lstStyle/>
          <a:p>
            <a:r>
              <a:rPr lang="en-US" sz="3600" dirty="0">
                <a:latin typeface="Times New Roman" panose="02020603050405020304" pitchFamily="18" charset="0"/>
                <a:cs typeface="Times New Roman" panose="02020603050405020304" pitchFamily="18" charset="0"/>
              </a:rPr>
              <a:t>Virginia Has a Lower Sales Tax Rate and Service Base than Surrounding States</a:t>
            </a:r>
          </a:p>
        </p:txBody>
      </p:sp>
      <p:sp>
        <p:nvSpPr>
          <p:cNvPr id="3" name="Slide Number Placeholder 2">
            <a:extLst>
              <a:ext uri="{FF2B5EF4-FFF2-40B4-BE49-F238E27FC236}">
                <a16:creationId xmlns:a16="http://schemas.microsoft.com/office/drawing/2014/main" id="{4AD34876-5E62-9F31-C577-DE988A3BC0DB}"/>
              </a:ext>
            </a:extLst>
          </p:cNvPr>
          <p:cNvSpPr>
            <a:spLocks noGrp="1"/>
          </p:cNvSpPr>
          <p:nvPr>
            <p:ph type="sldNum" sz="quarter" idx="12"/>
          </p:nvPr>
        </p:nvSpPr>
        <p:spPr/>
        <p:txBody>
          <a:bodyPr/>
          <a:lstStyle/>
          <a:p>
            <a:fld id="{B7D4160A-B398-445E-B430-7F2611F9565E}" type="slidenum">
              <a:rPr lang="en-US" smtClean="0"/>
              <a:pPr/>
              <a:t>27</a:t>
            </a:fld>
            <a:endParaRPr lang="en-US"/>
          </a:p>
        </p:txBody>
      </p:sp>
      <p:sp>
        <p:nvSpPr>
          <p:cNvPr id="8" name="TextBox 7">
            <a:extLst>
              <a:ext uri="{FF2B5EF4-FFF2-40B4-BE49-F238E27FC236}">
                <a16:creationId xmlns:a16="http://schemas.microsoft.com/office/drawing/2014/main" id="{3C76A004-A12D-8F47-3EA9-9D8F876D0F0B}"/>
              </a:ext>
            </a:extLst>
          </p:cNvPr>
          <p:cNvSpPr txBox="1"/>
          <p:nvPr/>
        </p:nvSpPr>
        <p:spPr>
          <a:xfrm>
            <a:off x="457200" y="6217850"/>
            <a:ext cx="8229600" cy="461665"/>
          </a:xfrm>
          <a:prstGeom prst="rect">
            <a:avLst/>
          </a:prstGeom>
          <a:noFill/>
        </p:spPr>
        <p:txBody>
          <a:bodyPr wrap="square">
            <a:spAutoFit/>
          </a:bodyPr>
          <a:lstStyle/>
          <a:p>
            <a:r>
              <a:rPr lang="en-US" sz="1200" i="1" dirty="0">
                <a:latin typeface="Times New Roman" panose="02020603050405020304" pitchFamily="18" charset="0"/>
                <a:cs typeface="Times New Roman" panose="02020603050405020304" pitchFamily="18" charset="0"/>
              </a:rPr>
              <a:t>Source: https://</a:t>
            </a:r>
            <a:r>
              <a:rPr lang="en-US" sz="1200" i="1" dirty="0" err="1">
                <a:latin typeface="Times New Roman" panose="02020603050405020304" pitchFamily="18" charset="0"/>
                <a:cs typeface="Times New Roman" panose="02020603050405020304" pitchFamily="18" charset="0"/>
              </a:rPr>
              <a:t>www.finance.virginia.gov</a:t>
            </a:r>
            <a:r>
              <a:rPr lang="en-US" sz="1200" i="1" dirty="0">
                <a:latin typeface="Times New Roman" panose="02020603050405020304" pitchFamily="18" charset="0"/>
                <a:cs typeface="Times New Roman" panose="02020603050405020304" pitchFamily="18" charset="0"/>
              </a:rPr>
              <a:t>/media/</a:t>
            </a:r>
            <a:r>
              <a:rPr lang="en-US" sz="1200" i="1" dirty="0" err="1">
                <a:latin typeface="Times New Roman" panose="02020603050405020304" pitchFamily="18" charset="0"/>
                <a:cs typeface="Times New Roman" panose="02020603050405020304" pitchFamily="18" charset="0"/>
              </a:rPr>
              <a:t>governorvirginiagov</a:t>
            </a:r>
            <a:r>
              <a:rPr lang="en-US" sz="1200" i="1" dirty="0">
                <a:latin typeface="Times New Roman" panose="02020603050405020304" pitchFamily="18" charset="0"/>
                <a:cs typeface="Times New Roman" panose="02020603050405020304" pitchFamily="18" charset="0"/>
              </a:rPr>
              <a:t>/secretary-of-finance/pdf/12_23Presentation-(with-Appendix).pdf</a:t>
            </a:r>
          </a:p>
        </p:txBody>
      </p:sp>
      <p:pic>
        <p:nvPicPr>
          <p:cNvPr id="4" name="Picture 3">
            <a:extLst>
              <a:ext uri="{FF2B5EF4-FFF2-40B4-BE49-F238E27FC236}">
                <a16:creationId xmlns:a16="http://schemas.microsoft.com/office/drawing/2014/main" id="{7A41023A-47E7-26BE-4D31-E66B972E95BD}"/>
              </a:ext>
            </a:extLst>
          </p:cNvPr>
          <p:cNvPicPr>
            <a:picLocks noChangeAspect="1"/>
          </p:cNvPicPr>
          <p:nvPr/>
        </p:nvPicPr>
        <p:blipFill>
          <a:blip r:embed="rId2"/>
          <a:stretch>
            <a:fillRect/>
          </a:stretch>
        </p:blipFill>
        <p:spPr>
          <a:xfrm>
            <a:off x="882650" y="1556138"/>
            <a:ext cx="7378700" cy="4661712"/>
          </a:xfrm>
          <a:prstGeom prst="rect">
            <a:avLst/>
          </a:prstGeom>
        </p:spPr>
      </p:pic>
    </p:spTree>
    <p:extLst>
      <p:ext uri="{BB962C8B-B14F-4D97-AF65-F5344CB8AC3E}">
        <p14:creationId xmlns:p14="http://schemas.microsoft.com/office/powerpoint/2010/main" val="3576405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4634-C4D4-F072-0C93-E8221174AA31}"/>
              </a:ext>
            </a:extLst>
          </p:cNvPr>
          <p:cNvSpPr>
            <a:spLocks noGrp="1"/>
          </p:cNvSpPr>
          <p:nvPr>
            <p:ph type="title"/>
          </p:nvPr>
        </p:nvSpPr>
        <p:spPr>
          <a:xfrm>
            <a:off x="457200" y="274638"/>
            <a:ext cx="8229600" cy="932940"/>
          </a:xfrm>
        </p:spPr>
        <p:txBody>
          <a:bodyPr>
            <a:noAutofit/>
          </a:bodyPr>
          <a:lstStyle/>
          <a:p>
            <a:r>
              <a:rPr lang="en-US" sz="3600" dirty="0">
                <a:latin typeface="Times New Roman" panose="02020603050405020304" pitchFamily="18" charset="0"/>
                <a:cs typeface="Times New Roman" panose="02020603050405020304" pitchFamily="18" charset="0"/>
              </a:rPr>
              <a:t>Sales Tax on “New Economy” Products</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in Surrounding States</a:t>
            </a:r>
          </a:p>
        </p:txBody>
      </p:sp>
      <p:sp>
        <p:nvSpPr>
          <p:cNvPr id="3" name="Slide Number Placeholder 2">
            <a:extLst>
              <a:ext uri="{FF2B5EF4-FFF2-40B4-BE49-F238E27FC236}">
                <a16:creationId xmlns:a16="http://schemas.microsoft.com/office/drawing/2014/main" id="{65761F72-5C05-6D82-557D-D544445915E5}"/>
              </a:ext>
            </a:extLst>
          </p:cNvPr>
          <p:cNvSpPr>
            <a:spLocks noGrp="1"/>
          </p:cNvSpPr>
          <p:nvPr>
            <p:ph type="sldNum" sz="quarter" idx="12"/>
          </p:nvPr>
        </p:nvSpPr>
        <p:spPr/>
        <p:txBody>
          <a:bodyPr/>
          <a:lstStyle/>
          <a:p>
            <a:fld id="{B7D4160A-B398-445E-B430-7F2611F9565E}" type="slidenum">
              <a:rPr lang="en-US" smtClean="0"/>
              <a:pPr/>
              <a:t>28</a:t>
            </a:fld>
            <a:endParaRPr lang="en-US"/>
          </a:p>
        </p:txBody>
      </p:sp>
      <p:pic>
        <p:nvPicPr>
          <p:cNvPr id="5" name="Picture 4">
            <a:extLst>
              <a:ext uri="{FF2B5EF4-FFF2-40B4-BE49-F238E27FC236}">
                <a16:creationId xmlns:a16="http://schemas.microsoft.com/office/drawing/2014/main" id="{06F5C22E-6937-CD63-C56F-F8E9CF5F1C5E}"/>
              </a:ext>
            </a:extLst>
          </p:cNvPr>
          <p:cNvPicPr>
            <a:picLocks noChangeAspect="1"/>
          </p:cNvPicPr>
          <p:nvPr/>
        </p:nvPicPr>
        <p:blipFill>
          <a:blip r:embed="rId2"/>
          <a:stretch>
            <a:fillRect/>
          </a:stretch>
        </p:blipFill>
        <p:spPr>
          <a:xfrm>
            <a:off x="386636" y="1676400"/>
            <a:ext cx="8370727" cy="4267002"/>
          </a:xfrm>
          <a:prstGeom prst="rect">
            <a:avLst/>
          </a:prstGeom>
        </p:spPr>
      </p:pic>
    </p:spTree>
    <p:extLst>
      <p:ext uri="{BB962C8B-B14F-4D97-AF65-F5344CB8AC3E}">
        <p14:creationId xmlns:p14="http://schemas.microsoft.com/office/powerpoint/2010/main" val="1311261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FDE83-1753-8311-7836-A475CF8DA78E}"/>
              </a:ext>
            </a:extLst>
          </p:cNvPr>
          <p:cNvSpPr>
            <a:spLocks noGrp="1"/>
          </p:cNvSpPr>
          <p:nvPr>
            <p:ph type="title"/>
          </p:nvPr>
        </p:nvSpPr>
        <p:spPr>
          <a:xfrm>
            <a:off x="457200" y="274638"/>
            <a:ext cx="8229600" cy="792162"/>
          </a:xfrm>
        </p:spPr>
        <p:txBody>
          <a:bodyPr>
            <a:normAutofit fontScale="90000"/>
          </a:bodyPr>
          <a:lstStyle/>
          <a:p>
            <a:r>
              <a:rPr lang="en-US" sz="3200" b="1">
                <a:latin typeface="Times New Roman" panose="02020603050405020304" pitchFamily="18" charset="0"/>
                <a:cs typeface="Times New Roman" panose="02020603050405020304" pitchFamily="18" charset="0"/>
              </a:rPr>
              <a:t>Recent Proposals to Increase</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 Sales Taxes on Services in Virginia</a:t>
            </a:r>
            <a:endParaRPr lang="en-US"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FB252EC-009C-1C4D-D01C-C4DE62CB2A05}"/>
              </a:ext>
            </a:extLst>
          </p:cNvPr>
          <p:cNvSpPr>
            <a:spLocks noGrp="1"/>
          </p:cNvSpPr>
          <p:nvPr>
            <p:ph idx="1"/>
          </p:nvPr>
        </p:nvSpPr>
        <p:spPr>
          <a:xfrm>
            <a:off x="457200" y="990600"/>
            <a:ext cx="8229600" cy="5486400"/>
          </a:xfrm>
        </p:spPr>
        <p:txBody>
          <a:bodyPr>
            <a:normAutofit fontScale="70000" lnSpcReduction="20000"/>
          </a:bodyPr>
          <a:lstStyle/>
          <a:p>
            <a:endParaRPr lang="en-US" sz="2600">
              <a:latin typeface="Times New Roman" panose="02020603050405020304" pitchFamily="18" charset="0"/>
              <a:cs typeface="Times New Roman" panose="02020603050405020304" pitchFamily="18" charset="0"/>
            </a:endParaRPr>
          </a:p>
          <a:p>
            <a:r>
              <a:rPr lang="en-US" sz="2600">
                <a:latin typeface="Times New Roman" panose="02020603050405020304" pitchFamily="18" charset="0"/>
                <a:cs typeface="Times New Roman" panose="02020603050405020304" pitchFamily="18" charset="0"/>
              </a:rPr>
              <a:t>Original 2024 Session enrolled budget bill added over $1 billion in biennium revenue (over $750 mil. in 2</a:t>
            </a:r>
            <a:r>
              <a:rPr lang="en-US" sz="2600" baseline="30000">
                <a:latin typeface="Times New Roman" panose="02020603050405020304" pitchFamily="18" charset="0"/>
                <a:cs typeface="Times New Roman" panose="02020603050405020304" pitchFamily="18" charset="0"/>
              </a:rPr>
              <a:t>nd</a:t>
            </a:r>
            <a:r>
              <a:rPr lang="en-US" sz="2600">
                <a:latin typeface="Times New Roman" panose="02020603050405020304" pitchFamily="18" charset="0"/>
                <a:cs typeface="Times New Roman" panose="02020603050405020304" pitchFamily="18" charset="0"/>
              </a:rPr>
              <a:t> yr.) by:</a:t>
            </a:r>
          </a:p>
          <a:p>
            <a:pPr marL="0" indent="0">
              <a:buNone/>
            </a:pPr>
            <a:endParaRPr lang="en-US" sz="1100">
              <a:latin typeface="Times New Roman" panose="02020603050405020304" pitchFamily="18" charset="0"/>
              <a:cs typeface="Times New Roman" panose="02020603050405020304" pitchFamily="18" charset="0"/>
            </a:endParaRPr>
          </a:p>
          <a:p>
            <a:pPr lvl="1" indent="-342900"/>
            <a:r>
              <a:rPr lang="en-US" sz="2600">
                <a:latin typeface="Times New Roman" panose="02020603050405020304" pitchFamily="18" charset="0"/>
                <a:cs typeface="Times New Roman" panose="02020603050405020304" pitchFamily="18" charset="0"/>
              </a:rPr>
              <a:t> Applying retail sales taxes ($157m yr 1 and $393m yr 2) to </a:t>
            </a:r>
            <a:r>
              <a:rPr lang="en-US" sz="2600">
                <a:effectLst/>
                <a:latin typeface="Times New Roman" panose="02020603050405020304" pitchFamily="18" charset="0"/>
                <a:cs typeface="Times New Roman" panose="02020603050405020304" pitchFamily="18" charset="0"/>
              </a:rPr>
              <a:t>the purchase of digital services or electronic products in five distinct categories: 1) software application services; 2) computer-related services; 3) website hosting and design; 4) data storage; and 5) streaming services </a:t>
            </a:r>
          </a:p>
          <a:p>
            <a:pPr lvl="1" indent="-342900"/>
            <a:r>
              <a:rPr lang="en-US" sz="2600">
                <a:effectLst/>
                <a:latin typeface="Times New Roman" panose="02020603050405020304" pitchFamily="18" charset="0"/>
                <a:cs typeface="Times New Roman" panose="02020603050405020304" pitchFamily="18" charset="0"/>
              </a:rPr>
              <a:t>Applying sales tax on business-to-business purchases of “software application services </a:t>
            </a:r>
            <a:r>
              <a:rPr lang="en-US" sz="2600">
                <a:latin typeface="Times New Roman" panose="02020603050405020304" pitchFamily="18" charset="0"/>
                <a:cs typeface="Times New Roman" panose="02020603050405020304" pitchFamily="18" charset="0"/>
              </a:rPr>
              <a:t>($144m yr 1 and $360m yr 2) </a:t>
            </a:r>
            <a:endParaRPr lang="en-US" sz="2600">
              <a:effectLst/>
              <a:latin typeface="Times New Roman" panose="02020603050405020304" pitchFamily="18" charset="0"/>
              <a:cs typeface="Times New Roman" panose="02020603050405020304" pitchFamily="18" charset="0"/>
            </a:endParaRPr>
          </a:p>
          <a:p>
            <a:pPr marL="400050" lvl="1" indent="0">
              <a:buNone/>
            </a:pPr>
            <a:endParaRPr lang="en-US" sz="1100">
              <a:latin typeface="Times New Roman" panose="02020603050405020304" pitchFamily="18" charset="0"/>
              <a:cs typeface="Times New Roman" panose="02020603050405020304" pitchFamily="18" charset="0"/>
            </a:endParaRPr>
          </a:p>
          <a:p>
            <a:r>
              <a:rPr lang="en-US" sz="2600">
                <a:latin typeface="Times New Roman" panose="02020603050405020304" pitchFamily="18" charset="0"/>
                <a:cs typeface="Times New Roman" panose="02020603050405020304" pitchFamily="18" charset="0"/>
              </a:rPr>
              <a:t>June </a:t>
            </a:r>
            <a:r>
              <a:rPr lang="en-US" sz="2600" u="sng">
                <a:latin typeface="Times New Roman" panose="02020603050405020304" pitchFamily="18" charset="0"/>
                <a:cs typeface="Times New Roman" panose="02020603050405020304" pitchFamily="18" charset="0"/>
              </a:rPr>
              <a:t>adopted</a:t>
            </a:r>
            <a:r>
              <a:rPr lang="en-US" sz="2600">
                <a:latin typeface="Times New Roman" panose="02020603050405020304" pitchFamily="18" charset="0"/>
                <a:cs typeface="Times New Roman" panose="02020603050405020304" pitchFamily="18" charset="0"/>
              </a:rPr>
              <a:t> budget compromise eliminated sales tax base expansion on ”new economy” services.</a:t>
            </a:r>
          </a:p>
          <a:p>
            <a:pPr marL="400050" lvl="1" indent="0">
              <a:buNone/>
            </a:pPr>
            <a:endParaRPr lang="en-US" sz="1100">
              <a:latin typeface="Times New Roman" panose="02020603050405020304" pitchFamily="18" charset="0"/>
              <a:cs typeface="Times New Roman" panose="02020603050405020304" pitchFamily="18" charset="0"/>
            </a:endParaRPr>
          </a:p>
          <a:p>
            <a:r>
              <a:rPr lang="en-US" sz="2600">
                <a:latin typeface="Times New Roman" panose="02020603050405020304" pitchFamily="18" charset="0"/>
                <a:cs typeface="Times New Roman" panose="02020603050405020304" pitchFamily="18" charset="0"/>
              </a:rPr>
              <a:t>HB 889 (Watts – 2024 Session) </a:t>
            </a:r>
            <a:r>
              <a:rPr lang="en-US" sz="2600" u="sng">
                <a:latin typeface="Times New Roman" panose="02020603050405020304" pitchFamily="18" charset="0"/>
                <a:cs typeface="Times New Roman" panose="02020603050405020304" pitchFamily="18" charset="0"/>
              </a:rPr>
              <a:t>proposed</a:t>
            </a:r>
            <a:r>
              <a:rPr lang="en-US" sz="2600">
                <a:latin typeface="Times New Roman" panose="02020603050405020304" pitchFamily="18" charset="0"/>
                <a:cs typeface="Times New Roman" panose="02020603050405020304" pitchFamily="18" charset="0"/>
              </a:rPr>
              <a:t> applying retail sales taxes to a broad spectrum of services.</a:t>
            </a:r>
          </a:p>
          <a:p>
            <a:pPr marL="0" indent="0">
              <a:buNone/>
            </a:pPr>
            <a:endParaRPr lang="en-US" sz="1100">
              <a:latin typeface="Times New Roman" panose="02020603050405020304" pitchFamily="18" charset="0"/>
              <a:cs typeface="Times New Roman" panose="02020603050405020304" pitchFamily="18" charset="0"/>
            </a:endParaRPr>
          </a:p>
          <a:p>
            <a:pPr marL="400050" lvl="1" indent="0">
              <a:buNone/>
            </a:pPr>
            <a:r>
              <a:rPr lang="en-US" sz="2600">
                <a:latin typeface="Times New Roman" panose="02020603050405020304" pitchFamily="18" charset="0"/>
                <a:cs typeface="Times New Roman" panose="02020603050405020304" pitchFamily="18" charset="0"/>
              </a:rPr>
              <a:t>-	$1.1 billion per year in additional sales tax revenue</a:t>
            </a:r>
          </a:p>
          <a:p>
            <a:pPr marL="857250" lvl="1" indent="-457200">
              <a:buFontTx/>
              <a:buChar char="-"/>
            </a:pPr>
            <a:r>
              <a:rPr lang="en-US" sz="2600">
                <a:latin typeface="Times New Roman" panose="02020603050405020304" pitchFamily="18" charset="0"/>
                <a:cs typeface="Times New Roman" panose="02020603050405020304" pitchFamily="18" charset="0"/>
              </a:rPr>
              <a:t>Repealed local option sales tax on food ($309 mil. reduction in FY 26)</a:t>
            </a:r>
          </a:p>
          <a:p>
            <a:pPr marL="857250" lvl="1" indent="-457200">
              <a:buFontTx/>
              <a:buChar char="-"/>
            </a:pPr>
            <a:r>
              <a:rPr lang="en-US" sz="2600">
                <a:latin typeface="Times New Roman" panose="02020603050405020304" pitchFamily="18" charset="0"/>
                <a:cs typeface="Times New Roman" panose="02020603050405020304" pitchFamily="18" charset="0"/>
              </a:rPr>
              <a:t>Also added $100 mil. in revenues to the CSUT by adding digital streaming services</a:t>
            </a:r>
          </a:p>
          <a:p>
            <a:pPr marL="857250" lvl="1" indent="-457200">
              <a:buFontTx/>
              <a:buChar char="-"/>
            </a:pPr>
            <a:r>
              <a:rPr lang="en-US" sz="2600">
                <a:latin typeface="Times New Roman" panose="02020603050405020304" pitchFamily="18" charset="0"/>
                <a:cs typeface="Times New Roman" panose="02020603050405020304" pitchFamily="18" charset="0"/>
              </a:rPr>
              <a:t>This bill would broaden the sales tax base, including the local option base.  Net local revenues from this bill depends on whether the local sales tax on food is repealed.</a:t>
            </a:r>
          </a:p>
          <a:p>
            <a:pPr marL="400050" lvl="1" indent="0">
              <a:buNone/>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F30E3F7-3869-4AB2-2617-E9A159B18508}"/>
              </a:ext>
            </a:extLst>
          </p:cNvPr>
          <p:cNvSpPr>
            <a:spLocks noGrp="1"/>
          </p:cNvSpPr>
          <p:nvPr>
            <p:ph type="sldNum" sz="quarter" idx="12"/>
          </p:nvPr>
        </p:nvSpPr>
        <p:spPr/>
        <p:txBody>
          <a:bodyPr/>
          <a:lstStyle/>
          <a:p>
            <a:fld id="{B7D4160A-B398-445E-B430-7F2611F9565E}" type="slidenum">
              <a:rPr lang="en-US" smtClean="0"/>
              <a:pPr/>
              <a:t>29</a:t>
            </a:fld>
            <a:endParaRPr lang="en-US"/>
          </a:p>
        </p:txBody>
      </p:sp>
    </p:spTree>
    <p:extLst>
      <p:ext uri="{BB962C8B-B14F-4D97-AF65-F5344CB8AC3E}">
        <p14:creationId xmlns:p14="http://schemas.microsoft.com/office/powerpoint/2010/main" val="1175202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BD044B-8C29-03A5-7D7F-24C7ADB036B6}"/>
              </a:ext>
            </a:extLst>
          </p:cNvPr>
          <p:cNvSpPr>
            <a:spLocks noGrp="1"/>
          </p:cNvSpPr>
          <p:nvPr>
            <p:ph type="sldNum" sz="quarter" idx="12"/>
          </p:nvPr>
        </p:nvSpPr>
        <p:spPr/>
        <p:txBody>
          <a:bodyPr/>
          <a:lstStyle/>
          <a:p>
            <a:fld id="{B7D4160A-B398-445E-B430-7F2611F9565E}" type="slidenum">
              <a:rPr lang="en-US" smtClean="0"/>
              <a:pPr/>
              <a:t>3</a:t>
            </a:fld>
            <a:endParaRPr lang="en-US"/>
          </a:p>
        </p:txBody>
      </p:sp>
      <p:sp>
        <p:nvSpPr>
          <p:cNvPr id="4" name="Title 1">
            <a:extLst>
              <a:ext uri="{FF2B5EF4-FFF2-40B4-BE49-F238E27FC236}">
                <a16:creationId xmlns:a16="http://schemas.microsoft.com/office/drawing/2014/main" id="{D8AAF8EB-3FF7-2B63-C650-D513A0514B4B}"/>
              </a:ext>
            </a:extLst>
          </p:cNvPr>
          <p:cNvSpPr txBox="1">
            <a:spLocks/>
          </p:cNvSpPr>
          <p:nvPr/>
        </p:nvSpPr>
        <p:spPr>
          <a:xfrm>
            <a:off x="457200" y="2286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latin typeface="Times New Roman" panose="02020603050405020304" pitchFamily="18" charset="0"/>
                <a:cs typeface="Times New Roman" panose="02020603050405020304" pitchFamily="18" charset="0"/>
              </a:rPr>
              <a:t>Expect at Least $3 </a:t>
            </a:r>
            <a:r>
              <a:rPr lang="en-US" sz="3200" b="1" dirty="0" err="1">
                <a:latin typeface="Times New Roman" panose="02020603050405020304" pitchFamily="18" charset="0"/>
                <a:cs typeface="Times New Roman" panose="02020603050405020304" pitchFamily="18" charset="0"/>
              </a:rPr>
              <a:t>Bil</a:t>
            </a:r>
            <a:r>
              <a:rPr lang="en-US" sz="3200" b="1" dirty="0">
                <a:latin typeface="Times New Roman" panose="02020603050405020304" pitchFamily="18" charset="0"/>
                <a:cs typeface="Times New Roman" panose="02020603050405020304" pitchFamily="18" charset="0"/>
              </a:rPr>
              <a:t>. in Additional GF Revenues for the 2024-26 Biennium Budget</a:t>
            </a:r>
          </a:p>
        </p:txBody>
      </p:sp>
      <p:sp>
        <p:nvSpPr>
          <p:cNvPr id="3" name="Content Placeholder 2">
            <a:extLst>
              <a:ext uri="{FF2B5EF4-FFF2-40B4-BE49-F238E27FC236}">
                <a16:creationId xmlns:a16="http://schemas.microsoft.com/office/drawing/2014/main" id="{C51A19B8-1E5D-EDE2-5037-B45C4105B6B2}"/>
              </a:ext>
            </a:extLst>
          </p:cNvPr>
          <p:cNvSpPr txBox="1">
            <a:spLocks/>
          </p:cNvSpPr>
          <p:nvPr/>
        </p:nvSpPr>
        <p:spPr>
          <a:xfrm>
            <a:off x="457200" y="1600200"/>
            <a:ext cx="8229600" cy="5029200"/>
          </a:xfrm>
          <a:prstGeom prst="rect">
            <a:avLst/>
          </a:prstGeom>
        </p:spPr>
        <p:txBody>
          <a:bodyPr>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About $500 mil. in new spending available from $1.2 </a:t>
            </a:r>
            <a:r>
              <a:rPr lang="en-US" dirty="0" err="1">
                <a:latin typeface="Times New Roman" panose="02020603050405020304" pitchFamily="18" charset="0"/>
                <a:cs typeface="Times New Roman" panose="02020603050405020304" pitchFamily="18" charset="0"/>
              </a:rPr>
              <a:t>bil</a:t>
            </a:r>
            <a:r>
              <a:rPr lang="en-US" dirty="0">
                <a:latin typeface="Times New Roman" panose="02020603050405020304" pitchFamily="18" charset="0"/>
                <a:cs typeface="Times New Roman" panose="02020603050405020304" pitchFamily="18" charset="0"/>
              </a:rPr>
              <a:t>. FY 2024 surplus (after $460 mil. in contingent appropriations and mandatory deposits for WQIF and $175 mil. for I-81).</a:t>
            </a:r>
          </a:p>
          <a:p>
            <a:pPr marL="0" indent="0">
              <a:buNone/>
            </a:pPr>
            <a:endParaRPr lang="en-US" sz="16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Revenue forecast should increase by </a:t>
            </a:r>
            <a:r>
              <a:rPr lang="en-US" i="1" dirty="0">
                <a:latin typeface="Times New Roman" panose="02020603050405020304" pitchFamily="18" charset="0"/>
                <a:cs typeface="Times New Roman" panose="02020603050405020304" pitchFamily="18" charset="0"/>
              </a:rPr>
              <a:t>at least </a:t>
            </a:r>
            <a:r>
              <a:rPr lang="en-US" dirty="0">
                <a:latin typeface="Times New Roman" panose="02020603050405020304" pitchFamily="18" charset="0"/>
                <a:cs typeface="Times New Roman" panose="02020603050405020304" pitchFamily="18" charset="0"/>
              </a:rPr>
              <a:t>$2.5 - $3.0 billion due to higher FY 2024 revenue base. For example, 3 percent GF revenue growth in FY 2025 would produce $1.8 </a:t>
            </a:r>
            <a:r>
              <a:rPr lang="en-US" dirty="0" err="1">
                <a:latin typeface="Times New Roman" panose="02020603050405020304" pitchFamily="18" charset="0"/>
                <a:cs typeface="Times New Roman" panose="02020603050405020304" pitchFamily="18" charset="0"/>
              </a:rPr>
              <a:t>bil</a:t>
            </a:r>
            <a:r>
              <a:rPr lang="en-US" dirty="0">
                <a:latin typeface="Times New Roman" panose="02020603050405020304" pitchFamily="18" charset="0"/>
                <a:cs typeface="Times New Roman" panose="02020603050405020304" pitchFamily="18" charset="0"/>
              </a:rPr>
              <a:t>. in additional GF revenue and 2 percent growth in FY 2026 would produce $700 mil in additional revenue above the current budget forecast. </a:t>
            </a:r>
          </a:p>
          <a:p>
            <a:pPr marL="0" indent="0">
              <a:buNone/>
            </a:pPr>
            <a:endParaRPr lang="en-US" sz="14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New revenue forecast should assume</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continued economic growth.  Inflation is slowing toward 2 percent.  Consumer spending and personal income continue to grow at a healthy pace.  FY 2024 Virginia wage and salary growth was over 6 percent.  Consensus expectations are that wage and salary growth will slow to about 5 percent in FY 2025 and 4 percent in FY 2026.</a:t>
            </a:r>
          </a:p>
          <a:p>
            <a:pPr marL="0" indent="0">
              <a:buNone/>
            </a:pPr>
            <a:endParaRPr lang="en-US" sz="15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However, don’t be surprised if the introduced budget makes a conservative economic and revenue forecast.  Forecasting the economy </a:t>
            </a:r>
            <a:r>
              <a:rPr lang="en-US" u="sng" dirty="0">
                <a:latin typeface="Times New Roman" panose="02020603050405020304" pitchFamily="18" charset="0"/>
                <a:cs typeface="Times New Roman" panose="02020603050405020304" pitchFamily="18" charset="0"/>
              </a:rPr>
              <a:t>is</a:t>
            </a:r>
            <a:r>
              <a:rPr lang="en-US" dirty="0">
                <a:latin typeface="Times New Roman" panose="02020603050405020304" pitchFamily="18" charset="0"/>
                <a:cs typeface="Times New Roman" panose="02020603050405020304" pitchFamily="18" charset="0"/>
              </a:rPr>
              <a:t> fraught with uncertainty and the forecast for income tax non-withholding is always difficult!</a:t>
            </a:r>
          </a:p>
          <a:p>
            <a:pPr lvl="1"/>
            <a:r>
              <a:rPr lang="en-US" sz="2900" dirty="0">
                <a:latin typeface="Times New Roman" panose="02020603050405020304" pitchFamily="18" charset="0"/>
                <a:cs typeface="Times New Roman" panose="02020603050405020304" pitchFamily="18" charset="0"/>
              </a:rPr>
              <a:t>Strong stock market portends healthy non-withholding income tax revenues.</a:t>
            </a:r>
          </a:p>
          <a:p>
            <a:pPr lvl="1"/>
            <a:r>
              <a:rPr lang="en-US" sz="2900" dirty="0">
                <a:latin typeface="Times New Roman" panose="02020603050405020304" pitchFamily="18" charset="0"/>
                <a:cs typeface="Times New Roman" panose="02020603050405020304" pitchFamily="18" charset="0"/>
              </a:rPr>
              <a:t>Keep a close eye on the labor market for recession clues – particularly watching trends in construction employment and unemployment claims.</a:t>
            </a:r>
          </a:p>
          <a:p>
            <a:pPr marL="0" indent="0">
              <a:buFont typeface="Arial" pitchFamily="34" charset="0"/>
              <a:buNone/>
            </a:pP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17963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2D1FA-CD51-F14B-B76E-8B2BF8FD7D2B}"/>
              </a:ext>
            </a:extLst>
          </p:cNvPr>
          <p:cNvSpPr>
            <a:spLocks noGrp="1"/>
          </p:cNvSpPr>
          <p:nvPr>
            <p:ph type="title"/>
          </p:nvPr>
        </p:nvSpPr>
        <p:spPr>
          <a:xfrm>
            <a:off x="457200" y="274638"/>
            <a:ext cx="8229600" cy="944562"/>
          </a:xfrm>
        </p:spPr>
        <p:txBody>
          <a:bodyPr>
            <a:noAutofit/>
          </a:bodyPr>
          <a:lstStyle/>
          <a:p>
            <a:r>
              <a:rPr lang="en-US" sz="2800" dirty="0">
                <a:latin typeface="Times New Roman" panose="02020603050405020304" pitchFamily="18" charset="0"/>
                <a:cs typeface="Times New Roman" panose="02020603050405020304" pitchFamily="18" charset="0"/>
              </a:rPr>
              <a:t>Data Centers Are Big Business in Virginia</a:t>
            </a:r>
          </a:p>
        </p:txBody>
      </p:sp>
      <p:sp>
        <p:nvSpPr>
          <p:cNvPr id="3" name="Content Placeholder 2">
            <a:extLst>
              <a:ext uri="{FF2B5EF4-FFF2-40B4-BE49-F238E27FC236}">
                <a16:creationId xmlns:a16="http://schemas.microsoft.com/office/drawing/2014/main" id="{622798F2-2CD1-14AB-3D59-3D8F7DF225AE}"/>
              </a:ext>
            </a:extLst>
          </p:cNvPr>
          <p:cNvSpPr>
            <a:spLocks noGrp="1"/>
          </p:cNvSpPr>
          <p:nvPr>
            <p:ph idx="1"/>
          </p:nvPr>
        </p:nvSpPr>
        <p:spPr>
          <a:xfrm>
            <a:off x="457200" y="1255643"/>
            <a:ext cx="8229600" cy="4876800"/>
          </a:xfrm>
        </p:spPr>
        <p:txBody>
          <a:bodyPr>
            <a:noAutofit/>
          </a:bodyPr>
          <a:lstStyle/>
          <a:p>
            <a:r>
              <a:rPr lang="en-US" sz="1400" dirty="0">
                <a:solidFill>
                  <a:srgbClr val="111111"/>
                </a:solidFill>
                <a:effectLst/>
                <a:latin typeface="Times New Roman" panose="02020603050405020304" pitchFamily="18" charset="0"/>
                <a:cs typeface="Times New Roman" panose="02020603050405020304" pitchFamily="18" charset="0"/>
              </a:rPr>
              <a:t>For FY 2023, data center operators reported to VEDP 792 net new jobs and investment of approximately $23 billion, of which approximately $15.6 billion was equipment or software that was exempt from sales tax.</a:t>
            </a:r>
          </a:p>
          <a:p>
            <a:pPr marL="0" indent="0">
              <a:buNone/>
            </a:pPr>
            <a:endParaRPr lang="en-US" sz="800" dirty="0">
              <a:solidFill>
                <a:srgbClr val="111111"/>
              </a:solidFill>
              <a:effectLst/>
              <a:latin typeface="Times New Roman" panose="02020603050405020304" pitchFamily="18" charset="0"/>
              <a:cs typeface="Times New Roman" panose="02020603050405020304" pitchFamily="18" charset="0"/>
            </a:endParaRPr>
          </a:p>
          <a:p>
            <a:r>
              <a:rPr lang="en-US" sz="1400" dirty="0">
                <a:solidFill>
                  <a:srgbClr val="111111"/>
                </a:solidFill>
                <a:effectLst/>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Significant </a:t>
            </a:r>
            <a:r>
              <a:rPr lang="en-US" sz="1400" u="sng" dirty="0">
                <a:latin typeface="Times New Roman" panose="02020603050405020304" pitchFamily="18" charset="0"/>
                <a:cs typeface="Times New Roman" panose="02020603050405020304" pitchFamily="18" charset="0"/>
              </a:rPr>
              <a:t>local</a:t>
            </a:r>
            <a:r>
              <a:rPr lang="en-US" sz="1400" dirty="0">
                <a:latin typeface="Times New Roman" panose="02020603050405020304" pitchFamily="18" charset="0"/>
                <a:cs typeface="Times New Roman" panose="02020603050405020304" pitchFamily="18" charset="0"/>
              </a:rPr>
              <a:t> tax revenues result from the tangible personal property in data centers.</a:t>
            </a:r>
            <a:endParaRPr lang="en-US" sz="1400" dirty="0">
              <a:effectLst/>
              <a:latin typeface="Times New Roman" panose="02020603050405020304" pitchFamily="18" charset="0"/>
              <a:cs typeface="Times New Roman" panose="02020603050405020304" pitchFamily="18" charset="0"/>
            </a:endParaRPr>
          </a:p>
          <a:p>
            <a:pPr marL="0" indent="0">
              <a:buNone/>
            </a:pPr>
            <a:endParaRPr lang="en-US" sz="8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The sales tax exemption for data center equipment is estimated by JLARC to have reduced FY 2023 GF, transportation and local sales tax revenue by $904 mil – and is by far the largest sales tax exemption.  </a:t>
            </a:r>
            <a:r>
              <a:rPr lang="en-US" sz="1400" u="sng" dirty="0">
                <a:latin typeface="Times New Roman" panose="02020603050405020304" pitchFamily="18" charset="0"/>
                <a:cs typeface="Times New Roman" panose="02020603050405020304" pitchFamily="18" charset="0"/>
                <a:hlinkClick r:id="rId2"/>
              </a:rPr>
              <a:t>Source: </a:t>
            </a:r>
            <a:r>
              <a:rPr lang="en-US" sz="1400" dirty="0">
                <a:latin typeface="Times New Roman" panose="02020603050405020304" pitchFamily="18" charset="0"/>
                <a:cs typeface="Times New Roman" panose="02020603050405020304" pitchFamily="18" charset="0"/>
                <a:hlinkClick r:id="rId2"/>
              </a:rPr>
              <a:t>https://rga.lis.virginia.gov/Published/2024/RD121/PDF</a:t>
            </a:r>
            <a:endParaRPr lang="en-US" sz="1400" dirty="0">
              <a:latin typeface="Times New Roman" panose="02020603050405020304" pitchFamily="18" charset="0"/>
              <a:cs typeface="Times New Roman" panose="02020603050405020304" pitchFamily="18" charset="0"/>
            </a:endParaRPr>
          </a:p>
          <a:p>
            <a:pPr marL="685800" lvl="1"/>
            <a:r>
              <a:rPr lang="en-US" sz="1400" dirty="0">
                <a:solidFill>
                  <a:srgbClr val="050505"/>
                </a:solidFill>
                <a:effectLst/>
                <a:latin typeface="Times New Roman" panose="02020603050405020304" pitchFamily="18" charset="0"/>
                <a:cs typeface="Times New Roman" panose="02020603050405020304" pitchFamily="18" charset="0"/>
              </a:rPr>
              <a:t>Virginia Code§ 58.1-609.3 (18) provides an exemption for data center operators and their tenants from the Virginia Retail Sales and Use Tax for computer equipment or enabling software purchased or leased for the processing, storage, retrieval, or communication of data. This exemption also applies to any such computer equipment or enabling software purchased or leased to upgrade, supplement, or replace computer equipment or enabling software purchased or leased in the initial investment. </a:t>
            </a:r>
            <a:endParaRPr lang="en-US" sz="1400" dirty="0">
              <a:latin typeface="Times New Roman" panose="02020603050405020304" pitchFamily="18" charset="0"/>
              <a:cs typeface="Times New Roman" panose="02020603050405020304" pitchFamily="18" charset="0"/>
            </a:endParaRPr>
          </a:p>
          <a:p>
            <a:pPr lvl="1"/>
            <a:r>
              <a:rPr lang="en-US" sz="1400" dirty="0">
                <a:latin typeface="Times New Roman" panose="02020603050405020304" pitchFamily="18" charset="0"/>
                <a:cs typeface="Times New Roman" panose="02020603050405020304" pitchFamily="18" charset="0"/>
              </a:rPr>
              <a:t>In 2019, JLARC found: “</a:t>
            </a:r>
            <a:r>
              <a:rPr lang="en-US" sz="1400" dirty="0">
                <a:effectLst/>
                <a:latin typeface="Times New Roman" panose="02020603050405020304" pitchFamily="18" charset="0"/>
                <a:cs typeface="Times New Roman" panose="02020603050405020304" pitchFamily="18" charset="0"/>
              </a:rPr>
              <a:t>The exemption has a sizable influence on data center decisions to locate or expand in Virginia, and it is estimated to have a moderate economic benefit per $1 million in spending by</a:t>
            </a:r>
            <a:r>
              <a:rPr lang="en-US" sz="1400" dirty="0">
                <a:latin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cs typeface="Times New Roman" panose="02020603050405020304" pitchFamily="18" charset="0"/>
              </a:rPr>
              <a:t>the state. It is reasonable for the state—which has identified data centers as a targeted industry—to continue the exemption.”</a:t>
            </a:r>
          </a:p>
          <a:p>
            <a:pPr lvl="1"/>
            <a:r>
              <a:rPr lang="en-US" sz="1400" dirty="0">
                <a:latin typeface="Times New Roman" panose="02020603050405020304" pitchFamily="18" charset="0"/>
                <a:cs typeface="Times New Roman" panose="02020603050405020304" pitchFamily="18" charset="0"/>
              </a:rPr>
              <a:t>A new JLARC study of data centers is expected to be presented on December 9, 2024.</a:t>
            </a:r>
          </a:p>
          <a:p>
            <a:pPr marL="0" indent="0">
              <a:buNone/>
            </a:pP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Other sales tax exemptions are listed here:</a:t>
            </a:r>
          </a:p>
          <a:p>
            <a:pPr marL="400050" lvl="1" indent="0">
              <a:buNone/>
            </a:pPr>
            <a:r>
              <a:rPr lang="en-US" sz="1400" dirty="0">
                <a:latin typeface="Times New Roman" panose="02020603050405020304" pitchFamily="18" charset="0"/>
                <a:cs typeface="Times New Roman" panose="02020603050405020304" pitchFamily="18" charset="0"/>
                <a:hlinkClick r:id="rId3"/>
              </a:rPr>
              <a:t>https://www.tax.virginia.gov/sites/default/files/inline-files/virginia-sales-tax-exemptions.pdf</a:t>
            </a:r>
            <a:endParaRPr lang="en-US" sz="1400" dirty="0">
              <a:latin typeface="Times New Roman" panose="02020603050405020304" pitchFamily="18" charset="0"/>
              <a:cs typeface="Times New Roman" panose="02020603050405020304" pitchFamily="18" charset="0"/>
            </a:endParaRPr>
          </a:p>
          <a:p>
            <a:pPr marL="400050" lvl="1" indent="0">
              <a:buNone/>
            </a:pPr>
            <a:endParaRPr lang="en-US" sz="1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652F929-C861-1C62-F227-023DF7CB1936}"/>
              </a:ext>
            </a:extLst>
          </p:cNvPr>
          <p:cNvSpPr>
            <a:spLocks noGrp="1"/>
          </p:cNvSpPr>
          <p:nvPr>
            <p:ph type="sldNum" sz="quarter" idx="12"/>
          </p:nvPr>
        </p:nvSpPr>
        <p:spPr/>
        <p:txBody>
          <a:bodyPr/>
          <a:lstStyle/>
          <a:p>
            <a:fld id="{B7D4160A-B398-445E-B430-7F2611F9565E}" type="slidenum">
              <a:rPr lang="en-US" smtClean="0"/>
              <a:pPr/>
              <a:t>30</a:t>
            </a:fld>
            <a:endParaRPr lang="en-US"/>
          </a:p>
        </p:txBody>
      </p:sp>
    </p:spTree>
    <p:extLst>
      <p:ext uri="{BB962C8B-B14F-4D97-AF65-F5344CB8AC3E}">
        <p14:creationId xmlns:p14="http://schemas.microsoft.com/office/powerpoint/2010/main" val="1082517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D0B2F8-5975-782F-72C5-B01165E582C8}"/>
              </a:ext>
            </a:extLst>
          </p:cNvPr>
          <p:cNvSpPr>
            <a:spLocks noGrp="1"/>
          </p:cNvSpPr>
          <p:nvPr>
            <p:ph type="title"/>
          </p:nvPr>
        </p:nvSpPr>
        <p:spPr>
          <a:xfrm>
            <a:off x="771525" y="1967266"/>
            <a:ext cx="1971675" cy="2547257"/>
          </a:xfrm>
          <a:noFill/>
        </p:spPr>
        <p:txBody>
          <a:bodyPr anchor="ctr">
            <a:normAutofit/>
          </a:bodyPr>
          <a:lstStyle/>
          <a:p>
            <a:pPr>
              <a:lnSpc>
                <a:spcPct val="90000"/>
              </a:lnSpc>
            </a:pPr>
            <a:r>
              <a:rPr lang="en-US" sz="2400" dirty="0">
                <a:solidFill>
                  <a:srgbClr val="FFFFFF"/>
                </a:solidFill>
                <a:latin typeface="Times New Roman" panose="02020603050405020304" pitchFamily="18" charset="0"/>
                <a:cs typeface="Times New Roman" panose="02020603050405020304" pitchFamily="18" charset="0"/>
              </a:rPr>
              <a:t>Virginia Sales Tax Rate Can Vary From 5.3% to 7.0%, Depending on Locality</a:t>
            </a:r>
          </a:p>
        </p:txBody>
      </p:sp>
      <p:sp>
        <p:nvSpPr>
          <p:cNvPr id="3" name="Slide Number Placeholder 2">
            <a:extLst>
              <a:ext uri="{FF2B5EF4-FFF2-40B4-BE49-F238E27FC236}">
                <a16:creationId xmlns:a16="http://schemas.microsoft.com/office/drawing/2014/main" id="{5A2B448F-77B1-02DC-91B4-D4CE0B1FFCA7}"/>
              </a:ext>
            </a:extLst>
          </p:cNvPr>
          <p:cNvSpPr>
            <a:spLocks noGrp="1"/>
          </p:cNvSpPr>
          <p:nvPr>
            <p:ph type="sldNum" sz="quarter" idx="12"/>
          </p:nvPr>
        </p:nvSpPr>
        <p:spPr>
          <a:xfrm>
            <a:off x="8275638" y="6356350"/>
            <a:ext cx="385761" cy="365125"/>
          </a:xfrm>
        </p:spPr>
        <p:txBody>
          <a:bodyPr>
            <a:normAutofit/>
          </a:bodyPr>
          <a:lstStyle/>
          <a:p>
            <a:pPr>
              <a:spcAft>
                <a:spcPts val="600"/>
              </a:spcAft>
            </a:pPr>
            <a:fld id="{B7D4160A-B398-445E-B430-7F2611F9565E}" type="slidenum">
              <a:rPr lang="en-US">
                <a:solidFill>
                  <a:schemeClr val="tx1">
                    <a:alpha val="80000"/>
                  </a:schemeClr>
                </a:solidFill>
              </a:rPr>
              <a:pPr>
                <a:spcAft>
                  <a:spcPts val="600"/>
                </a:spcAft>
              </a:pPr>
              <a:t>31</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3D12FE5B-35C1-C532-F3F9-90BB5E753370}"/>
              </a:ext>
            </a:extLst>
          </p:cNvPr>
          <p:cNvPicPr>
            <a:picLocks noChangeAspect="1"/>
          </p:cNvPicPr>
          <p:nvPr/>
        </p:nvPicPr>
        <p:blipFill>
          <a:blip r:embed="rId2"/>
          <a:stretch>
            <a:fillRect/>
          </a:stretch>
        </p:blipFill>
        <p:spPr>
          <a:xfrm>
            <a:off x="3248474" y="762000"/>
            <a:ext cx="5537571" cy="5176850"/>
          </a:xfrm>
          <a:prstGeom prst="rect">
            <a:avLst/>
          </a:prstGeom>
        </p:spPr>
      </p:pic>
    </p:spTree>
    <p:extLst>
      <p:ext uri="{BB962C8B-B14F-4D97-AF65-F5344CB8AC3E}">
        <p14:creationId xmlns:p14="http://schemas.microsoft.com/office/powerpoint/2010/main" val="1733540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75DEC-F285-A71A-9BBD-C239B501C87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Appendices</a:t>
            </a:r>
          </a:p>
        </p:txBody>
      </p:sp>
      <p:sp>
        <p:nvSpPr>
          <p:cNvPr id="3" name="Slide Number Placeholder 2">
            <a:extLst>
              <a:ext uri="{FF2B5EF4-FFF2-40B4-BE49-F238E27FC236}">
                <a16:creationId xmlns:a16="http://schemas.microsoft.com/office/drawing/2014/main" id="{4298CD4D-24C8-6001-5436-93DBA72AD1F8}"/>
              </a:ext>
            </a:extLst>
          </p:cNvPr>
          <p:cNvSpPr>
            <a:spLocks noGrp="1"/>
          </p:cNvSpPr>
          <p:nvPr>
            <p:ph type="sldNum" sz="quarter" idx="12"/>
          </p:nvPr>
        </p:nvSpPr>
        <p:spPr/>
        <p:txBody>
          <a:bodyPr/>
          <a:lstStyle/>
          <a:p>
            <a:fld id="{B7D4160A-B398-445E-B430-7F2611F9565E}" type="slidenum">
              <a:rPr lang="en-US" smtClean="0"/>
              <a:pPr/>
              <a:t>32</a:t>
            </a:fld>
            <a:endParaRPr lang="en-US"/>
          </a:p>
        </p:txBody>
      </p:sp>
    </p:spTree>
    <p:extLst>
      <p:ext uri="{BB962C8B-B14F-4D97-AF65-F5344CB8AC3E}">
        <p14:creationId xmlns:p14="http://schemas.microsoft.com/office/powerpoint/2010/main" val="1294449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CA55C1-D738-547F-26BC-EA31390D58F7}"/>
              </a:ext>
            </a:extLst>
          </p:cNvPr>
          <p:cNvSpPr>
            <a:spLocks noGrp="1"/>
          </p:cNvSpPr>
          <p:nvPr>
            <p:ph type="sldNum" sz="quarter" idx="12"/>
          </p:nvPr>
        </p:nvSpPr>
        <p:spPr/>
        <p:txBody>
          <a:bodyPr/>
          <a:lstStyle/>
          <a:p>
            <a:fld id="{B7D4160A-B398-445E-B430-7F2611F9565E}" type="slidenum">
              <a:rPr lang="en-US" smtClean="0"/>
              <a:pPr/>
              <a:t>33</a:t>
            </a:fld>
            <a:endParaRPr lang="en-US"/>
          </a:p>
        </p:txBody>
      </p:sp>
      <p:sp>
        <p:nvSpPr>
          <p:cNvPr id="3" name="Title 1">
            <a:extLst>
              <a:ext uri="{FF2B5EF4-FFF2-40B4-BE49-F238E27FC236}">
                <a16:creationId xmlns:a16="http://schemas.microsoft.com/office/drawing/2014/main" id="{E46E361A-3536-238D-7092-B1898A15424E}"/>
              </a:ext>
            </a:extLst>
          </p:cNvPr>
          <p:cNvSpPr txBox="1">
            <a:spLocks/>
          </p:cNvSpPr>
          <p:nvPr/>
        </p:nvSpPr>
        <p:spPr>
          <a:xfrm>
            <a:off x="457200" y="274638"/>
            <a:ext cx="8229600" cy="80104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Virginia General Fund Revenue Sources</a:t>
            </a:r>
            <a:endParaRPr lang="en-US" sz="36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D4CEF10-2446-F2D8-3C56-5006B09EBE7E}"/>
              </a:ext>
            </a:extLst>
          </p:cNvPr>
          <p:cNvPicPr>
            <a:picLocks noChangeAspect="1"/>
          </p:cNvPicPr>
          <p:nvPr/>
        </p:nvPicPr>
        <p:blipFill>
          <a:blip r:embed="rId2"/>
          <a:stretch>
            <a:fillRect/>
          </a:stretch>
        </p:blipFill>
        <p:spPr>
          <a:xfrm>
            <a:off x="1111250" y="1190096"/>
            <a:ext cx="6921500" cy="5118100"/>
          </a:xfrm>
          <a:prstGeom prst="rect">
            <a:avLst/>
          </a:prstGeom>
        </p:spPr>
      </p:pic>
    </p:spTree>
    <p:extLst>
      <p:ext uri="{BB962C8B-B14F-4D97-AF65-F5344CB8AC3E}">
        <p14:creationId xmlns:p14="http://schemas.microsoft.com/office/powerpoint/2010/main" val="2038925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E15555-5552-81F7-DF00-FE0E1304B4DB}"/>
              </a:ext>
            </a:extLst>
          </p:cNvPr>
          <p:cNvSpPr>
            <a:spLocks noGrp="1"/>
          </p:cNvSpPr>
          <p:nvPr>
            <p:ph type="sldNum" sz="quarter" idx="12"/>
          </p:nvPr>
        </p:nvSpPr>
        <p:spPr/>
        <p:txBody>
          <a:bodyPr/>
          <a:lstStyle/>
          <a:p>
            <a:fld id="{B7D4160A-B398-445E-B430-7F2611F9565E}" type="slidenum">
              <a:rPr lang="en-US" smtClean="0"/>
              <a:pPr/>
              <a:t>34</a:t>
            </a:fld>
            <a:endParaRPr lang="en-US"/>
          </a:p>
        </p:txBody>
      </p:sp>
      <p:pic>
        <p:nvPicPr>
          <p:cNvPr id="3" name="Picture 2">
            <a:extLst>
              <a:ext uri="{FF2B5EF4-FFF2-40B4-BE49-F238E27FC236}">
                <a16:creationId xmlns:a16="http://schemas.microsoft.com/office/drawing/2014/main" id="{1E7782EB-5C77-1936-E3E8-F51D5E3ABDB0}"/>
              </a:ext>
            </a:extLst>
          </p:cNvPr>
          <p:cNvPicPr>
            <a:picLocks noChangeAspect="1"/>
          </p:cNvPicPr>
          <p:nvPr/>
        </p:nvPicPr>
        <p:blipFill>
          <a:blip r:embed="rId2"/>
          <a:stretch>
            <a:fillRect/>
          </a:stretch>
        </p:blipFill>
        <p:spPr>
          <a:xfrm>
            <a:off x="533401" y="586396"/>
            <a:ext cx="8244262" cy="5585804"/>
          </a:xfrm>
          <a:prstGeom prst="rect">
            <a:avLst/>
          </a:prstGeom>
        </p:spPr>
      </p:pic>
    </p:spTree>
    <p:extLst>
      <p:ext uri="{BB962C8B-B14F-4D97-AF65-F5344CB8AC3E}">
        <p14:creationId xmlns:p14="http://schemas.microsoft.com/office/powerpoint/2010/main" val="3340803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E9E15-A54E-080E-16A7-CC7EDC5BF1A3}"/>
              </a:ext>
            </a:extLst>
          </p:cNvPr>
          <p:cNvSpPr>
            <a:spLocks noGrp="1"/>
          </p:cNvSpPr>
          <p:nvPr>
            <p:ph type="title"/>
          </p:nvPr>
        </p:nvSpPr>
        <p:spPr>
          <a:xfrm>
            <a:off x="457200" y="274638"/>
            <a:ext cx="8229600" cy="684579"/>
          </a:xfrm>
        </p:spPr>
        <p:txBody>
          <a:bodyPr>
            <a:normAutofit/>
          </a:bodyPr>
          <a:lstStyle/>
          <a:p>
            <a:r>
              <a:rPr lang="en-US" sz="2800" b="1" dirty="0">
                <a:latin typeface="Times New Roman" panose="02020603050405020304" pitchFamily="18" charset="0"/>
                <a:cs typeface="Times New Roman" pitchFamily="18" charset="0"/>
              </a:rPr>
              <a:t>Non-General Funds are Dedicated for Specific Uses</a:t>
            </a:r>
            <a:endParaRPr lang="en-US" sz="28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EE3FE542-3899-569B-78DC-275C7761D433}"/>
              </a:ext>
            </a:extLst>
          </p:cNvPr>
          <p:cNvSpPr>
            <a:spLocks noGrp="1"/>
          </p:cNvSpPr>
          <p:nvPr>
            <p:ph type="sldNum" sz="quarter" idx="12"/>
          </p:nvPr>
        </p:nvSpPr>
        <p:spPr/>
        <p:txBody>
          <a:bodyPr/>
          <a:lstStyle/>
          <a:p>
            <a:fld id="{B7D4160A-B398-445E-B430-7F2611F9565E}" type="slidenum">
              <a:rPr lang="en-US" smtClean="0"/>
              <a:pPr/>
              <a:t>35</a:t>
            </a:fld>
            <a:endParaRPr lang="en-US"/>
          </a:p>
        </p:txBody>
      </p:sp>
      <p:pic>
        <p:nvPicPr>
          <p:cNvPr id="4" name="Picture 3">
            <a:extLst>
              <a:ext uri="{FF2B5EF4-FFF2-40B4-BE49-F238E27FC236}">
                <a16:creationId xmlns:a16="http://schemas.microsoft.com/office/drawing/2014/main" id="{B64BD33D-027C-A34F-7C1B-B14CBBD1B98A}"/>
              </a:ext>
            </a:extLst>
          </p:cNvPr>
          <p:cNvPicPr>
            <a:picLocks noChangeAspect="1"/>
          </p:cNvPicPr>
          <p:nvPr/>
        </p:nvPicPr>
        <p:blipFill>
          <a:blip r:embed="rId2"/>
          <a:stretch>
            <a:fillRect/>
          </a:stretch>
        </p:blipFill>
        <p:spPr>
          <a:xfrm>
            <a:off x="685800" y="1174749"/>
            <a:ext cx="7772400" cy="4939565"/>
          </a:xfrm>
          <a:prstGeom prst="rect">
            <a:avLst/>
          </a:prstGeom>
        </p:spPr>
      </p:pic>
    </p:spTree>
    <p:extLst>
      <p:ext uri="{BB962C8B-B14F-4D97-AF65-F5344CB8AC3E}">
        <p14:creationId xmlns:p14="http://schemas.microsoft.com/office/powerpoint/2010/main" val="1154942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0CB6DF-5FD3-0098-668B-6318A49E9BC3}"/>
              </a:ext>
            </a:extLst>
          </p:cNvPr>
          <p:cNvSpPr>
            <a:spLocks noGrp="1"/>
          </p:cNvSpPr>
          <p:nvPr>
            <p:ph type="sldNum" sz="quarter" idx="12"/>
          </p:nvPr>
        </p:nvSpPr>
        <p:spPr/>
        <p:txBody>
          <a:bodyPr/>
          <a:lstStyle/>
          <a:p>
            <a:fld id="{B7D4160A-B398-445E-B430-7F2611F9565E}" type="slidenum">
              <a:rPr lang="en-US" smtClean="0"/>
              <a:pPr/>
              <a:t>4</a:t>
            </a:fld>
            <a:endParaRPr lang="en-US"/>
          </a:p>
        </p:txBody>
      </p:sp>
      <p:sp>
        <p:nvSpPr>
          <p:cNvPr id="4" name="Title 1">
            <a:extLst>
              <a:ext uri="{FF2B5EF4-FFF2-40B4-BE49-F238E27FC236}">
                <a16:creationId xmlns:a16="http://schemas.microsoft.com/office/drawing/2014/main" id="{1979120A-F88A-05DB-E45E-DEAC8006E4E5}"/>
              </a:ext>
            </a:extLst>
          </p:cNvPr>
          <p:cNvSpPr>
            <a:spLocks noGrp="1"/>
          </p:cNvSpPr>
          <p:nvPr>
            <p:ph type="title"/>
          </p:nvPr>
        </p:nvSpPr>
        <p:spPr>
          <a:xfrm>
            <a:off x="457200" y="274638"/>
            <a:ext cx="8229600" cy="944562"/>
          </a:xfrm>
        </p:spPr>
        <p:txBody>
          <a:bodyPr>
            <a:normAutofit fontScale="90000"/>
          </a:bodyPr>
          <a:lstStyle/>
          <a:p>
            <a:r>
              <a:rPr lang="en-US" sz="3200" dirty="0">
                <a:latin typeface="Times New Roman" panose="02020603050405020304" pitchFamily="18" charset="0"/>
                <a:cs typeface="Times New Roman" panose="02020603050405020304" pitchFamily="18" charset="0"/>
              </a:rPr>
              <a:t>Economic Growth Continues to Perform Better Than Expected in Current Budget</a:t>
            </a:r>
          </a:p>
        </p:txBody>
      </p:sp>
      <p:pic>
        <p:nvPicPr>
          <p:cNvPr id="5" name="Picture 4">
            <a:extLst>
              <a:ext uri="{FF2B5EF4-FFF2-40B4-BE49-F238E27FC236}">
                <a16:creationId xmlns:a16="http://schemas.microsoft.com/office/drawing/2014/main" id="{3262DD48-B889-B1B0-024C-A79D9F922ADC}"/>
              </a:ext>
            </a:extLst>
          </p:cNvPr>
          <p:cNvPicPr>
            <a:picLocks noChangeAspect="1"/>
          </p:cNvPicPr>
          <p:nvPr/>
        </p:nvPicPr>
        <p:blipFill>
          <a:blip r:embed="rId2"/>
          <a:stretch>
            <a:fillRect/>
          </a:stretch>
        </p:blipFill>
        <p:spPr>
          <a:xfrm>
            <a:off x="293240" y="1497189"/>
            <a:ext cx="4261225" cy="2449019"/>
          </a:xfrm>
          <a:prstGeom prst="rect">
            <a:avLst/>
          </a:prstGeom>
        </p:spPr>
      </p:pic>
      <p:pic>
        <p:nvPicPr>
          <p:cNvPr id="7" name="Picture 6">
            <a:extLst>
              <a:ext uri="{FF2B5EF4-FFF2-40B4-BE49-F238E27FC236}">
                <a16:creationId xmlns:a16="http://schemas.microsoft.com/office/drawing/2014/main" id="{0A008399-CFD3-AFA7-F05D-0A400651BE89}"/>
              </a:ext>
            </a:extLst>
          </p:cNvPr>
          <p:cNvPicPr>
            <a:picLocks noChangeAspect="1"/>
          </p:cNvPicPr>
          <p:nvPr/>
        </p:nvPicPr>
        <p:blipFill>
          <a:blip r:embed="rId3"/>
          <a:stretch>
            <a:fillRect/>
          </a:stretch>
        </p:blipFill>
        <p:spPr>
          <a:xfrm>
            <a:off x="282895" y="4043624"/>
            <a:ext cx="4289105" cy="2373777"/>
          </a:xfrm>
          <a:prstGeom prst="rect">
            <a:avLst/>
          </a:prstGeom>
        </p:spPr>
      </p:pic>
      <p:pic>
        <p:nvPicPr>
          <p:cNvPr id="9" name="Picture 8">
            <a:extLst>
              <a:ext uri="{FF2B5EF4-FFF2-40B4-BE49-F238E27FC236}">
                <a16:creationId xmlns:a16="http://schemas.microsoft.com/office/drawing/2014/main" id="{7B80C341-4984-7264-A7D5-158CF08DE35D}"/>
              </a:ext>
            </a:extLst>
          </p:cNvPr>
          <p:cNvPicPr>
            <a:picLocks noChangeAspect="1"/>
          </p:cNvPicPr>
          <p:nvPr/>
        </p:nvPicPr>
        <p:blipFill>
          <a:blip r:embed="rId4"/>
          <a:stretch>
            <a:fillRect/>
          </a:stretch>
        </p:blipFill>
        <p:spPr>
          <a:xfrm>
            <a:off x="4576367" y="4036317"/>
            <a:ext cx="4344454" cy="2373777"/>
          </a:xfrm>
          <a:prstGeom prst="rect">
            <a:avLst/>
          </a:prstGeom>
        </p:spPr>
      </p:pic>
      <p:pic>
        <p:nvPicPr>
          <p:cNvPr id="10" name="Picture 9">
            <a:extLst>
              <a:ext uri="{FF2B5EF4-FFF2-40B4-BE49-F238E27FC236}">
                <a16:creationId xmlns:a16="http://schemas.microsoft.com/office/drawing/2014/main" id="{77731F1A-3E53-26F4-1238-204C14D21E96}"/>
              </a:ext>
            </a:extLst>
          </p:cNvPr>
          <p:cNvPicPr>
            <a:picLocks noChangeAspect="1"/>
          </p:cNvPicPr>
          <p:nvPr/>
        </p:nvPicPr>
        <p:blipFill>
          <a:blip r:embed="rId5"/>
          <a:stretch>
            <a:fillRect/>
          </a:stretch>
        </p:blipFill>
        <p:spPr>
          <a:xfrm>
            <a:off x="4563288" y="1489882"/>
            <a:ext cx="4357533" cy="2449019"/>
          </a:xfrm>
          <a:prstGeom prst="rect">
            <a:avLst/>
          </a:prstGeom>
        </p:spPr>
      </p:pic>
    </p:spTree>
    <p:extLst>
      <p:ext uri="{BB962C8B-B14F-4D97-AF65-F5344CB8AC3E}">
        <p14:creationId xmlns:p14="http://schemas.microsoft.com/office/powerpoint/2010/main" val="1612230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42AD0B-687B-AFB9-184C-CF272D11E17E}"/>
              </a:ext>
            </a:extLst>
          </p:cNvPr>
          <p:cNvSpPr>
            <a:spLocks noGrp="1"/>
          </p:cNvSpPr>
          <p:nvPr>
            <p:ph type="sldNum" sz="quarter" idx="12"/>
          </p:nvPr>
        </p:nvSpPr>
        <p:spPr/>
        <p:txBody>
          <a:bodyPr/>
          <a:lstStyle/>
          <a:p>
            <a:fld id="{B7D4160A-B398-445E-B430-7F2611F9565E}" type="slidenum">
              <a:rPr lang="en-US" smtClean="0"/>
              <a:pPr/>
              <a:t>5</a:t>
            </a:fld>
            <a:endParaRPr lang="en-US"/>
          </a:p>
        </p:txBody>
      </p:sp>
      <p:pic>
        <p:nvPicPr>
          <p:cNvPr id="4" name="Picture 3">
            <a:extLst>
              <a:ext uri="{FF2B5EF4-FFF2-40B4-BE49-F238E27FC236}">
                <a16:creationId xmlns:a16="http://schemas.microsoft.com/office/drawing/2014/main" id="{242212AE-BFF9-D674-09BB-E4E6C4EBB355}"/>
              </a:ext>
            </a:extLst>
          </p:cNvPr>
          <p:cNvPicPr>
            <a:picLocks noChangeAspect="1"/>
          </p:cNvPicPr>
          <p:nvPr/>
        </p:nvPicPr>
        <p:blipFill>
          <a:blip r:embed="rId2"/>
          <a:stretch>
            <a:fillRect/>
          </a:stretch>
        </p:blipFill>
        <p:spPr>
          <a:xfrm>
            <a:off x="457199" y="2105356"/>
            <a:ext cx="8191165" cy="3533444"/>
          </a:xfrm>
          <a:prstGeom prst="rect">
            <a:avLst/>
          </a:prstGeom>
        </p:spPr>
      </p:pic>
      <p:sp>
        <p:nvSpPr>
          <p:cNvPr id="5" name="Title 1">
            <a:extLst>
              <a:ext uri="{FF2B5EF4-FFF2-40B4-BE49-F238E27FC236}">
                <a16:creationId xmlns:a16="http://schemas.microsoft.com/office/drawing/2014/main" id="{E1DD15D0-A9AC-66D7-7556-38262069C734}"/>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YTD GF Revenue Growth Points to Continued Strong Revenues</a:t>
            </a:r>
          </a:p>
        </p:txBody>
      </p:sp>
      <p:sp>
        <p:nvSpPr>
          <p:cNvPr id="6" name="TextBox 5">
            <a:extLst>
              <a:ext uri="{FF2B5EF4-FFF2-40B4-BE49-F238E27FC236}">
                <a16:creationId xmlns:a16="http://schemas.microsoft.com/office/drawing/2014/main" id="{9327C70B-108F-0C91-414A-9153CC57B398}"/>
              </a:ext>
            </a:extLst>
          </p:cNvPr>
          <p:cNvSpPr txBox="1"/>
          <p:nvPr/>
        </p:nvSpPr>
        <p:spPr>
          <a:xfrm>
            <a:off x="533400" y="6172200"/>
            <a:ext cx="6757556" cy="276999"/>
          </a:xfrm>
          <a:prstGeom prst="rect">
            <a:avLst/>
          </a:prstGeom>
          <a:noFill/>
        </p:spPr>
        <p:txBody>
          <a:bodyPr wrap="none" rtlCol="0">
            <a:spAutoFit/>
          </a:bodyPr>
          <a:lstStyle/>
          <a:p>
            <a:r>
              <a:rPr lang="en-US" sz="1200" dirty="0"/>
              <a:t>Note: Current 2024-26 budget expects </a:t>
            </a:r>
            <a:r>
              <a:rPr lang="en-US" sz="1200" i="1" u="sng" dirty="0"/>
              <a:t>negative</a:t>
            </a:r>
            <a:r>
              <a:rPr lang="en-US" sz="1200" dirty="0"/>
              <a:t> 3 percent GF revenue growth compared to FY 2024 actual</a:t>
            </a:r>
          </a:p>
        </p:txBody>
      </p:sp>
    </p:spTree>
    <p:extLst>
      <p:ext uri="{BB962C8B-B14F-4D97-AF65-F5344CB8AC3E}">
        <p14:creationId xmlns:p14="http://schemas.microsoft.com/office/powerpoint/2010/main" val="475893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60375-5EC8-50BC-5C29-8102498C7743}"/>
              </a:ext>
            </a:extLst>
          </p:cNvPr>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Expect FY 2025 and FY 2026 GF Revenues to Be Significantly Higher than Budgeted</a:t>
            </a:r>
          </a:p>
        </p:txBody>
      </p:sp>
      <p:sp>
        <p:nvSpPr>
          <p:cNvPr id="3" name="Slide Number Placeholder 2">
            <a:extLst>
              <a:ext uri="{FF2B5EF4-FFF2-40B4-BE49-F238E27FC236}">
                <a16:creationId xmlns:a16="http://schemas.microsoft.com/office/drawing/2014/main" id="{14B05FE6-90F6-9148-DA34-1E3B4A3845CD}"/>
              </a:ext>
            </a:extLst>
          </p:cNvPr>
          <p:cNvSpPr>
            <a:spLocks noGrp="1"/>
          </p:cNvSpPr>
          <p:nvPr>
            <p:ph type="sldNum" sz="quarter" idx="12"/>
          </p:nvPr>
        </p:nvSpPr>
        <p:spPr/>
        <p:txBody>
          <a:bodyPr/>
          <a:lstStyle/>
          <a:p>
            <a:fld id="{B7D4160A-B398-445E-B430-7F2611F9565E}" type="slidenum">
              <a:rPr lang="en-US" smtClean="0"/>
              <a:pPr/>
              <a:t>6</a:t>
            </a:fld>
            <a:endParaRPr lang="en-US"/>
          </a:p>
        </p:txBody>
      </p:sp>
      <p:pic>
        <p:nvPicPr>
          <p:cNvPr id="6" name="Picture 5">
            <a:extLst>
              <a:ext uri="{FF2B5EF4-FFF2-40B4-BE49-F238E27FC236}">
                <a16:creationId xmlns:a16="http://schemas.microsoft.com/office/drawing/2014/main" id="{4F140FEB-068A-2002-FC51-56BE2FC876C1}"/>
              </a:ext>
            </a:extLst>
          </p:cNvPr>
          <p:cNvPicPr>
            <a:picLocks noChangeAspect="1"/>
          </p:cNvPicPr>
          <p:nvPr/>
        </p:nvPicPr>
        <p:blipFill>
          <a:blip r:embed="rId2"/>
          <a:stretch>
            <a:fillRect/>
          </a:stretch>
        </p:blipFill>
        <p:spPr>
          <a:xfrm>
            <a:off x="685800" y="1455413"/>
            <a:ext cx="7772400" cy="4901667"/>
          </a:xfrm>
          <a:prstGeom prst="rect">
            <a:avLst/>
          </a:prstGeom>
        </p:spPr>
      </p:pic>
    </p:spTree>
    <p:extLst>
      <p:ext uri="{BB962C8B-B14F-4D97-AF65-F5344CB8AC3E}">
        <p14:creationId xmlns:p14="http://schemas.microsoft.com/office/powerpoint/2010/main" val="3675130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886C759-6E32-F132-ED73-F9035925D89F}"/>
              </a:ext>
            </a:extLst>
          </p:cNvPr>
          <p:cNvSpPr>
            <a:spLocks noGrp="1"/>
          </p:cNvSpPr>
          <p:nvPr>
            <p:ph type="sldNum" sz="quarter" idx="12"/>
          </p:nvPr>
        </p:nvSpPr>
        <p:spPr/>
        <p:txBody>
          <a:bodyPr/>
          <a:lstStyle/>
          <a:p>
            <a:fld id="{B7D4160A-B398-445E-B430-7F2611F9565E}" type="slidenum">
              <a:rPr lang="en-US" smtClean="0"/>
              <a:pPr/>
              <a:t>7</a:t>
            </a:fld>
            <a:endParaRPr lang="en-US"/>
          </a:p>
        </p:txBody>
      </p:sp>
      <p:pic>
        <p:nvPicPr>
          <p:cNvPr id="4" name="Picture 3">
            <a:extLst>
              <a:ext uri="{FF2B5EF4-FFF2-40B4-BE49-F238E27FC236}">
                <a16:creationId xmlns:a16="http://schemas.microsoft.com/office/drawing/2014/main" id="{F61C0790-CC49-468D-DF9E-2A8B4606DB28}"/>
              </a:ext>
            </a:extLst>
          </p:cNvPr>
          <p:cNvPicPr>
            <a:picLocks noChangeAspect="1"/>
          </p:cNvPicPr>
          <p:nvPr/>
        </p:nvPicPr>
        <p:blipFill>
          <a:blip r:embed="rId2"/>
          <a:stretch>
            <a:fillRect/>
          </a:stretch>
        </p:blipFill>
        <p:spPr>
          <a:xfrm>
            <a:off x="457200" y="1417638"/>
            <a:ext cx="8229600" cy="4938712"/>
          </a:xfrm>
          <a:prstGeom prst="rect">
            <a:avLst/>
          </a:prstGeom>
        </p:spPr>
      </p:pic>
      <p:sp>
        <p:nvSpPr>
          <p:cNvPr id="5" name="Title 4">
            <a:extLst>
              <a:ext uri="{FF2B5EF4-FFF2-40B4-BE49-F238E27FC236}">
                <a16:creationId xmlns:a16="http://schemas.microsoft.com/office/drawing/2014/main" id="{3BB6E165-279C-57D0-9A97-B0EFF1546FAA}"/>
              </a:ext>
            </a:extLst>
          </p:cNvPr>
          <p:cNvSpPr txBox="1">
            <a:spLocks noGrp="1"/>
          </p:cNvSpPr>
          <p:nvPr>
            <p:ph type="title"/>
          </p:nvPr>
        </p:nvSpPr>
        <p:spPr>
          <a:xfrm>
            <a:off x="1011570" y="369084"/>
            <a:ext cx="7120860" cy="954107"/>
          </a:xfrm>
          <a:prstGeom prst="rect">
            <a:avLst/>
          </a:prstGeom>
          <a:noFill/>
        </p:spPr>
        <p:txBody>
          <a:bodyPr wrap="none" rtlCol="0">
            <a:spAutoFit/>
          </a:bodyPr>
          <a:lstStyle/>
          <a:p>
            <a:pPr algn="ctr"/>
            <a:r>
              <a:rPr lang="en-US" sz="2800" b="1" dirty="0">
                <a:latin typeface="Times New Roman" panose="02020603050405020304" pitchFamily="18" charset="0"/>
                <a:cs typeface="Times New Roman" panose="02020603050405020304" pitchFamily="18" charset="0"/>
              </a:rPr>
              <a:t>How Does the State Spend Its General Fund?</a:t>
            </a:r>
          </a:p>
          <a:p>
            <a:pPr algn="ctr"/>
            <a:r>
              <a:rPr lang="en-US" sz="2800" b="1" dirty="0">
                <a:latin typeface="Times New Roman" panose="02020603050405020304" pitchFamily="18" charset="0"/>
                <a:cs typeface="Times New Roman" panose="02020603050405020304" pitchFamily="18" charset="0"/>
              </a:rPr>
              <a:t>Adopted State 2024-26 GF Budget ($ Mil.)</a:t>
            </a:r>
          </a:p>
        </p:txBody>
      </p:sp>
      <p:sp>
        <p:nvSpPr>
          <p:cNvPr id="2" name="TextBox 1">
            <a:extLst>
              <a:ext uri="{FF2B5EF4-FFF2-40B4-BE49-F238E27FC236}">
                <a16:creationId xmlns:a16="http://schemas.microsoft.com/office/drawing/2014/main" id="{D3DAF6B6-D4F5-1A28-FB5C-ABD9DFE284DA}"/>
              </a:ext>
            </a:extLst>
          </p:cNvPr>
          <p:cNvSpPr txBox="1"/>
          <p:nvPr/>
        </p:nvSpPr>
        <p:spPr>
          <a:xfrm>
            <a:off x="424070" y="6488916"/>
            <a:ext cx="6033383" cy="276999"/>
          </a:xfrm>
          <a:prstGeom prst="rect">
            <a:avLst/>
          </a:prstGeom>
          <a:noFill/>
        </p:spPr>
        <p:txBody>
          <a:bodyPr wrap="none" rtlCol="0">
            <a:spAutoFit/>
          </a:bodyPr>
          <a:lstStyle/>
          <a:p>
            <a:r>
              <a:rPr lang="en-US" sz="1200" i="1" dirty="0">
                <a:latin typeface="Times New Roman" panose="02020603050405020304" pitchFamily="18" charset="0"/>
                <a:cs typeface="Times New Roman" panose="02020603050405020304" pitchFamily="18" charset="0"/>
              </a:rPr>
              <a:t>Note: K-12 Direct Aid in the 2024-26 biennium includes $494 mil. in pre-k child-care funding. </a:t>
            </a:r>
          </a:p>
        </p:txBody>
      </p:sp>
    </p:spTree>
    <p:extLst>
      <p:ext uri="{BB962C8B-B14F-4D97-AF65-F5344CB8AC3E}">
        <p14:creationId xmlns:p14="http://schemas.microsoft.com/office/powerpoint/2010/main" val="563679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A1015-48BC-A95C-2C0D-2E6F5F5CD3F0}"/>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K-12 Spending Items Expanded</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in the 2024-26 Biennium Budget</a:t>
            </a:r>
            <a:endParaRPr lang="en-US" dirty="0"/>
          </a:p>
        </p:txBody>
      </p:sp>
      <p:sp>
        <p:nvSpPr>
          <p:cNvPr id="3" name="Slide Number Placeholder 2">
            <a:extLst>
              <a:ext uri="{FF2B5EF4-FFF2-40B4-BE49-F238E27FC236}">
                <a16:creationId xmlns:a16="http://schemas.microsoft.com/office/drawing/2014/main" id="{1ACF8F9F-29BD-A321-74FA-04A9473C0B30}"/>
              </a:ext>
            </a:extLst>
          </p:cNvPr>
          <p:cNvSpPr>
            <a:spLocks noGrp="1"/>
          </p:cNvSpPr>
          <p:nvPr>
            <p:ph type="sldNum" sz="quarter" idx="12"/>
          </p:nvPr>
        </p:nvSpPr>
        <p:spPr/>
        <p:txBody>
          <a:bodyPr/>
          <a:lstStyle/>
          <a:p>
            <a:fld id="{B7D4160A-B398-445E-B430-7F2611F9565E}" type="slidenum">
              <a:rPr lang="en-US" smtClean="0"/>
              <a:pPr/>
              <a:t>8</a:t>
            </a:fld>
            <a:endParaRPr lang="en-US"/>
          </a:p>
        </p:txBody>
      </p:sp>
      <p:sp>
        <p:nvSpPr>
          <p:cNvPr id="6" name="Content Placeholder 2">
            <a:extLst>
              <a:ext uri="{FF2B5EF4-FFF2-40B4-BE49-F238E27FC236}">
                <a16:creationId xmlns:a16="http://schemas.microsoft.com/office/drawing/2014/main" id="{E764F7F1-4B89-8A0D-9CC2-4AF7F20AF0C5}"/>
              </a:ext>
            </a:extLst>
          </p:cNvPr>
          <p:cNvSpPr txBox="1">
            <a:spLocks/>
          </p:cNvSpPr>
          <p:nvPr/>
        </p:nvSpPr>
        <p:spPr>
          <a:xfrm>
            <a:off x="457200" y="1752600"/>
            <a:ext cx="8229600" cy="472440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latin typeface="Times New Roman" panose="02020603050405020304" pitchFamily="18" charset="0"/>
                <a:cs typeface="Times New Roman" panose="02020603050405020304" pitchFamily="18" charset="0"/>
              </a:rPr>
              <a:t>3% salary increase each year </a:t>
            </a:r>
            <a:r>
              <a:rPr lang="en-US" sz="1800" i="1" dirty="0">
                <a:latin typeface="Times New Roman" panose="02020603050405020304" pitchFamily="18" charset="0"/>
                <a:cs typeface="Times New Roman" panose="02020603050405020304" pitchFamily="18" charset="0"/>
              </a:rPr>
              <a:t>for state share </a:t>
            </a:r>
            <a:r>
              <a:rPr lang="en-US" sz="1800" dirty="0">
                <a:latin typeface="Times New Roman" panose="02020603050405020304" pitchFamily="18" charset="0"/>
                <a:cs typeface="Times New Roman" panose="02020603050405020304" pitchFamily="18" charset="0"/>
              </a:rPr>
              <a:t>of SOQ instructional and support positions (localities must provide at least 1.5% for prorated share): $546 mil.</a:t>
            </a:r>
          </a:p>
          <a:p>
            <a:r>
              <a:rPr lang="en-US" sz="1800" dirty="0">
                <a:latin typeface="Times New Roman" panose="02020603050405020304" pitchFamily="18" charset="0"/>
                <a:cs typeface="Times New Roman" panose="02020603050405020304" pitchFamily="18" charset="0"/>
              </a:rPr>
              <a:t>Expand at-risk add-on and combine with the Prevention, Intervention, Remediation (PIR) program per JLARC recommendation: $371 mil.*</a:t>
            </a:r>
          </a:p>
          <a:p>
            <a:r>
              <a:rPr lang="en-US" sz="1800" dirty="0">
                <a:latin typeface="Times New Roman" panose="02020603050405020304" pitchFamily="18" charset="0"/>
                <a:cs typeface="Times New Roman" panose="02020603050405020304" pitchFamily="18" charset="0"/>
              </a:rPr>
              <a:t>Improve English learner staffing standards: $72 mil.</a:t>
            </a:r>
          </a:p>
          <a:p>
            <a:r>
              <a:rPr lang="en-US" sz="1800" dirty="0">
                <a:latin typeface="Times New Roman" panose="02020603050405020304" pitchFamily="18" charset="0"/>
                <a:cs typeface="Times New Roman" panose="02020603050405020304" pitchFamily="18" charset="0"/>
              </a:rPr>
              <a:t>Expand reading specialist staffing standard: $61 mil.</a:t>
            </a:r>
          </a:p>
          <a:p>
            <a:r>
              <a:rPr lang="en-US" sz="1800" dirty="0">
                <a:latin typeface="Times New Roman" panose="02020603050405020304" pitchFamily="18" charset="0"/>
                <a:cs typeface="Times New Roman" panose="02020603050405020304" pitchFamily="18" charset="0"/>
              </a:rPr>
              <a:t>$80 mil. each year into school construction fund from casino revenues</a:t>
            </a:r>
          </a:p>
          <a:p>
            <a:r>
              <a:rPr lang="en-US" sz="1800" dirty="0">
                <a:effectLst/>
                <a:latin typeface="Times New Roman" panose="02020603050405020304" pitchFamily="18" charset="0"/>
                <a:cs typeface="Times New Roman" panose="02020603050405020304" pitchFamily="18" charset="0"/>
              </a:rPr>
              <a:t>Authorizes $200.0 million in FY 2025 and $50.0 million in FY 2026 in literary fund school construction loans. Language also requires interest rates for these loans to be discounted yet responsive to market rates.</a:t>
            </a:r>
          </a:p>
          <a:p>
            <a:pPr marL="0" indent="0">
              <a:buNone/>
            </a:pPr>
            <a:endParaRPr lang="en-US" sz="1800" dirty="0">
              <a:effectLst/>
              <a:latin typeface="Times New Roman" panose="02020603050405020304" pitchFamily="18" charset="0"/>
              <a:cs typeface="Times New Roman" panose="02020603050405020304" pitchFamily="18" charset="0"/>
            </a:endParaRPr>
          </a:p>
          <a:p>
            <a:pPr marL="0" indent="0">
              <a:buNone/>
            </a:pPr>
            <a:r>
              <a:rPr lang="en-US" sz="1800" dirty="0">
                <a:effectLst/>
                <a:latin typeface="Times New Roman" panose="02020603050405020304" pitchFamily="18" charset="0"/>
                <a:cs typeface="Times New Roman" panose="02020603050405020304" pitchFamily="18" charset="0"/>
              </a:rPr>
              <a:t>Child Care:</a:t>
            </a:r>
          </a:p>
          <a:p>
            <a:r>
              <a:rPr lang="en-US" sz="1800" dirty="0">
                <a:latin typeface="Times New Roman" panose="02020603050405020304" pitchFamily="18" charset="0"/>
                <a:cs typeface="Times New Roman" panose="02020603050405020304" pitchFamily="18" charset="0"/>
              </a:rPr>
              <a:t>Use GF support for child-care subsidy program after federal funding expires: $436 mil. Use GF to support mixed delivery services after federal funding expires: $58 mil.</a:t>
            </a:r>
          </a:p>
          <a:p>
            <a:pPr marL="0" indent="0">
              <a:buFont typeface="Arial" pitchFamily="34" charset="0"/>
              <a:buNone/>
            </a:pPr>
            <a:endParaRPr lang="en-US" sz="2400" dirty="0">
              <a:latin typeface="Times New Roman" panose="02020603050405020304" pitchFamily="18" charset="0"/>
              <a:cs typeface="Times New Roman" panose="02020603050405020304" pitchFamily="18" charset="0"/>
            </a:endParaRPr>
          </a:p>
          <a:p>
            <a:pPr marL="0" indent="0">
              <a:buFont typeface="Arial" pitchFamily="34" charset="0"/>
              <a:buNone/>
            </a:pPr>
            <a:r>
              <a:rPr lang="en-US" sz="1300" dirty="0">
                <a:latin typeface="Times New Roman" panose="02020603050405020304" pitchFamily="18" charset="0"/>
                <a:cs typeface="Times New Roman" panose="02020603050405020304" pitchFamily="18" charset="0"/>
              </a:rPr>
              <a:t>*</a:t>
            </a:r>
            <a:r>
              <a:rPr lang="en-US" sz="1000" dirty="0">
                <a:solidFill>
                  <a:srgbClr val="333333"/>
                </a:solidFill>
                <a:highlight>
                  <a:srgbClr val="FFFFFF"/>
                </a:highlight>
                <a:latin typeface="PT Serif" panose="020A0603040505020204" pitchFamily="18" charset="77"/>
              </a:rPr>
              <a:t> These payments shall be distributed based on the estimated number of At-Risk students, based on (1) the most recent three-year average Identified Student Percentage, applying a 1.25 multiplier factor , and (2) including one quarter of students identified as English language learners. The At-Risk Program shall provide each school division the state share of an 11.0 percent basic-aid add-on per estimated At-Risk student.  In addition, the program shall provide each school division the state share of a payment equal to a 0.0 to 37.0 percent basic-aid add-on per estimated At-Risk student, with each school division's add-on percentage determined based upon the school division's concentration of At-Risk students relative to all other school divisions.</a:t>
            </a:r>
            <a:endParaRPr lang="en-US" sz="1300" dirty="0">
              <a:latin typeface="Times New Roman" panose="02020603050405020304" pitchFamily="18" charset="0"/>
              <a:cs typeface="Times New Roman" panose="02020603050405020304" pitchFamily="18" charset="0"/>
            </a:endParaRPr>
          </a:p>
          <a:p>
            <a:pPr marL="0" indent="0">
              <a:buFont typeface="Arial" pitchFamily="34" charset="0"/>
              <a:buNone/>
            </a:pPr>
            <a:endParaRPr lang="en-US" dirty="0"/>
          </a:p>
          <a:p>
            <a:endParaRPr lang="en-US" dirty="0"/>
          </a:p>
          <a:p>
            <a:endParaRPr lang="en-US" dirty="0"/>
          </a:p>
        </p:txBody>
      </p:sp>
    </p:spTree>
    <p:extLst>
      <p:ext uri="{BB962C8B-B14F-4D97-AF65-F5344CB8AC3E}">
        <p14:creationId xmlns:p14="http://schemas.microsoft.com/office/powerpoint/2010/main" val="869652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FA470-309E-EFBA-72A0-EEAB4775115F}"/>
              </a:ext>
            </a:extLst>
          </p:cNvPr>
          <p:cNvSpPr>
            <a:spLocks noGrp="1"/>
          </p:cNvSpPr>
          <p:nvPr>
            <p:ph type="title"/>
          </p:nvPr>
        </p:nvSpPr>
        <p:spPr/>
        <p:txBody>
          <a:bodyPr>
            <a:noAutofit/>
          </a:bodyPr>
          <a:lstStyle/>
          <a:p>
            <a:r>
              <a:rPr lang="en-US" sz="3200" dirty="0">
                <a:latin typeface="Times New Roman" panose="02020603050405020304" pitchFamily="18" charset="0"/>
                <a:cs typeface="Times New Roman" panose="02020603050405020304" pitchFamily="18" charset="0"/>
              </a:rPr>
              <a:t>Major Health and Human Services Spending Items in the 2024-26 Biennium Budget</a:t>
            </a:r>
            <a:endParaRPr lang="en-US" sz="3200" dirty="0"/>
          </a:p>
        </p:txBody>
      </p:sp>
      <p:sp>
        <p:nvSpPr>
          <p:cNvPr id="3" name="Slide Number Placeholder 2">
            <a:extLst>
              <a:ext uri="{FF2B5EF4-FFF2-40B4-BE49-F238E27FC236}">
                <a16:creationId xmlns:a16="http://schemas.microsoft.com/office/drawing/2014/main" id="{C3DFB684-13EC-6564-A2BC-912DFA4510BE}"/>
              </a:ext>
            </a:extLst>
          </p:cNvPr>
          <p:cNvSpPr>
            <a:spLocks noGrp="1"/>
          </p:cNvSpPr>
          <p:nvPr>
            <p:ph type="sldNum" sz="quarter" idx="12"/>
          </p:nvPr>
        </p:nvSpPr>
        <p:spPr/>
        <p:txBody>
          <a:bodyPr/>
          <a:lstStyle/>
          <a:p>
            <a:fld id="{B7D4160A-B398-445E-B430-7F2611F9565E}" type="slidenum">
              <a:rPr lang="en-US" smtClean="0"/>
              <a:pPr/>
              <a:t>9</a:t>
            </a:fld>
            <a:endParaRPr lang="en-US"/>
          </a:p>
        </p:txBody>
      </p:sp>
      <p:sp>
        <p:nvSpPr>
          <p:cNvPr id="4" name="Content Placeholder 2">
            <a:extLst>
              <a:ext uri="{FF2B5EF4-FFF2-40B4-BE49-F238E27FC236}">
                <a16:creationId xmlns:a16="http://schemas.microsoft.com/office/drawing/2014/main" id="{E9D2030A-F3D6-AC11-E595-60776E67314F}"/>
              </a:ext>
            </a:extLst>
          </p:cNvPr>
          <p:cNvSpPr txBox="1">
            <a:spLocks/>
          </p:cNvSpPr>
          <p:nvPr/>
        </p:nvSpPr>
        <p:spPr>
          <a:xfrm>
            <a:off x="457200" y="1722437"/>
            <a:ext cx="8229600" cy="452596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Times New Roman" panose="02020603050405020304" pitchFamily="18" charset="0"/>
                <a:cs typeface="Times New Roman" panose="02020603050405020304" pitchFamily="18" charset="0"/>
              </a:rPr>
              <a:t>Fund Medicaid utilization and inflation: $714 mil.</a:t>
            </a:r>
          </a:p>
          <a:p>
            <a:r>
              <a:rPr lang="en-US" sz="2400">
                <a:latin typeface="Times New Roman" panose="02020603050405020304" pitchFamily="18" charset="0"/>
                <a:cs typeface="Times New Roman" panose="02020603050405020304" pitchFamily="18" charset="0"/>
              </a:rPr>
              <a:t>Adds 3,440 developmental disability waiver slots and increase waiver rates by 3% per year: $191 mil.</a:t>
            </a:r>
          </a:p>
          <a:p>
            <a:r>
              <a:rPr lang="en-US" sz="2400" dirty="0">
                <a:latin typeface="Times New Roman" panose="02020603050405020304" pitchFamily="18" charset="0"/>
                <a:cs typeface="Times New Roman" panose="02020603050405020304" pitchFamily="18" charset="0"/>
              </a:rPr>
              <a:t>Fund Children Services Act forecast: $97 mil.</a:t>
            </a:r>
          </a:p>
          <a:p>
            <a:r>
              <a:rPr lang="en-US" sz="2400" dirty="0">
                <a:latin typeface="Times New Roman" panose="02020603050405020304" pitchFamily="18" charset="0"/>
                <a:cs typeface="Times New Roman" panose="02020603050405020304" pitchFamily="18" charset="0"/>
              </a:rPr>
              <a:t>Expand health/behavioral health workforce programs: $48 mil.</a:t>
            </a:r>
          </a:p>
          <a:p>
            <a:r>
              <a:rPr lang="en-US" sz="2400" dirty="0">
                <a:latin typeface="Times New Roman" panose="02020603050405020304" pitchFamily="18" charset="0"/>
                <a:cs typeface="Times New Roman" panose="02020603050405020304" pitchFamily="18" charset="0"/>
              </a:rPr>
              <a:t>Fund family access to medical insurance security utilization and inflation: $47 mil.</a:t>
            </a:r>
          </a:p>
          <a:p>
            <a:r>
              <a:rPr lang="en-US" sz="2400" dirty="0">
                <a:latin typeface="Times New Roman" panose="02020603050405020304" pitchFamily="18" charset="0"/>
                <a:cs typeface="Times New Roman" panose="02020603050405020304" pitchFamily="18" charset="0"/>
              </a:rPr>
              <a:t>Fund DBHDS salary alignments for clinical roles and food and environmental staff at state facilities: $40 mi.</a:t>
            </a:r>
          </a:p>
          <a:p>
            <a:r>
              <a:rPr lang="en-US" sz="2400" dirty="0">
                <a:latin typeface="Times New Roman" panose="02020603050405020304" pitchFamily="18" charset="0"/>
                <a:cs typeface="Times New Roman" panose="02020603050405020304" pitchFamily="18" charset="0"/>
              </a:rPr>
              <a:t>Fund additional mental health crisis services: $26 mil. </a:t>
            </a:r>
          </a:p>
          <a:p>
            <a:r>
              <a:rPr lang="en-US" sz="2400" dirty="0">
                <a:latin typeface="Times New Roman" panose="02020603050405020304" pitchFamily="18" charset="0"/>
                <a:cs typeface="Times New Roman" panose="02020603050405020304" pitchFamily="18" charset="0"/>
              </a:rPr>
              <a:t>Address TANF shortfall in discretionary programs: $21 mil.</a:t>
            </a:r>
          </a:p>
          <a:p>
            <a:pPr marL="0" indent="0">
              <a:buFont typeface="Arial" pitchFamily="34" charset="0"/>
              <a:buNone/>
            </a:pP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814622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149191</TotalTime>
  <Words>3221</Words>
  <Application>Microsoft Macintosh PowerPoint</Application>
  <PresentationFormat>On-screen Show (4:3)</PresentationFormat>
  <Paragraphs>201</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PT Serif</vt:lpstr>
      <vt:lpstr>Times New Roman</vt:lpstr>
      <vt:lpstr>Wingdings</vt:lpstr>
      <vt:lpstr>Office Theme</vt:lpstr>
      <vt:lpstr> Where Do State Finances Stand Today? What Can the State Afford to Fund?    Virginia Association of Counties</vt:lpstr>
      <vt:lpstr>State Finances Are Quite Healthy</vt:lpstr>
      <vt:lpstr>PowerPoint Presentation</vt:lpstr>
      <vt:lpstr>Economic Growth Continues to Perform Better Than Expected in Current Budget</vt:lpstr>
      <vt:lpstr>YTD GF Revenue Growth Points to Continued Strong Revenues</vt:lpstr>
      <vt:lpstr>Expect FY 2025 and FY 2026 GF Revenues to Be Significantly Higher than Budgeted</vt:lpstr>
      <vt:lpstr>How Does the State Spend Its General Fund? Adopted State 2024-26 GF Budget ($ Mil.)</vt:lpstr>
      <vt:lpstr>K-12 Spending Items Expanded  in the 2024-26 Biennium Budget</vt:lpstr>
      <vt:lpstr>Major Health and Human Services Spending Items in the 2024-26 Biennium Budget</vt:lpstr>
      <vt:lpstr>Other Major Spending Items  in the 2024-26 Biennium Budget</vt:lpstr>
      <vt:lpstr>State Direct Aid to K-12 Has Grown by Average Amounts Over Time</vt:lpstr>
      <vt:lpstr>State Funding to Localities’ Trends</vt:lpstr>
      <vt:lpstr>PowerPoint Presentation</vt:lpstr>
      <vt:lpstr>Reviewing JLARC K-12 Recommendations</vt:lpstr>
      <vt:lpstr>K-12 Student-Based Funding Model </vt:lpstr>
      <vt:lpstr>Other Potential New 2024-26 Funding Requests</vt:lpstr>
      <vt:lpstr>Should Virginia Increase Taxes  to Fund JLARC Identified K-12 Obligations - Or Cut Taxes to Better Compete With Other States?</vt:lpstr>
      <vt:lpstr>Recent Tax Reductions in Virginia</vt:lpstr>
      <vt:lpstr>Virginia is Still a Low Tax State  When Considering Wealth With Tax Levels</vt:lpstr>
      <vt:lpstr>Virginia Tax Rankings Versus Surrounding States</vt:lpstr>
      <vt:lpstr>PowerPoint Presentation</vt:lpstr>
      <vt:lpstr>PowerPoint Presentation</vt:lpstr>
      <vt:lpstr>Individual Income Taxes  Comprise 2/3 of General Fund Revenue </vt:lpstr>
      <vt:lpstr>Virginia Has a Relatively Low Combined  Sales Tax Rate Compared to Other States (Each 1 percent VA increase would raise $1.6 bil. GF) </vt:lpstr>
      <vt:lpstr>PowerPoint Presentation</vt:lpstr>
      <vt:lpstr>PowerPoint Presentation</vt:lpstr>
      <vt:lpstr>Virginia Has a Lower Sales Tax Rate and Service Base than Surrounding States</vt:lpstr>
      <vt:lpstr>Sales Tax on “New Economy” Products  in Surrounding States</vt:lpstr>
      <vt:lpstr>Recent Proposals to Increase  Sales Taxes on Services in Virginia</vt:lpstr>
      <vt:lpstr>Data Centers Are Big Business in Virginia</vt:lpstr>
      <vt:lpstr>Virginia Sales Tax Rate Can Vary From 5.3% to 7.0%, Depending on Locality</vt:lpstr>
      <vt:lpstr>Appendices</vt:lpstr>
      <vt:lpstr>PowerPoint Presentation</vt:lpstr>
      <vt:lpstr>PowerPoint Presentation</vt:lpstr>
      <vt:lpstr>Non-General Funds are Dedicated for Specific Uses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the State-Local Fiscal (Partnership?) Relationship</dc:title>
  <dc:creator>jregimbal</dc:creator>
  <cp:lastModifiedBy>James Regimbal</cp:lastModifiedBy>
  <cp:revision>964</cp:revision>
  <cp:lastPrinted>2024-11-07T14:52:34Z</cp:lastPrinted>
  <dcterms:created xsi:type="dcterms:W3CDTF">2015-12-21T18:36:33Z</dcterms:created>
  <dcterms:modified xsi:type="dcterms:W3CDTF">2024-11-07T15:16:10Z</dcterms:modified>
</cp:coreProperties>
</file>