
<file path=[Content_Types].xml><?xml version="1.0" encoding="utf-8"?>
<Types xmlns="http://schemas.openxmlformats.org/package/2006/content-types">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3"/>
  </p:notesMasterIdLst>
  <p:sldIdLst>
    <p:sldId id="256" r:id="rId2"/>
    <p:sldId id="561" r:id="rId3"/>
    <p:sldId id="567" r:id="rId4"/>
    <p:sldId id="562" r:id="rId5"/>
    <p:sldId id="563" r:id="rId6"/>
    <p:sldId id="564" r:id="rId7"/>
    <p:sldId id="559" r:id="rId8"/>
    <p:sldId id="535" r:id="rId9"/>
    <p:sldId id="539" r:id="rId10"/>
    <p:sldId id="542" r:id="rId11"/>
    <p:sldId id="541" r:id="rId12"/>
    <p:sldId id="548" r:id="rId13"/>
    <p:sldId id="560" r:id="rId14"/>
    <p:sldId id="529" r:id="rId15"/>
    <p:sldId id="526" r:id="rId16"/>
    <p:sldId id="546" r:id="rId17"/>
    <p:sldId id="531" r:id="rId18"/>
    <p:sldId id="528" r:id="rId19"/>
    <p:sldId id="536" r:id="rId20"/>
    <p:sldId id="537" r:id="rId21"/>
    <p:sldId id="532" r:id="rId22"/>
    <p:sldId id="565" r:id="rId23"/>
    <p:sldId id="534" r:id="rId24"/>
    <p:sldId id="557" r:id="rId25"/>
    <p:sldId id="558" r:id="rId26"/>
    <p:sldId id="483" r:id="rId27"/>
    <p:sldId id="553" r:id="rId28"/>
    <p:sldId id="554" r:id="rId29"/>
    <p:sldId id="555" r:id="rId30"/>
    <p:sldId id="556" r:id="rId31"/>
    <p:sldId id="525"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6506" autoAdjust="0"/>
    <p:restoredTop sz="90603" autoAdjust="0"/>
  </p:normalViewPr>
  <p:slideViewPr>
    <p:cSldViewPr>
      <p:cViewPr varScale="1">
        <p:scale>
          <a:sx n="111" d="100"/>
          <a:sy n="111" d="100"/>
        </p:scale>
        <p:origin x="1212"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1C0FCB5-B5FB-4038-A057-D21B9AF17573}" type="datetimeFigureOut">
              <a:rPr lang="en-US" smtClean="0"/>
              <a:pPr/>
              <a:t>10/1/2024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7185E84-86D5-414A-91AC-50420826137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18AFA99-A44D-4F81-8D71-FC22125F99E0}" type="datetime1">
              <a:rPr lang="en-US" smtClean="0"/>
              <a:pPr/>
              <a:t>10/1/2024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D4160A-B398-445E-B430-7F2611F9565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F8285F-FF0C-4F98-9C05-B5EB24291843}" type="datetime1">
              <a:rPr lang="en-US" smtClean="0"/>
              <a:pPr/>
              <a:t>10/1/2024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D4160A-B398-445E-B430-7F2611F9565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4986D1-DFDD-44E0-AF9D-0CA00E0F9F00}" type="datetime1">
              <a:rPr lang="en-US" smtClean="0"/>
              <a:pPr/>
              <a:t>10/1/2024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D4160A-B398-445E-B430-7F2611F9565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5F9E91-79C2-41D1-AC29-0BE717CE7067}" type="datetime1">
              <a:rPr lang="en-US" smtClean="0"/>
              <a:pPr/>
              <a:t>10/1/2024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D4160A-B398-445E-B430-7F2611F9565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D20276F-1EE9-4D3E-AFA8-CB75D8C0AFA4}" type="datetime1">
              <a:rPr lang="en-US" smtClean="0"/>
              <a:pPr/>
              <a:t>10/1/2024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D4160A-B398-445E-B430-7F2611F9565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6BB09CF-8EF6-4D46-8455-6606B6174BBF}" type="datetime1">
              <a:rPr lang="en-US" smtClean="0"/>
              <a:pPr/>
              <a:t>10/1/2024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D4160A-B398-445E-B430-7F2611F9565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CADF18-71F9-47CD-9B3F-72D16FC37197}" type="datetime1">
              <a:rPr lang="en-US" smtClean="0"/>
              <a:pPr/>
              <a:t>10/1/2024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7D4160A-B398-445E-B430-7F2611F9565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1857C5-33BE-49AC-9BFC-17DF906B887D}" type="datetime1">
              <a:rPr lang="en-US" smtClean="0"/>
              <a:pPr/>
              <a:t>10/1/2024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7D4160A-B398-445E-B430-7F2611F9565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B291DB-D476-4E8D-A2CF-C0FB6C29E17E}" type="datetime1">
              <a:rPr lang="en-US" smtClean="0"/>
              <a:pPr/>
              <a:t>10/1/2024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7D4160A-B398-445E-B430-7F2611F9565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D4537F6-A897-4F87-BBB9-F0CDB5C5D5F2}" type="datetime1">
              <a:rPr lang="en-US" smtClean="0"/>
              <a:pPr/>
              <a:t>10/1/2024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D4160A-B398-445E-B430-7F2611F9565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3D20B69-A8E9-4F2D-9692-04F9E0692DAB}" type="datetime1">
              <a:rPr lang="en-US" smtClean="0"/>
              <a:pPr/>
              <a:t>10/1/2024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D4160A-B398-445E-B430-7F2611F9565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36AC52-E58F-4791-8C70-27C9266B0F8D}" type="datetime1">
              <a:rPr lang="en-US" smtClean="0"/>
              <a:pPr/>
              <a:t>10/1/2024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D4160A-B398-445E-B430-7F2611F9565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hyperlink" Target="https://taxadmin.org/state-taxation-of-services-by-category-2017/"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rga.lis.virginia.gov/Published/2024/RD121/PDF"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600200"/>
            <a:ext cx="8077200" cy="1470025"/>
          </a:xfrm>
        </p:spPr>
        <p:txBody>
          <a:bodyPr>
            <a:normAutofit fontScale="90000"/>
          </a:bodyPr>
          <a:lstStyle/>
          <a:p>
            <a:br>
              <a:rPr lang="en-US" sz="3200" b="1" dirty="0">
                <a:latin typeface="Times New Roman" pitchFamily="18" charset="0"/>
                <a:cs typeface="Times New Roman" pitchFamily="18" charset="0"/>
              </a:rPr>
            </a:br>
            <a:r>
              <a:rPr lang="en-US" sz="3200" b="1" dirty="0">
                <a:latin typeface="Times New Roman" pitchFamily="18" charset="0"/>
                <a:cs typeface="Times New Roman" pitchFamily="18" charset="0"/>
              </a:rPr>
              <a:t>Examining </a:t>
            </a:r>
            <a:r>
              <a:rPr lang="en-US" sz="3600" b="1" dirty="0">
                <a:latin typeface="Times New Roman" pitchFamily="18" charset="0"/>
                <a:cs typeface="Times New Roman" pitchFamily="18" charset="0"/>
              </a:rPr>
              <a:t>Virginia’s Revenue Options</a:t>
            </a:r>
            <a:br>
              <a:rPr lang="en-US" sz="3600" b="1" dirty="0">
                <a:latin typeface="Times New Roman" pitchFamily="18" charset="0"/>
                <a:cs typeface="Times New Roman" pitchFamily="18" charset="0"/>
              </a:rPr>
            </a:br>
            <a:r>
              <a:rPr lang="en-US" sz="3600" b="1" dirty="0">
                <a:latin typeface="Times New Roman" pitchFamily="18" charset="0"/>
                <a:cs typeface="Times New Roman" pitchFamily="18" charset="0"/>
              </a:rPr>
              <a:t>Against Spending Needs</a:t>
            </a:r>
            <a:br>
              <a:rPr lang="en-US" sz="3100" b="1" dirty="0">
                <a:latin typeface="Times New Roman" pitchFamily="18" charset="0"/>
                <a:cs typeface="Times New Roman" pitchFamily="18" charset="0"/>
              </a:rPr>
            </a:br>
            <a:br>
              <a:rPr lang="en-US" sz="3100" b="1" dirty="0">
                <a:latin typeface="Times New Roman" pitchFamily="18" charset="0"/>
                <a:cs typeface="Times New Roman" pitchFamily="18" charset="0"/>
              </a:rPr>
            </a:br>
            <a:r>
              <a:rPr lang="en-US" sz="3100" b="1" dirty="0">
                <a:latin typeface="Times New Roman" pitchFamily="18" charset="0"/>
                <a:cs typeface="Times New Roman" pitchFamily="18" charset="0"/>
              </a:rPr>
              <a:t>Virginia Association of Counties</a:t>
            </a:r>
            <a:endParaRPr lang="en-US" sz="3200" b="1" dirty="0">
              <a:latin typeface="Times New Roman" pitchFamily="18" charset="0"/>
              <a:cs typeface="Times New Roman" pitchFamily="18" charset="0"/>
            </a:endParaRPr>
          </a:p>
        </p:txBody>
      </p:sp>
      <p:sp>
        <p:nvSpPr>
          <p:cNvPr id="3" name="Subtitle 2"/>
          <p:cNvSpPr>
            <a:spLocks noGrp="1"/>
          </p:cNvSpPr>
          <p:nvPr>
            <p:ph type="subTitle" idx="1"/>
          </p:nvPr>
        </p:nvSpPr>
        <p:spPr>
          <a:xfrm>
            <a:off x="1371600" y="3787776"/>
            <a:ext cx="6400800" cy="1752600"/>
          </a:xfrm>
        </p:spPr>
        <p:txBody>
          <a:bodyPr/>
          <a:lstStyle/>
          <a:p>
            <a:r>
              <a:rPr lang="en-US" dirty="0">
                <a:latin typeface="Times New Roman" pitchFamily="18" charset="0"/>
                <a:cs typeface="Times New Roman" pitchFamily="18" charset="0"/>
              </a:rPr>
              <a:t>Fiscal Analytics, Ltd.</a:t>
            </a:r>
          </a:p>
          <a:p>
            <a:r>
              <a:rPr lang="en-US" dirty="0">
                <a:latin typeface="Times New Roman" pitchFamily="18" charset="0"/>
                <a:cs typeface="Times New Roman" pitchFamily="18" charset="0"/>
              </a:rPr>
              <a:t>September 2024</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0FF580D-ED36-D1A7-9E28-EC12F8A4C1D4}"/>
              </a:ext>
            </a:extLst>
          </p:cNvPr>
          <p:cNvSpPr>
            <a:spLocks noGrp="1"/>
          </p:cNvSpPr>
          <p:nvPr>
            <p:ph type="sldNum" sz="quarter" idx="12"/>
          </p:nvPr>
        </p:nvSpPr>
        <p:spPr/>
        <p:txBody>
          <a:bodyPr/>
          <a:lstStyle/>
          <a:p>
            <a:fld id="{B7D4160A-B398-445E-B430-7F2611F9565E}" type="slidenum">
              <a:rPr lang="en-US" smtClean="0"/>
              <a:pPr/>
              <a:t>10</a:t>
            </a:fld>
            <a:endParaRPr lang="en-US"/>
          </a:p>
        </p:txBody>
      </p:sp>
      <p:pic>
        <p:nvPicPr>
          <p:cNvPr id="4" name="Picture 3">
            <a:extLst>
              <a:ext uri="{FF2B5EF4-FFF2-40B4-BE49-F238E27FC236}">
                <a16:creationId xmlns:a16="http://schemas.microsoft.com/office/drawing/2014/main" id="{77441D2A-147C-7A0C-0A6D-6C0A92086AF6}"/>
              </a:ext>
            </a:extLst>
          </p:cNvPr>
          <p:cNvPicPr>
            <a:picLocks noChangeAspect="1"/>
          </p:cNvPicPr>
          <p:nvPr/>
        </p:nvPicPr>
        <p:blipFill>
          <a:blip r:embed="rId2"/>
          <a:stretch>
            <a:fillRect/>
          </a:stretch>
        </p:blipFill>
        <p:spPr>
          <a:xfrm>
            <a:off x="533401" y="586396"/>
            <a:ext cx="8244262" cy="5585804"/>
          </a:xfrm>
          <a:prstGeom prst="rect">
            <a:avLst/>
          </a:prstGeom>
        </p:spPr>
      </p:pic>
    </p:spTree>
    <p:extLst>
      <p:ext uri="{BB962C8B-B14F-4D97-AF65-F5344CB8AC3E}">
        <p14:creationId xmlns:p14="http://schemas.microsoft.com/office/powerpoint/2010/main" val="42319164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6BCD817-E75B-7A94-DD7F-2B82A5EB20A4}"/>
              </a:ext>
            </a:extLst>
          </p:cNvPr>
          <p:cNvSpPr>
            <a:spLocks noGrp="1"/>
          </p:cNvSpPr>
          <p:nvPr>
            <p:ph type="sldNum" sz="quarter" idx="12"/>
          </p:nvPr>
        </p:nvSpPr>
        <p:spPr>
          <a:xfrm>
            <a:off x="6457950" y="6356350"/>
            <a:ext cx="2057400" cy="365125"/>
          </a:xfrm>
        </p:spPr>
        <p:txBody>
          <a:bodyPr>
            <a:normAutofit/>
          </a:bodyPr>
          <a:lstStyle/>
          <a:p>
            <a:pPr>
              <a:spcAft>
                <a:spcPts val="600"/>
              </a:spcAft>
            </a:pPr>
            <a:fld id="{B7D4160A-B398-445E-B430-7F2611F9565E}" type="slidenum">
              <a:rPr lang="en-US" smtClean="0"/>
              <a:pPr>
                <a:spcAft>
                  <a:spcPts val="600"/>
                </a:spcAft>
              </a:pPr>
              <a:t>11</a:t>
            </a:fld>
            <a:endParaRPr lang="en-US"/>
          </a:p>
        </p:txBody>
      </p:sp>
      <p:pic>
        <p:nvPicPr>
          <p:cNvPr id="3" name="Picture 2">
            <a:extLst>
              <a:ext uri="{FF2B5EF4-FFF2-40B4-BE49-F238E27FC236}">
                <a16:creationId xmlns:a16="http://schemas.microsoft.com/office/drawing/2014/main" id="{255765A9-3049-CC86-F868-865A6A2B3A6F}"/>
              </a:ext>
            </a:extLst>
          </p:cNvPr>
          <p:cNvPicPr>
            <a:picLocks noChangeAspect="1"/>
          </p:cNvPicPr>
          <p:nvPr/>
        </p:nvPicPr>
        <p:blipFill>
          <a:blip r:embed="rId2"/>
          <a:stretch>
            <a:fillRect/>
          </a:stretch>
        </p:blipFill>
        <p:spPr>
          <a:xfrm>
            <a:off x="427463" y="457200"/>
            <a:ext cx="8289074" cy="5791200"/>
          </a:xfrm>
          <a:prstGeom prst="rect">
            <a:avLst/>
          </a:prstGeom>
        </p:spPr>
      </p:pic>
      <p:sp>
        <p:nvSpPr>
          <p:cNvPr id="5" name="TextBox 4">
            <a:extLst>
              <a:ext uri="{FF2B5EF4-FFF2-40B4-BE49-F238E27FC236}">
                <a16:creationId xmlns:a16="http://schemas.microsoft.com/office/drawing/2014/main" id="{BEA0FE4B-8189-A2DF-6498-3251BD6EABBF}"/>
              </a:ext>
            </a:extLst>
          </p:cNvPr>
          <p:cNvSpPr txBox="1"/>
          <p:nvPr/>
        </p:nvSpPr>
        <p:spPr>
          <a:xfrm>
            <a:off x="7931536" y="3931856"/>
            <a:ext cx="583814" cy="369332"/>
          </a:xfrm>
          <a:prstGeom prst="rect">
            <a:avLst/>
          </a:prstGeom>
          <a:noFill/>
        </p:spPr>
        <p:txBody>
          <a:bodyPr wrap="none" rtlCol="0">
            <a:spAutoFit/>
          </a:bodyPr>
          <a:lstStyle/>
          <a:p>
            <a:r>
              <a:rPr lang="en-US" dirty="0"/>
              <a:t>69%</a:t>
            </a:r>
          </a:p>
        </p:txBody>
      </p:sp>
      <p:sp>
        <p:nvSpPr>
          <p:cNvPr id="6" name="TextBox 5">
            <a:extLst>
              <a:ext uri="{FF2B5EF4-FFF2-40B4-BE49-F238E27FC236}">
                <a16:creationId xmlns:a16="http://schemas.microsoft.com/office/drawing/2014/main" id="{7528A671-4C81-4673-9961-5ED92F0344E2}"/>
              </a:ext>
            </a:extLst>
          </p:cNvPr>
          <p:cNvSpPr txBox="1"/>
          <p:nvPr/>
        </p:nvSpPr>
        <p:spPr>
          <a:xfrm>
            <a:off x="7931536" y="2438219"/>
            <a:ext cx="583814" cy="369332"/>
          </a:xfrm>
          <a:prstGeom prst="rect">
            <a:avLst/>
          </a:prstGeom>
          <a:noFill/>
        </p:spPr>
        <p:txBody>
          <a:bodyPr wrap="none" rtlCol="0">
            <a:spAutoFit/>
          </a:bodyPr>
          <a:lstStyle/>
          <a:p>
            <a:r>
              <a:rPr lang="en-US" dirty="0"/>
              <a:t>18%</a:t>
            </a:r>
          </a:p>
        </p:txBody>
      </p:sp>
      <p:sp>
        <p:nvSpPr>
          <p:cNvPr id="7" name="TextBox 6">
            <a:extLst>
              <a:ext uri="{FF2B5EF4-FFF2-40B4-BE49-F238E27FC236}">
                <a16:creationId xmlns:a16="http://schemas.microsoft.com/office/drawing/2014/main" id="{FD7E959C-E1E3-8921-5ED1-1EEF74119CC3}"/>
              </a:ext>
            </a:extLst>
          </p:cNvPr>
          <p:cNvSpPr txBox="1"/>
          <p:nvPr/>
        </p:nvSpPr>
        <p:spPr>
          <a:xfrm>
            <a:off x="8048556" y="1960937"/>
            <a:ext cx="466794" cy="369332"/>
          </a:xfrm>
          <a:prstGeom prst="rect">
            <a:avLst/>
          </a:prstGeom>
          <a:noFill/>
        </p:spPr>
        <p:txBody>
          <a:bodyPr wrap="none" rtlCol="0">
            <a:spAutoFit/>
          </a:bodyPr>
          <a:lstStyle/>
          <a:p>
            <a:r>
              <a:rPr lang="en-US" dirty="0"/>
              <a:t>6%</a:t>
            </a:r>
          </a:p>
        </p:txBody>
      </p:sp>
      <p:sp>
        <p:nvSpPr>
          <p:cNvPr id="8" name="TextBox 7">
            <a:extLst>
              <a:ext uri="{FF2B5EF4-FFF2-40B4-BE49-F238E27FC236}">
                <a16:creationId xmlns:a16="http://schemas.microsoft.com/office/drawing/2014/main" id="{C6F82EAF-7FA0-F972-751B-F3D3BEAAC75A}"/>
              </a:ext>
            </a:extLst>
          </p:cNvPr>
          <p:cNvSpPr txBox="1"/>
          <p:nvPr/>
        </p:nvSpPr>
        <p:spPr>
          <a:xfrm>
            <a:off x="8058495" y="1668321"/>
            <a:ext cx="466794" cy="369332"/>
          </a:xfrm>
          <a:prstGeom prst="rect">
            <a:avLst/>
          </a:prstGeom>
          <a:noFill/>
        </p:spPr>
        <p:txBody>
          <a:bodyPr wrap="none" rtlCol="0">
            <a:spAutoFit/>
          </a:bodyPr>
          <a:lstStyle/>
          <a:p>
            <a:r>
              <a:rPr lang="en-US" dirty="0"/>
              <a:t>7%</a:t>
            </a:r>
          </a:p>
        </p:txBody>
      </p:sp>
    </p:spTree>
    <p:extLst>
      <p:ext uri="{BB962C8B-B14F-4D97-AF65-F5344CB8AC3E}">
        <p14:creationId xmlns:p14="http://schemas.microsoft.com/office/powerpoint/2010/main" val="20508878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3205A0-0846-E8F8-1B11-B79B9272FE16}"/>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Recent Tax Reductions in Virginia</a:t>
            </a:r>
          </a:p>
        </p:txBody>
      </p:sp>
      <p:sp>
        <p:nvSpPr>
          <p:cNvPr id="4" name="Slide Number Placeholder 3">
            <a:extLst>
              <a:ext uri="{FF2B5EF4-FFF2-40B4-BE49-F238E27FC236}">
                <a16:creationId xmlns:a16="http://schemas.microsoft.com/office/drawing/2014/main" id="{4696B283-EA28-81EE-FD52-1E2FC43C0548}"/>
              </a:ext>
            </a:extLst>
          </p:cNvPr>
          <p:cNvSpPr>
            <a:spLocks noGrp="1"/>
          </p:cNvSpPr>
          <p:nvPr>
            <p:ph type="sldNum" sz="quarter" idx="12"/>
          </p:nvPr>
        </p:nvSpPr>
        <p:spPr/>
        <p:txBody>
          <a:bodyPr/>
          <a:lstStyle/>
          <a:p>
            <a:fld id="{B7D4160A-B398-445E-B430-7F2611F9565E}" type="slidenum">
              <a:rPr lang="en-US" smtClean="0"/>
              <a:pPr/>
              <a:t>12</a:t>
            </a:fld>
            <a:endParaRPr lang="en-US"/>
          </a:p>
        </p:txBody>
      </p:sp>
      <p:pic>
        <p:nvPicPr>
          <p:cNvPr id="3" name="Picture 2">
            <a:extLst>
              <a:ext uri="{FF2B5EF4-FFF2-40B4-BE49-F238E27FC236}">
                <a16:creationId xmlns:a16="http://schemas.microsoft.com/office/drawing/2014/main" id="{6266F9D9-E5BA-252E-3421-D05D631498D2}"/>
              </a:ext>
            </a:extLst>
          </p:cNvPr>
          <p:cNvPicPr>
            <a:picLocks noChangeAspect="1"/>
          </p:cNvPicPr>
          <p:nvPr/>
        </p:nvPicPr>
        <p:blipFill>
          <a:blip r:embed="rId2"/>
          <a:stretch>
            <a:fillRect/>
          </a:stretch>
        </p:blipFill>
        <p:spPr>
          <a:xfrm>
            <a:off x="405120" y="1676400"/>
            <a:ext cx="8523164" cy="3810000"/>
          </a:xfrm>
          <a:prstGeom prst="rect">
            <a:avLst/>
          </a:prstGeom>
        </p:spPr>
      </p:pic>
    </p:spTree>
    <p:extLst>
      <p:ext uri="{BB962C8B-B14F-4D97-AF65-F5344CB8AC3E}">
        <p14:creationId xmlns:p14="http://schemas.microsoft.com/office/powerpoint/2010/main" val="1815279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6557D9-4301-8B13-9428-8F36E8DF8E3D}"/>
              </a:ext>
            </a:extLst>
          </p:cNvPr>
          <p:cNvSpPr>
            <a:spLocks noGrp="1"/>
          </p:cNvSpPr>
          <p:nvPr>
            <p:ph type="title"/>
          </p:nvPr>
        </p:nvSpPr>
        <p:spPr/>
        <p:txBody>
          <a:bodyPr>
            <a:normAutofit fontScale="90000"/>
          </a:bodyPr>
          <a:lstStyle/>
          <a:p>
            <a:r>
              <a:rPr lang="en-US" dirty="0">
                <a:latin typeface="Times New Roman" panose="02020603050405020304" pitchFamily="18" charset="0"/>
                <a:cs typeface="Times New Roman" panose="02020603050405020304" pitchFamily="18" charset="0"/>
              </a:rPr>
              <a:t>Recent Tax Changes Increased  Individual Income Tax Progressivity</a:t>
            </a:r>
            <a:endParaRPr lang="en-US" dirty="0"/>
          </a:p>
        </p:txBody>
      </p:sp>
      <p:sp>
        <p:nvSpPr>
          <p:cNvPr id="3" name="Slide Number Placeholder 2">
            <a:extLst>
              <a:ext uri="{FF2B5EF4-FFF2-40B4-BE49-F238E27FC236}">
                <a16:creationId xmlns:a16="http://schemas.microsoft.com/office/drawing/2014/main" id="{192B9912-57C0-7EB7-F21C-9CAC6C97A394}"/>
              </a:ext>
            </a:extLst>
          </p:cNvPr>
          <p:cNvSpPr>
            <a:spLocks noGrp="1"/>
          </p:cNvSpPr>
          <p:nvPr>
            <p:ph type="sldNum" sz="quarter" idx="12"/>
          </p:nvPr>
        </p:nvSpPr>
        <p:spPr/>
        <p:txBody>
          <a:bodyPr/>
          <a:lstStyle/>
          <a:p>
            <a:fld id="{B7D4160A-B398-445E-B430-7F2611F9565E}" type="slidenum">
              <a:rPr lang="en-US" smtClean="0"/>
              <a:pPr/>
              <a:t>13</a:t>
            </a:fld>
            <a:endParaRPr lang="en-US"/>
          </a:p>
        </p:txBody>
      </p:sp>
      <p:sp>
        <p:nvSpPr>
          <p:cNvPr id="4" name="Content Placeholder 2">
            <a:extLst>
              <a:ext uri="{FF2B5EF4-FFF2-40B4-BE49-F238E27FC236}">
                <a16:creationId xmlns:a16="http://schemas.microsoft.com/office/drawing/2014/main" id="{8FA9F5EC-F1ED-C127-BB80-32B97A32A8D6}"/>
              </a:ext>
            </a:extLst>
          </p:cNvPr>
          <p:cNvSpPr txBox="1">
            <a:spLocks/>
          </p:cNvSpPr>
          <p:nvPr/>
        </p:nvSpPr>
        <p:spPr>
          <a:xfrm>
            <a:off x="457200" y="1624012"/>
            <a:ext cx="8229600" cy="4525963"/>
          </a:xfrm>
          <a:prstGeom prst="rect">
            <a:avLst/>
          </a:prstGeom>
        </p:spPr>
        <p:txBody>
          <a:bodyPr>
            <a:normAutofit fontScale="6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solidFill>
                  <a:srgbClr val="232323"/>
                </a:solidFill>
                <a:latin typeface="Times New Roman" panose="02020603050405020304" pitchFamily="18" charset="0"/>
                <a:cs typeface="Times New Roman" panose="02020603050405020304" pitchFamily="18" charset="0"/>
              </a:rPr>
              <a:t>Virginia recently increased the progressivity of the individual income tax by:</a:t>
            </a:r>
          </a:p>
          <a:p>
            <a:pPr marL="914400" lvl="1" indent="-514350">
              <a:buAutoNum type="arabicParenR"/>
            </a:pPr>
            <a:r>
              <a:rPr lang="en-US" dirty="0">
                <a:solidFill>
                  <a:srgbClr val="232323"/>
                </a:solidFill>
                <a:latin typeface="Times New Roman" panose="02020603050405020304" pitchFamily="18" charset="0"/>
                <a:cs typeface="Times New Roman" panose="02020603050405020304" pitchFamily="18" charset="0"/>
              </a:rPr>
              <a:t>nearly doubling the standard deduction; and </a:t>
            </a:r>
          </a:p>
          <a:p>
            <a:pPr marL="914400" lvl="1" indent="-514350">
              <a:buAutoNum type="arabicParenR"/>
            </a:pPr>
            <a:r>
              <a:rPr lang="en-US" dirty="0">
                <a:solidFill>
                  <a:srgbClr val="232323"/>
                </a:solidFill>
                <a:latin typeface="Times New Roman" panose="02020603050405020304" pitchFamily="18" charset="0"/>
                <a:cs typeface="Times New Roman" panose="02020603050405020304" pitchFamily="18" charset="0"/>
              </a:rPr>
              <a:t>making the state earned income tax credit partially refundable – low-income filers can receive a refund even if they have little or no tax liability. </a:t>
            </a:r>
          </a:p>
          <a:p>
            <a:pPr marL="400050" lvl="1" indent="0">
              <a:buFont typeface="Arial" pitchFamily="34" charset="0"/>
              <a:buNone/>
            </a:pPr>
            <a:r>
              <a:rPr lang="en-US" i="1" dirty="0">
                <a:solidFill>
                  <a:srgbClr val="232323"/>
                </a:solidFill>
                <a:latin typeface="Times New Roman" panose="02020603050405020304" pitchFamily="18" charset="0"/>
                <a:cs typeface="Times New Roman" panose="02020603050405020304" pitchFamily="18" charset="0"/>
              </a:rPr>
              <a:t>2022 JLARC report</a:t>
            </a:r>
            <a:r>
              <a:rPr lang="en-US" dirty="0">
                <a:solidFill>
                  <a:srgbClr val="232323"/>
                </a:solidFill>
                <a:latin typeface="Times New Roman" panose="02020603050405020304" pitchFamily="18" charset="0"/>
                <a:cs typeface="Times New Roman" panose="02020603050405020304" pitchFamily="18" charset="0"/>
              </a:rPr>
              <a:t>: Taken together, these changes will make Virginia’s income tax 45% more progressive than in 2021 (as measured by change in the “Suits” progressivity index, which measures the progressivity of taxes on all income groups), and more progressive than most other states’ income tax.</a:t>
            </a:r>
          </a:p>
          <a:p>
            <a:endParaRPr lang="en-US" dirty="0">
              <a:solidFill>
                <a:srgbClr val="232323"/>
              </a:solidFill>
              <a:latin typeface="Times New Roman" panose="02020603050405020304" pitchFamily="18" charset="0"/>
              <a:cs typeface="Times New Roman" panose="02020603050405020304" pitchFamily="18" charset="0"/>
            </a:endParaRPr>
          </a:p>
          <a:p>
            <a:r>
              <a:rPr lang="en-US" dirty="0">
                <a:solidFill>
                  <a:srgbClr val="232323"/>
                </a:solidFill>
                <a:latin typeface="Times New Roman" panose="02020603050405020304" pitchFamily="18" charset="0"/>
                <a:cs typeface="Times New Roman" panose="02020603050405020304" pitchFamily="18" charset="0"/>
              </a:rPr>
              <a:t>These changes reduced taxes for many filers, but especially low and lower-middle income filers.  </a:t>
            </a:r>
            <a:r>
              <a:rPr lang="en-US" i="1" dirty="0">
                <a:solidFill>
                  <a:srgbClr val="232323"/>
                </a:solidFill>
                <a:latin typeface="Times New Roman" panose="02020603050405020304" pitchFamily="18" charset="0"/>
                <a:cs typeface="Times New Roman" panose="02020603050405020304" pitchFamily="18" charset="0"/>
              </a:rPr>
              <a:t>JLARC</a:t>
            </a:r>
            <a:r>
              <a:rPr lang="en-US" dirty="0">
                <a:solidFill>
                  <a:srgbClr val="232323"/>
                </a:solidFill>
                <a:latin typeface="Times New Roman" panose="02020603050405020304" pitchFamily="18" charset="0"/>
                <a:cs typeface="Times New Roman" panose="02020603050405020304" pitchFamily="18" charset="0"/>
              </a:rPr>
              <a:t>: </a:t>
            </a:r>
          </a:p>
          <a:p>
            <a:pPr marL="857250" lvl="1" indent="-457200">
              <a:buFont typeface="Wingdings" pitchFamily="2" charset="2"/>
              <a:buChar char="Ø"/>
            </a:pPr>
            <a:r>
              <a:rPr lang="en-US" dirty="0">
                <a:solidFill>
                  <a:srgbClr val="232323"/>
                </a:solidFill>
                <a:latin typeface="Times New Roman" panose="02020603050405020304" pitchFamily="18" charset="0"/>
                <a:cs typeface="Times New Roman" panose="02020603050405020304" pitchFamily="18" charset="0"/>
              </a:rPr>
              <a:t>Low-income filers (1</a:t>
            </a:r>
            <a:r>
              <a:rPr lang="en-US" baseline="30000" dirty="0">
                <a:solidFill>
                  <a:srgbClr val="232323"/>
                </a:solidFill>
                <a:latin typeface="Times New Roman" panose="02020603050405020304" pitchFamily="18" charset="0"/>
                <a:cs typeface="Times New Roman" panose="02020603050405020304" pitchFamily="18" charset="0"/>
              </a:rPr>
              <a:t>st</a:t>
            </a:r>
            <a:r>
              <a:rPr lang="en-US" dirty="0">
                <a:solidFill>
                  <a:srgbClr val="232323"/>
                </a:solidFill>
                <a:latin typeface="Times New Roman" panose="02020603050405020304" pitchFamily="18" charset="0"/>
                <a:cs typeface="Times New Roman" panose="02020603050405020304" pitchFamily="18" charset="0"/>
              </a:rPr>
              <a:t> quintile of filers, up to $14,000 in income) will see their effective tax rate (percentage of income paid in taxes) decline substantially from 0.8% to -1.2%. </a:t>
            </a:r>
          </a:p>
          <a:p>
            <a:pPr marL="857250" lvl="1" indent="-457200">
              <a:buFont typeface="Wingdings" pitchFamily="2" charset="2"/>
              <a:buChar char="Ø"/>
            </a:pPr>
            <a:r>
              <a:rPr lang="en-US" dirty="0">
                <a:solidFill>
                  <a:srgbClr val="232323"/>
                </a:solidFill>
                <a:latin typeface="Times New Roman" panose="02020603050405020304" pitchFamily="18" charset="0"/>
                <a:cs typeface="Times New Roman" panose="02020603050405020304" pitchFamily="18" charset="0"/>
              </a:rPr>
              <a:t>Lower-middle income filers (2</a:t>
            </a:r>
            <a:r>
              <a:rPr lang="en-US" baseline="30000" dirty="0">
                <a:solidFill>
                  <a:srgbClr val="232323"/>
                </a:solidFill>
                <a:latin typeface="Times New Roman" panose="02020603050405020304" pitchFamily="18" charset="0"/>
                <a:cs typeface="Times New Roman" panose="02020603050405020304" pitchFamily="18" charset="0"/>
              </a:rPr>
              <a:t>nd</a:t>
            </a:r>
            <a:r>
              <a:rPr lang="en-US" dirty="0">
                <a:solidFill>
                  <a:srgbClr val="232323"/>
                </a:solidFill>
                <a:latin typeface="Times New Roman" panose="02020603050405020304" pitchFamily="18" charset="0"/>
                <a:cs typeface="Times New Roman" panose="02020603050405020304" pitchFamily="18" charset="0"/>
              </a:rPr>
              <a:t>quintile of filers, $14,000 to $36,000 in income) will see their effective tax rates reduced by half, from 2.4% to 1.2%.</a:t>
            </a:r>
          </a:p>
          <a:p>
            <a:endParaRPr lang="en-US" dirty="0"/>
          </a:p>
        </p:txBody>
      </p:sp>
    </p:spTree>
    <p:extLst>
      <p:ext uri="{BB962C8B-B14F-4D97-AF65-F5344CB8AC3E}">
        <p14:creationId xmlns:p14="http://schemas.microsoft.com/office/powerpoint/2010/main" val="7437118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20379-028B-DE78-DBBE-D2869291804F}"/>
              </a:ext>
            </a:extLst>
          </p:cNvPr>
          <p:cNvSpPr>
            <a:spLocks noGrp="1"/>
          </p:cNvSpPr>
          <p:nvPr>
            <p:ph type="title"/>
          </p:nvPr>
        </p:nvSpPr>
        <p:spPr/>
        <p:txBody>
          <a:bodyPr>
            <a:normAutofit/>
          </a:bodyPr>
          <a:lstStyle/>
          <a:p>
            <a:r>
              <a:rPr lang="en-US" sz="3200" dirty="0">
                <a:latin typeface="Times New Roman" panose="02020603050405020304" pitchFamily="18" charset="0"/>
                <a:cs typeface="Times New Roman" panose="02020603050405020304" pitchFamily="18" charset="0"/>
              </a:rPr>
              <a:t>Virginia is a Low Tax State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When Considering Wealth With Tax Levels</a:t>
            </a:r>
          </a:p>
        </p:txBody>
      </p:sp>
      <p:sp>
        <p:nvSpPr>
          <p:cNvPr id="3" name="Slide Number Placeholder 2">
            <a:extLst>
              <a:ext uri="{FF2B5EF4-FFF2-40B4-BE49-F238E27FC236}">
                <a16:creationId xmlns:a16="http://schemas.microsoft.com/office/drawing/2014/main" id="{F11F7A21-5C71-F9E2-6CD8-A826A6D05375}"/>
              </a:ext>
            </a:extLst>
          </p:cNvPr>
          <p:cNvSpPr>
            <a:spLocks noGrp="1"/>
          </p:cNvSpPr>
          <p:nvPr>
            <p:ph type="sldNum" sz="quarter" idx="12"/>
          </p:nvPr>
        </p:nvSpPr>
        <p:spPr/>
        <p:txBody>
          <a:bodyPr/>
          <a:lstStyle/>
          <a:p>
            <a:fld id="{B7D4160A-B398-445E-B430-7F2611F9565E}" type="slidenum">
              <a:rPr lang="en-US" smtClean="0"/>
              <a:pPr/>
              <a:t>14</a:t>
            </a:fld>
            <a:endParaRPr lang="en-US"/>
          </a:p>
        </p:txBody>
      </p:sp>
      <p:pic>
        <p:nvPicPr>
          <p:cNvPr id="7" name="Picture 6">
            <a:extLst>
              <a:ext uri="{FF2B5EF4-FFF2-40B4-BE49-F238E27FC236}">
                <a16:creationId xmlns:a16="http://schemas.microsoft.com/office/drawing/2014/main" id="{D3D428FD-4BA0-39AD-77D7-6120A9020D8D}"/>
              </a:ext>
            </a:extLst>
          </p:cNvPr>
          <p:cNvPicPr>
            <a:picLocks noChangeAspect="1"/>
          </p:cNvPicPr>
          <p:nvPr/>
        </p:nvPicPr>
        <p:blipFill>
          <a:blip r:embed="rId2"/>
          <a:stretch>
            <a:fillRect/>
          </a:stretch>
        </p:blipFill>
        <p:spPr>
          <a:xfrm>
            <a:off x="609600" y="1497404"/>
            <a:ext cx="7924800" cy="4779180"/>
          </a:xfrm>
          <a:prstGeom prst="rect">
            <a:avLst/>
          </a:prstGeom>
        </p:spPr>
      </p:pic>
    </p:spTree>
    <p:extLst>
      <p:ext uri="{BB962C8B-B14F-4D97-AF65-F5344CB8AC3E}">
        <p14:creationId xmlns:p14="http://schemas.microsoft.com/office/powerpoint/2010/main" val="21120988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6A629A-3D31-53B3-13FF-109B77F7EC6B}"/>
              </a:ext>
            </a:extLst>
          </p:cNvPr>
          <p:cNvSpPr>
            <a:spLocks noGrp="1"/>
          </p:cNvSpPr>
          <p:nvPr>
            <p:ph type="title"/>
          </p:nvPr>
        </p:nvSpPr>
        <p:spPr/>
        <p:txBody>
          <a:bodyPr>
            <a:normAutofit fontScale="90000"/>
          </a:bodyPr>
          <a:lstStyle/>
          <a:p>
            <a:r>
              <a:rPr lang="en-US" dirty="0">
                <a:latin typeface="Times New Roman" panose="02020603050405020304" pitchFamily="18" charset="0"/>
                <a:cs typeface="Times New Roman" panose="02020603050405020304" pitchFamily="18" charset="0"/>
              </a:rPr>
              <a:t>Virginia Tax Rankings Versus Surrounding States</a:t>
            </a:r>
          </a:p>
        </p:txBody>
      </p:sp>
      <p:sp>
        <p:nvSpPr>
          <p:cNvPr id="3" name="Slide Number Placeholder 2">
            <a:extLst>
              <a:ext uri="{FF2B5EF4-FFF2-40B4-BE49-F238E27FC236}">
                <a16:creationId xmlns:a16="http://schemas.microsoft.com/office/drawing/2014/main" id="{667020F2-6182-37D3-28B0-BBC694405C91}"/>
              </a:ext>
            </a:extLst>
          </p:cNvPr>
          <p:cNvSpPr>
            <a:spLocks noGrp="1"/>
          </p:cNvSpPr>
          <p:nvPr>
            <p:ph type="sldNum" sz="quarter" idx="12"/>
          </p:nvPr>
        </p:nvSpPr>
        <p:spPr/>
        <p:txBody>
          <a:bodyPr/>
          <a:lstStyle/>
          <a:p>
            <a:fld id="{B7D4160A-B398-445E-B430-7F2611F9565E}" type="slidenum">
              <a:rPr lang="en-US" smtClean="0"/>
              <a:pPr/>
              <a:t>15</a:t>
            </a:fld>
            <a:endParaRPr lang="en-US"/>
          </a:p>
        </p:txBody>
      </p:sp>
      <p:pic>
        <p:nvPicPr>
          <p:cNvPr id="7" name="Picture 6">
            <a:extLst>
              <a:ext uri="{FF2B5EF4-FFF2-40B4-BE49-F238E27FC236}">
                <a16:creationId xmlns:a16="http://schemas.microsoft.com/office/drawing/2014/main" id="{3DA4A2A7-41AE-24C9-7E1E-358D90CF6B51}"/>
              </a:ext>
            </a:extLst>
          </p:cNvPr>
          <p:cNvPicPr>
            <a:picLocks noChangeAspect="1"/>
          </p:cNvPicPr>
          <p:nvPr/>
        </p:nvPicPr>
        <p:blipFill>
          <a:blip r:embed="rId2"/>
          <a:stretch>
            <a:fillRect/>
          </a:stretch>
        </p:blipFill>
        <p:spPr>
          <a:xfrm>
            <a:off x="516011" y="1822776"/>
            <a:ext cx="8126551" cy="3739824"/>
          </a:xfrm>
          <a:prstGeom prst="rect">
            <a:avLst/>
          </a:prstGeom>
        </p:spPr>
      </p:pic>
    </p:spTree>
    <p:extLst>
      <p:ext uri="{BB962C8B-B14F-4D97-AF65-F5344CB8AC3E}">
        <p14:creationId xmlns:p14="http://schemas.microsoft.com/office/powerpoint/2010/main" val="12546881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5E3ADAF-9DEE-26E5-6202-32216E5D8478}"/>
              </a:ext>
            </a:extLst>
          </p:cNvPr>
          <p:cNvSpPr>
            <a:spLocks noGrp="1"/>
          </p:cNvSpPr>
          <p:nvPr>
            <p:ph type="sldNum" sz="quarter" idx="12"/>
          </p:nvPr>
        </p:nvSpPr>
        <p:spPr/>
        <p:txBody>
          <a:bodyPr/>
          <a:lstStyle/>
          <a:p>
            <a:fld id="{B7D4160A-B398-445E-B430-7F2611F9565E}" type="slidenum">
              <a:rPr lang="en-US" smtClean="0"/>
              <a:pPr/>
              <a:t>16</a:t>
            </a:fld>
            <a:endParaRPr lang="en-US"/>
          </a:p>
        </p:txBody>
      </p:sp>
      <p:pic>
        <p:nvPicPr>
          <p:cNvPr id="3" name="Picture 2">
            <a:extLst>
              <a:ext uri="{FF2B5EF4-FFF2-40B4-BE49-F238E27FC236}">
                <a16:creationId xmlns:a16="http://schemas.microsoft.com/office/drawing/2014/main" id="{B59830F3-8155-3865-BFDC-72E6FF4C21BA}"/>
              </a:ext>
            </a:extLst>
          </p:cNvPr>
          <p:cNvPicPr>
            <a:picLocks noChangeAspect="1"/>
          </p:cNvPicPr>
          <p:nvPr/>
        </p:nvPicPr>
        <p:blipFill>
          <a:blip r:embed="rId2"/>
          <a:stretch>
            <a:fillRect/>
          </a:stretch>
        </p:blipFill>
        <p:spPr>
          <a:xfrm>
            <a:off x="321857" y="381000"/>
            <a:ext cx="8500284" cy="5975350"/>
          </a:xfrm>
          <a:prstGeom prst="rect">
            <a:avLst/>
          </a:prstGeom>
        </p:spPr>
      </p:pic>
    </p:spTree>
    <p:extLst>
      <p:ext uri="{BB962C8B-B14F-4D97-AF65-F5344CB8AC3E}">
        <p14:creationId xmlns:p14="http://schemas.microsoft.com/office/powerpoint/2010/main" val="38608775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6E0658-94E5-8FFD-2BDF-4B6635CB9ABA}"/>
              </a:ext>
            </a:extLst>
          </p:cNvPr>
          <p:cNvSpPr>
            <a:spLocks noGrp="1"/>
          </p:cNvSpPr>
          <p:nvPr>
            <p:ph type="title"/>
          </p:nvPr>
        </p:nvSpPr>
        <p:spPr/>
        <p:txBody>
          <a:bodyPr>
            <a:normAutofit fontScale="90000"/>
          </a:bodyPr>
          <a:lstStyle/>
          <a:p>
            <a:r>
              <a:rPr lang="en-US" dirty="0">
                <a:latin typeface="Times New Roman" panose="02020603050405020304" pitchFamily="18" charset="0"/>
                <a:cs typeface="Times New Roman" panose="02020603050405020304" pitchFamily="18" charset="0"/>
              </a:rPr>
              <a:t>Individual Income Tax Policy Options</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 by Increasing Progressivity</a:t>
            </a:r>
          </a:p>
        </p:txBody>
      </p:sp>
      <p:sp>
        <p:nvSpPr>
          <p:cNvPr id="3" name="Content Placeholder 2">
            <a:extLst>
              <a:ext uri="{FF2B5EF4-FFF2-40B4-BE49-F238E27FC236}">
                <a16:creationId xmlns:a16="http://schemas.microsoft.com/office/drawing/2014/main" id="{F5EA0B1A-1497-1C6C-A801-CD1D0707B1BA}"/>
              </a:ext>
            </a:extLst>
          </p:cNvPr>
          <p:cNvSpPr>
            <a:spLocks noGrp="1"/>
          </p:cNvSpPr>
          <p:nvPr>
            <p:ph idx="1"/>
          </p:nvPr>
        </p:nvSpPr>
        <p:spPr/>
        <p:txBody>
          <a:bodyPr>
            <a:normAutofit fontScale="85000" lnSpcReduction="20000"/>
          </a:bodyPr>
          <a:lstStyle/>
          <a:p>
            <a:r>
              <a:rPr lang="en-US" sz="1600" dirty="0">
                <a:effectLst/>
                <a:latin typeface="Times New Roman" panose="02020603050405020304" pitchFamily="18" charset="0"/>
                <a:cs typeface="Times New Roman" panose="02020603050405020304" pitchFamily="18" charset="0"/>
              </a:rPr>
              <a:t>Virginia’s highest rate— 5.75% for income above $17,000—is substantially less than some states with much more progressive state income taxes. For example</a:t>
            </a:r>
            <a:r>
              <a:rPr lang="en-US" sz="1600" dirty="0">
                <a:latin typeface="Times New Roman" panose="02020603050405020304" pitchFamily="18" charset="0"/>
                <a:cs typeface="Times New Roman" panose="02020603050405020304" pitchFamily="18" charset="0"/>
              </a:rPr>
              <a:t>:</a:t>
            </a:r>
          </a:p>
          <a:p>
            <a:pPr marL="685800" lvl="1"/>
            <a:r>
              <a:rPr lang="en-US" sz="1600" dirty="0">
                <a:effectLst/>
                <a:latin typeface="Times New Roman" panose="02020603050405020304" pitchFamily="18" charset="0"/>
                <a:cs typeface="Times New Roman" panose="02020603050405020304" pitchFamily="18" charset="0"/>
              </a:rPr>
              <a:t>California–13.3%for income above $1million for single filers,</a:t>
            </a:r>
          </a:p>
          <a:p>
            <a:pPr marL="685800" lvl="1"/>
            <a:r>
              <a:rPr lang="en-US" sz="1600" dirty="0">
                <a:effectLst/>
                <a:latin typeface="Times New Roman" panose="02020603050405020304" pitchFamily="18" charset="0"/>
                <a:cs typeface="Times New Roman" panose="02020603050405020304" pitchFamily="18" charset="0"/>
              </a:rPr>
              <a:t>Hawaii 11% for income above $200,000 for single filers</a:t>
            </a:r>
          </a:p>
          <a:p>
            <a:pPr marL="685800" lvl="1"/>
            <a:r>
              <a:rPr lang="en-US" sz="1600" dirty="0">
                <a:effectLst/>
                <a:latin typeface="Times New Roman" panose="02020603050405020304" pitchFamily="18" charset="0"/>
                <a:cs typeface="Times New Roman" panose="02020603050405020304" pitchFamily="18" charset="0"/>
              </a:rPr>
              <a:t>New Jersey 10.75% for income above $1million, and </a:t>
            </a:r>
            <a:endParaRPr lang="en-US" sz="1600" dirty="0">
              <a:latin typeface="Times New Roman" panose="02020603050405020304" pitchFamily="18" charset="0"/>
              <a:cs typeface="Times New Roman" panose="02020603050405020304" pitchFamily="18" charset="0"/>
            </a:endParaRPr>
          </a:p>
          <a:p>
            <a:pPr marL="685800" lvl="1"/>
            <a:r>
              <a:rPr lang="en-US" sz="1600" dirty="0">
                <a:effectLst/>
                <a:latin typeface="Times New Roman" panose="02020603050405020304" pitchFamily="18" charset="0"/>
                <a:cs typeface="Times New Roman" panose="02020603050405020304" pitchFamily="18" charset="0"/>
              </a:rPr>
              <a:t>New York</a:t>
            </a:r>
            <a:r>
              <a:rPr lang="en-US" sz="1600" dirty="0">
                <a:latin typeface="Times New Roman" panose="02020603050405020304" pitchFamily="18" charset="0"/>
                <a:cs typeface="Times New Roman" panose="02020603050405020304" pitchFamily="18" charset="0"/>
              </a:rPr>
              <a:t> </a:t>
            </a:r>
            <a:r>
              <a:rPr lang="en-US" sz="1600" dirty="0">
                <a:effectLst/>
                <a:latin typeface="Times New Roman" panose="02020603050405020304" pitchFamily="18" charset="0"/>
                <a:cs typeface="Times New Roman" panose="02020603050405020304" pitchFamily="18" charset="0"/>
              </a:rPr>
              <a:t>10.3% for income above $5 million (and 10.9% for income above $25 million). </a:t>
            </a:r>
          </a:p>
          <a:p>
            <a:pPr>
              <a:buFont typeface="Arial" panose="020B0604020202020204" pitchFamily="34" charset="0"/>
              <a:buChar char="•"/>
            </a:pPr>
            <a:r>
              <a:rPr lang="en-US" sz="1600" dirty="0">
                <a:effectLst/>
                <a:latin typeface="Times New Roman" panose="02020603050405020304" pitchFamily="18" charset="0"/>
                <a:cs typeface="Times New Roman" panose="02020603050405020304" pitchFamily="18" charset="0"/>
              </a:rPr>
              <a:t>Regionally, the highest income tax brackets and rates vary substantially. West Virginia’s highest rate is 6.5% of income above $60,000. Maryland’s highest rate is 5.75% of income above $250,000. North Carolina has a flat tax rate of 4.50% beginning in 2024, declining to 4.25% in 2025. Tennessee has no income tax. </a:t>
            </a:r>
          </a:p>
          <a:p>
            <a:endParaRPr lang="en-US" sz="1600" dirty="0">
              <a:latin typeface="Times New Roman" panose="02020603050405020304" pitchFamily="18" charset="0"/>
              <a:cs typeface="Times New Roman" panose="02020603050405020304" pitchFamily="18" charset="0"/>
            </a:endParaRPr>
          </a:p>
          <a:p>
            <a:pPr marL="0" indent="0">
              <a:buNone/>
            </a:pPr>
            <a:r>
              <a:rPr lang="en-US" sz="1600" b="1" dirty="0">
                <a:latin typeface="Times New Roman" panose="02020603050405020304" pitchFamily="18" charset="0"/>
                <a:cs typeface="Times New Roman" panose="02020603050405020304" pitchFamily="18" charset="0"/>
              </a:rPr>
              <a:t>Policy Option Examples:</a:t>
            </a:r>
          </a:p>
          <a:p>
            <a:pPr marL="0" indent="0">
              <a:buNone/>
            </a:pPr>
            <a:endParaRPr lang="en-US" sz="900" b="1" dirty="0">
              <a:latin typeface="Times New Roman" panose="02020603050405020304" pitchFamily="18" charset="0"/>
              <a:cs typeface="Times New Roman" panose="02020603050405020304" pitchFamily="18" charset="0"/>
            </a:endParaRPr>
          </a:p>
          <a:p>
            <a:r>
              <a:rPr lang="en-US" sz="1600" b="1" dirty="0">
                <a:latin typeface="Times New Roman" panose="02020603050405020304" pitchFamily="18" charset="0"/>
                <a:cs typeface="Times New Roman" panose="02020603050405020304" pitchFamily="18" charset="0"/>
              </a:rPr>
              <a:t>C</a:t>
            </a:r>
            <a:r>
              <a:rPr lang="en-US" sz="1600" b="1" dirty="0">
                <a:effectLst/>
                <a:latin typeface="Times New Roman" panose="02020603050405020304" pitchFamily="18" charset="0"/>
                <a:cs typeface="Times New Roman" panose="02020603050405020304" pitchFamily="18" charset="0"/>
              </a:rPr>
              <a:t>reate a new 7% income tax bracket for $600,000 or more income </a:t>
            </a:r>
            <a:r>
              <a:rPr lang="en-US" sz="1600" b="1" dirty="0">
                <a:latin typeface="Times New Roman" panose="02020603050405020304" pitchFamily="18" charset="0"/>
                <a:cs typeface="Times New Roman" panose="02020603050405020304" pitchFamily="18" charset="0"/>
              </a:rPr>
              <a:t>(top 1% of income filers).  Raises about $510 mil. per year beginning in 2026 (and growing by 5% each year)</a:t>
            </a:r>
          </a:p>
          <a:p>
            <a:pPr marL="0" indent="0">
              <a:buNone/>
            </a:pPr>
            <a:endParaRPr lang="en-US" sz="900" b="1" dirty="0">
              <a:latin typeface="Times New Roman" panose="02020603050405020304" pitchFamily="18" charset="0"/>
              <a:cs typeface="Times New Roman" panose="02020603050405020304" pitchFamily="18" charset="0"/>
            </a:endParaRPr>
          </a:p>
          <a:p>
            <a:r>
              <a:rPr lang="en-US" sz="1600" b="1" dirty="0">
                <a:effectLst/>
                <a:latin typeface="Times New Roman" panose="02020603050405020304" pitchFamily="18" charset="0"/>
                <a:cs typeface="Times New Roman" panose="02020603050405020304" pitchFamily="18" charset="0"/>
              </a:rPr>
              <a:t>Create two new income tax brackets: 1) 6% backet for $100,000 to $1 million income and 2) 6.75% bracket for $1,000,000 or more income.</a:t>
            </a:r>
          </a:p>
          <a:p>
            <a:pPr marL="685800" lvl="1"/>
            <a:r>
              <a:rPr lang="en-US" sz="1600" b="1" dirty="0">
                <a:latin typeface="Times New Roman" panose="02020603050405020304" pitchFamily="18" charset="0"/>
                <a:cs typeface="Times New Roman" panose="02020603050405020304" pitchFamily="18" charset="0"/>
              </a:rPr>
              <a:t>Raises about $600 mil. per year</a:t>
            </a:r>
          </a:p>
          <a:p>
            <a:pPr marL="685800" lvl="1"/>
            <a:endParaRPr lang="en-US" sz="1600" b="1" dirty="0">
              <a:effectLst/>
              <a:latin typeface="Times New Roman" panose="02020603050405020304" pitchFamily="18" charset="0"/>
              <a:cs typeface="Times New Roman" panose="02020603050405020304" pitchFamily="18" charset="0"/>
            </a:endParaRPr>
          </a:p>
          <a:p>
            <a:r>
              <a:rPr lang="en-US" sz="1600" dirty="0">
                <a:effectLst/>
                <a:latin typeface="Times New Roman" panose="02020603050405020304" pitchFamily="18" charset="0"/>
                <a:cs typeface="Times New Roman" panose="02020603050405020304" pitchFamily="18" charset="0"/>
              </a:rPr>
              <a:t>In tax year 2021, Planning District 8 (</a:t>
            </a:r>
            <a:r>
              <a:rPr lang="en-US" sz="1600" dirty="0" err="1">
                <a:effectLst/>
                <a:latin typeface="Times New Roman" panose="02020603050405020304" pitchFamily="18" charset="0"/>
                <a:cs typeface="Times New Roman" panose="02020603050405020304" pitchFamily="18" charset="0"/>
              </a:rPr>
              <a:t>NoVA</a:t>
            </a:r>
            <a:r>
              <a:rPr lang="en-US" sz="1600" dirty="0">
                <a:effectLst/>
                <a:latin typeface="Times New Roman" panose="02020603050405020304" pitchFamily="18" charset="0"/>
                <a:cs typeface="Times New Roman" panose="02020603050405020304" pitchFamily="18" charset="0"/>
              </a:rPr>
              <a:t>) filed 31 percent of total Virginia tax returns, representing 47 percent of state income tax liability, and 52 percent of state adjusted gross income above $100,000.</a:t>
            </a:r>
          </a:p>
          <a:p>
            <a:endParaRPr lang="en-US" dirty="0">
              <a:latin typeface="Times New Roman" panose="02020603050405020304" pitchFamily="18" charset="0"/>
              <a:cs typeface="Times New Roman" panose="02020603050405020304" pitchFamily="18" charset="0"/>
            </a:endParaRPr>
          </a:p>
          <a:p>
            <a:endParaRPr lang="en-US" dirty="0"/>
          </a:p>
          <a:p>
            <a:endParaRPr lang="en-US" dirty="0"/>
          </a:p>
        </p:txBody>
      </p:sp>
      <p:sp>
        <p:nvSpPr>
          <p:cNvPr id="4" name="Slide Number Placeholder 3">
            <a:extLst>
              <a:ext uri="{FF2B5EF4-FFF2-40B4-BE49-F238E27FC236}">
                <a16:creationId xmlns:a16="http://schemas.microsoft.com/office/drawing/2014/main" id="{78D7D4B1-78A7-2F0F-E5CC-26368025E669}"/>
              </a:ext>
            </a:extLst>
          </p:cNvPr>
          <p:cNvSpPr>
            <a:spLocks noGrp="1"/>
          </p:cNvSpPr>
          <p:nvPr>
            <p:ph type="sldNum" sz="quarter" idx="12"/>
          </p:nvPr>
        </p:nvSpPr>
        <p:spPr/>
        <p:txBody>
          <a:bodyPr/>
          <a:lstStyle/>
          <a:p>
            <a:fld id="{B7D4160A-B398-445E-B430-7F2611F9565E}" type="slidenum">
              <a:rPr lang="en-US" smtClean="0"/>
              <a:pPr/>
              <a:t>17</a:t>
            </a:fld>
            <a:endParaRPr lang="en-US"/>
          </a:p>
        </p:txBody>
      </p:sp>
    </p:spTree>
    <p:extLst>
      <p:ext uri="{BB962C8B-B14F-4D97-AF65-F5344CB8AC3E}">
        <p14:creationId xmlns:p14="http://schemas.microsoft.com/office/powerpoint/2010/main" val="34713905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83214-3B62-9C37-56C3-B6C826FEFBD4}"/>
              </a:ext>
            </a:extLst>
          </p:cNvPr>
          <p:cNvSpPr>
            <a:spLocks noGrp="1"/>
          </p:cNvSpPr>
          <p:nvPr>
            <p:ph type="title"/>
          </p:nvPr>
        </p:nvSpPr>
        <p:spPr/>
        <p:txBody>
          <a:bodyPr>
            <a:noAutofit/>
          </a:bodyPr>
          <a:lstStyle/>
          <a:p>
            <a:r>
              <a:rPr lang="en-US" sz="3200" dirty="0">
                <a:latin typeface="Times New Roman" panose="02020603050405020304" pitchFamily="18" charset="0"/>
                <a:cs typeface="Times New Roman" panose="02020603050405020304" pitchFamily="18" charset="0"/>
              </a:rPr>
              <a:t>Virginia Has a Relatively Low Combined</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Sales Tax Rate Compared to Other States</a:t>
            </a:r>
            <a:br>
              <a:rPr lang="en-US" sz="32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(Each 1 percent VA increase would raise $1.6 </a:t>
            </a:r>
            <a:r>
              <a:rPr lang="en-US" sz="2800" dirty="0" err="1">
                <a:latin typeface="Times New Roman" panose="02020603050405020304" pitchFamily="18" charset="0"/>
                <a:cs typeface="Times New Roman" panose="02020603050405020304" pitchFamily="18" charset="0"/>
              </a:rPr>
              <a:t>bil</a:t>
            </a:r>
            <a:r>
              <a:rPr lang="en-US" sz="2800" dirty="0">
                <a:latin typeface="Times New Roman" panose="02020603050405020304" pitchFamily="18" charset="0"/>
                <a:cs typeface="Times New Roman" panose="02020603050405020304" pitchFamily="18" charset="0"/>
              </a:rPr>
              <a:t>. GF) </a:t>
            </a:r>
          </a:p>
        </p:txBody>
      </p:sp>
      <p:sp>
        <p:nvSpPr>
          <p:cNvPr id="3" name="Slide Number Placeholder 2">
            <a:extLst>
              <a:ext uri="{FF2B5EF4-FFF2-40B4-BE49-F238E27FC236}">
                <a16:creationId xmlns:a16="http://schemas.microsoft.com/office/drawing/2014/main" id="{A55132B6-9241-474F-62FE-2FB6A3ABF821}"/>
              </a:ext>
            </a:extLst>
          </p:cNvPr>
          <p:cNvSpPr>
            <a:spLocks noGrp="1"/>
          </p:cNvSpPr>
          <p:nvPr>
            <p:ph type="sldNum" sz="quarter" idx="12"/>
          </p:nvPr>
        </p:nvSpPr>
        <p:spPr/>
        <p:txBody>
          <a:bodyPr/>
          <a:lstStyle/>
          <a:p>
            <a:fld id="{B7D4160A-B398-445E-B430-7F2611F9565E}" type="slidenum">
              <a:rPr lang="en-US" smtClean="0"/>
              <a:pPr/>
              <a:t>18</a:t>
            </a:fld>
            <a:endParaRPr lang="en-US"/>
          </a:p>
        </p:txBody>
      </p:sp>
      <p:pic>
        <p:nvPicPr>
          <p:cNvPr id="4" name="Picture 3">
            <a:extLst>
              <a:ext uri="{FF2B5EF4-FFF2-40B4-BE49-F238E27FC236}">
                <a16:creationId xmlns:a16="http://schemas.microsoft.com/office/drawing/2014/main" id="{D147A36F-8EF0-5EB7-EF16-C77C985DCD8F}"/>
              </a:ext>
            </a:extLst>
          </p:cNvPr>
          <p:cNvPicPr>
            <a:picLocks noChangeAspect="1"/>
          </p:cNvPicPr>
          <p:nvPr/>
        </p:nvPicPr>
        <p:blipFill>
          <a:blip r:embed="rId2"/>
          <a:stretch>
            <a:fillRect/>
          </a:stretch>
        </p:blipFill>
        <p:spPr>
          <a:xfrm>
            <a:off x="457201" y="1889021"/>
            <a:ext cx="8211312" cy="4969275"/>
          </a:xfrm>
          <a:prstGeom prst="rect">
            <a:avLst/>
          </a:prstGeom>
        </p:spPr>
      </p:pic>
    </p:spTree>
    <p:extLst>
      <p:ext uri="{BB962C8B-B14F-4D97-AF65-F5344CB8AC3E}">
        <p14:creationId xmlns:p14="http://schemas.microsoft.com/office/powerpoint/2010/main" val="31296907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46F886-61CB-933E-4914-999305AF405B}"/>
              </a:ext>
            </a:extLst>
          </p:cNvPr>
          <p:cNvSpPr>
            <a:spLocks noGrp="1"/>
          </p:cNvSpPr>
          <p:nvPr>
            <p:ph type="title"/>
          </p:nvPr>
        </p:nvSpPr>
        <p:spPr/>
        <p:txBody>
          <a:bodyPr>
            <a:noAutofit/>
          </a:bodyPr>
          <a:lstStyle/>
          <a:p>
            <a:r>
              <a:rPr lang="en-US" sz="3600" dirty="0">
                <a:latin typeface="Times New Roman" panose="02020603050405020304" pitchFamily="18" charset="0"/>
                <a:cs typeface="Times New Roman" panose="02020603050405020304" pitchFamily="18" charset="0"/>
              </a:rPr>
              <a:t>Virginia Has a Lower Sales Tax Rate and Service Base than Surrounding States</a:t>
            </a:r>
          </a:p>
        </p:txBody>
      </p:sp>
      <p:sp>
        <p:nvSpPr>
          <p:cNvPr id="3" name="Slide Number Placeholder 2">
            <a:extLst>
              <a:ext uri="{FF2B5EF4-FFF2-40B4-BE49-F238E27FC236}">
                <a16:creationId xmlns:a16="http://schemas.microsoft.com/office/drawing/2014/main" id="{4AD34876-5E62-9F31-C577-DE988A3BC0DB}"/>
              </a:ext>
            </a:extLst>
          </p:cNvPr>
          <p:cNvSpPr>
            <a:spLocks noGrp="1"/>
          </p:cNvSpPr>
          <p:nvPr>
            <p:ph type="sldNum" sz="quarter" idx="12"/>
          </p:nvPr>
        </p:nvSpPr>
        <p:spPr/>
        <p:txBody>
          <a:bodyPr/>
          <a:lstStyle/>
          <a:p>
            <a:fld id="{B7D4160A-B398-445E-B430-7F2611F9565E}" type="slidenum">
              <a:rPr lang="en-US" smtClean="0"/>
              <a:pPr/>
              <a:t>19</a:t>
            </a:fld>
            <a:endParaRPr lang="en-US"/>
          </a:p>
        </p:txBody>
      </p:sp>
      <p:sp>
        <p:nvSpPr>
          <p:cNvPr id="8" name="TextBox 7">
            <a:extLst>
              <a:ext uri="{FF2B5EF4-FFF2-40B4-BE49-F238E27FC236}">
                <a16:creationId xmlns:a16="http://schemas.microsoft.com/office/drawing/2014/main" id="{3C76A004-A12D-8F47-3EA9-9D8F876D0F0B}"/>
              </a:ext>
            </a:extLst>
          </p:cNvPr>
          <p:cNvSpPr txBox="1"/>
          <p:nvPr/>
        </p:nvSpPr>
        <p:spPr>
          <a:xfrm>
            <a:off x="457200" y="6217850"/>
            <a:ext cx="8229600" cy="461665"/>
          </a:xfrm>
          <a:prstGeom prst="rect">
            <a:avLst/>
          </a:prstGeom>
          <a:noFill/>
        </p:spPr>
        <p:txBody>
          <a:bodyPr wrap="square">
            <a:spAutoFit/>
          </a:bodyPr>
          <a:lstStyle/>
          <a:p>
            <a:r>
              <a:rPr lang="en-US" sz="1200" i="1" dirty="0">
                <a:latin typeface="Times New Roman" panose="02020603050405020304" pitchFamily="18" charset="0"/>
                <a:cs typeface="Times New Roman" panose="02020603050405020304" pitchFamily="18" charset="0"/>
              </a:rPr>
              <a:t>Source: https://</a:t>
            </a:r>
            <a:r>
              <a:rPr lang="en-US" sz="1200" i="1" dirty="0" err="1">
                <a:latin typeface="Times New Roman" panose="02020603050405020304" pitchFamily="18" charset="0"/>
                <a:cs typeface="Times New Roman" panose="02020603050405020304" pitchFamily="18" charset="0"/>
              </a:rPr>
              <a:t>www.finance.virginia.gov</a:t>
            </a:r>
            <a:r>
              <a:rPr lang="en-US" sz="1200" i="1" dirty="0">
                <a:latin typeface="Times New Roman" panose="02020603050405020304" pitchFamily="18" charset="0"/>
                <a:cs typeface="Times New Roman" panose="02020603050405020304" pitchFamily="18" charset="0"/>
              </a:rPr>
              <a:t>/media/</a:t>
            </a:r>
            <a:r>
              <a:rPr lang="en-US" sz="1200" i="1" dirty="0" err="1">
                <a:latin typeface="Times New Roman" panose="02020603050405020304" pitchFamily="18" charset="0"/>
                <a:cs typeface="Times New Roman" panose="02020603050405020304" pitchFamily="18" charset="0"/>
              </a:rPr>
              <a:t>governorvirginiagov</a:t>
            </a:r>
            <a:r>
              <a:rPr lang="en-US" sz="1200" i="1" dirty="0">
                <a:latin typeface="Times New Roman" panose="02020603050405020304" pitchFamily="18" charset="0"/>
                <a:cs typeface="Times New Roman" panose="02020603050405020304" pitchFamily="18" charset="0"/>
              </a:rPr>
              <a:t>/secretary-of-finance/pdf/12_23Presentation-(with-Appendix).pdf</a:t>
            </a:r>
          </a:p>
        </p:txBody>
      </p:sp>
      <p:pic>
        <p:nvPicPr>
          <p:cNvPr id="4" name="Picture 3">
            <a:extLst>
              <a:ext uri="{FF2B5EF4-FFF2-40B4-BE49-F238E27FC236}">
                <a16:creationId xmlns:a16="http://schemas.microsoft.com/office/drawing/2014/main" id="{7A41023A-47E7-26BE-4D31-E66B972E95BD}"/>
              </a:ext>
            </a:extLst>
          </p:cNvPr>
          <p:cNvPicPr>
            <a:picLocks noChangeAspect="1"/>
          </p:cNvPicPr>
          <p:nvPr/>
        </p:nvPicPr>
        <p:blipFill>
          <a:blip r:embed="rId2"/>
          <a:stretch>
            <a:fillRect/>
          </a:stretch>
        </p:blipFill>
        <p:spPr>
          <a:xfrm>
            <a:off x="882650" y="1556138"/>
            <a:ext cx="7378700" cy="4661712"/>
          </a:xfrm>
          <a:prstGeom prst="rect">
            <a:avLst/>
          </a:prstGeom>
        </p:spPr>
      </p:pic>
    </p:spTree>
    <p:extLst>
      <p:ext uri="{BB962C8B-B14F-4D97-AF65-F5344CB8AC3E}">
        <p14:creationId xmlns:p14="http://schemas.microsoft.com/office/powerpoint/2010/main" val="35764055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886C759-6E32-F132-ED73-F9035925D89F}"/>
              </a:ext>
            </a:extLst>
          </p:cNvPr>
          <p:cNvSpPr>
            <a:spLocks noGrp="1"/>
          </p:cNvSpPr>
          <p:nvPr>
            <p:ph type="sldNum" sz="quarter" idx="12"/>
          </p:nvPr>
        </p:nvSpPr>
        <p:spPr/>
        <p:txBody>
          <a:bodyPr/>
          <a:lstStyle/>
          <a:p>
            <a:fld id="{B7D4160A-B398-445E-B430-7F2611F9565E}" type="slidenum">
              <a:rPr lang="en-US" smtClean="0"/>
              <a:pPr/>
              <a:t>2</a:t>
            </a:fld>
            <a:endParaRPr lang="en-US"/>
          </a:p>
        </p:txBody>
      </p:sp>
      <p:pic>
        <p:nvPicPr>
          <p:cNvPr id="4" name="Picture 3">
            <a:extLst>
              <a:ext uri="{FF2B5EF4-FFF2-40B4-BE49-F238E27FC236}">
                <a16:creationId xmlns:a16="http://schemas.microsoft.com/office/drawing/2014/main" id="{F61C0790-CC49-468D-DF9E-2A8B4606DB28}"/>
              </a:ext>
            </a:extLst>
          </p:cNvPr>
          <p:cNvPicPr>
            <a:picLocks noChangeAspect="1"/>
          </p:cNvPicPr>
          <p:nvPr/>
        </p:nvPicPr>
        <p:blipFill>
          <a:blip r:embed="rId2"/>
          <a:stretch>
            <a:fillRect/>
          </a:stretch>
        </p:blipFill>
        <p:spPr>
          <a:xfrm>
            <a:off x="457200" y="1417638"/>
            <a:ext cx="8229600" cy="4938712"/>
          </a:xfrm>
          <a:prstGeom prst="rect">
            <a:avLst/>
          </a:prstGeom>
        </p:spPr>
      </p:pic>
      <p:sp>
        <p:nvSpPr>
          <p:cNvPr id="5" name="Title 4">
            <a:extLst>
              <a:ext uri="{FF2B5EF4-FFF2-40B4-BE49-F238E27FC236}">
                <a16:creationId xmlns:a16="http://schemas.microsoft.com/office/drawing/2014/main" id="{3BB6E165-279C-57D0-9A97-B0EFF1546FAA}"/>
              </a:ext>
            </a:extLst>
          </p:cNvPr>
          <p:cNvSpPr txBox="1">
            <a:spLocks noGrp="1"/>
          </p:cNvSpPr>
          <p:nvPr>
            <p:ph type="title"/>
          </p:nvPr>
        </p:nvSpPr>
        <p:spPr>
          <a:prstGeom prst="rect">
            <a:avLst/>
          </a:prstGeom>
          <a:noFill/>
        </p:spPr>
        <p:txBody>
          <a:bodyPr wrap="none" rtlCol="0">
            <a:spAutoFit/>
          </a:bodyPr>
          <a:lstStyle/>
          <a:p>
            <a:pPr algn="ctr"/>
            <a:r>
              <a:rPr lang="en-US" sz="2800" b="1" dirty="0">
                <a:latin typeface="Times New Roman" panose="02020603050405020304" pitchFamily="18" charset="0"/>
                <a:cs typeface="Times New Roman" panose="02020603050405020304" pitchFamily="18" charset="0"/>
              </a:rPr>
              <a:t>Where Does the State Spend Its General Fund?</a:t>
            </a:r>
          </a:p>
          <a:p>
            <a:pPr algn="ctr"/>
            <a:r>
              <a:rPr lang="en-US" sz="2800" b="1" dirty="0">
                <a:latin typeface="Times New Roman" panose="02020603050405020304" pitchFamily="18" charset="0"/>
                <a:cs typeface="Times New Roman" panose="02020603050405020304" pitchFamily="18" charset="0"/>
              </a:rPr>
              <a:t>Adopted State 2024-26 GF Budget ($ Mil.)</a:t>
            </a:r>
          </a:p>
        </p:txBody>
      </p:sp>
    </p:spTree>
    <p:extLst>
      <p:ext uri="{BB962C8B-B14F-4D97-AF65-F5344CB8AC3E}">
        <p14:creationId xmlns:p14="http://schemas.microsoft.com/office/powerpoint/2010/main" val="5636791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E4634-C4D4-F072-0C93-E8221174AA31}"/>
              </a:ext>
            </a:extLst>
          </p:cNvPr>
          <p:cNvSpPr>
            <a:spLocks noGrp="1"/>
          </p:cNvSpPr>
          <p:nvPr>
            <p:ph type="title"/>
          </p:nvPr>
        </p:nvSpPr>
        <p:spPr>
          <a:xfrm>
            <a:off x="457200" y="274638"/>
            <a:ext cx="8229600" cy="932940"/>
          </a:xfrm>
        </p:spPr>
        <p:txBody>
          <a:bodyPr>
            <a:noAutofit/>
          </a:bodyPr>
          <a:lstStyle/>
          <a:p>
            <a:r>
              <a:rPr lang="en-US" sz="3600" dirty="0">
                <a:latin typeface="Times New Roman" panose="02020603050405020304" pitchFamily="18" charset="0"/>
                <a:cs typeface="Times New Roman" panose="02020603050405020304" pitchFamily="18" charset="0"/>
              </a:rPr>
              <a:t>Sales Tax on “New Economy” Products</a:t>
            </a:r>
            <a:br>
              <a:rPr lang="en-US"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 in Surrounding States</a:t>
            </a:r>
          </a:p>
        </p:txBody>
      </p:sp>
      <p:sp>
        <p:nvSpPr>
          <p:cNvPr id="3" name="Slide Number Placeholder 2">
            <a:extLst>
              <a:ext uri="{FF2B5EF4-FFF2-40B4-BE49-F238E27FC236}">
                <a16:creationId xmlns:a16="http://schemas.microsoft.com/office/drawing/2014/main" id="{65761F72-5C05-6D82-557D-D544445915E5}"/>
              </a:ext>
            </a:extLst>
          </p:cNvPr>
          <p:cNvSpPr>
            <a:spLocks noGrp="1"/>
          </p:cNvSpPr>
          <p:nvPr>
            <p:ph type="sldNum" sz="quarter" idx="12"/>
          </p:nvPr>
        </p:nvSpPr>
        <p:spPr/>
        <p:txBody>
          <a:bodyPr/>
          <a:lstStyle/>
          <a:p>
            <a:fld id="{B7D4160A-B398-445E-B430-7F2611F9565E}" type="slidenum">
              <a:rPr lang="en-US" smtClean="0"/>
              <a:pPr/>
              <a:t>20</a:t>
            </a:fld>
            <a:endParaRPr lang="en-US"/>
          </a:p>
        </p:txBody>
      </p:sp>
      <p:pic>
        <p:nvPicPr>
          <p:cNvPr id="4" name="Picture 3">
            <a:extLst>
              <a:ext uri="{FF2B5EF4-FFF2-40B4-BE49-F238E27FC236}">
                <a16:creationId xmlns:a16="http://schemas.microsoft.com/office/drawing/2014/main" id="{E931AE31-0FA4-F318-B5B3-0AAC4B34E56E}"/>
              </a:ext>
            </a:extLst>
          </p:cNvPr>
          <p:cNvPicPr>
            <a:picLocks noChangeAspect="1"/>
          </p:cNvPicPr>
          <p:nvPr/>
        </p:nvPicPr>
        <p:blipFill>
          <a:blip r:embed="rId2"/>
          <a:stretch>
            <a:fillRect/>
          </a:stretch>
        </p:blipFill>
        <p:spPr>
          <a:xfrm>
            <a:off x="685800" y="1371600"/>
            <a:ext cx="7772400" cy="4724400"/>
          </a:xfrm>
          <a:prstGeom prst="rect">
            <a:avLst/>
          </a:prstGeom>
        </p:spPr>
      </p:pic>
    </p:spTree>
    <p:extLst>
      <p:ext uri="{BB962C8B-B14F-4D97-AF65-F5344CB8AC3E}">
        <p14:creationId xmlns:p14="http://schemas.microsoft.com/office/powerpoint/2010/main" val="13112615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20FF99-E64B-6B47-CEB8-00A5CED68E25}"/>
              </a:ext>
            </a:extLst>
          </p:cNvPr>
          <p:cNvSpPr>
            <a:spLocks noGrp="1"/>
          </p:cNvSpPr>
          <p:nvPr>
            <p:ph type="title"/>
          </p:nvPr>
        </p:nvSpPr>
        <p:spPr/>
        <p:txBody>
          <a:bodyPr>
            <a:normAutofit fontScale="90000"/>
          </a:bodyPr>
          <a:lstStyle/>
          <a:p>
            <a:r>
              <a:rPr lang="en-US" sz="3600" b="0" i="0" u="none" strike="noStrike" dirty="0">
                <a:solidFill>
                  <a:srgbClr val="1A1A1A"/>
                </a:solidFill>
                <a:effectLst/>
                <a:highlight>
                  <a:srgbClr val="FFFFFF"/>
                </a:highlight>
                <a:latin typeface="Times New Roman" panose="02020603050405020304" pitchFamily="18" charset="0"/>
                <a:cs typeface="Times New Roman" panose="02020603050405020304" pitchFamily="18" charset="0"/>
              </a:rPr>
              <a:t>Sales Taxes on Services Are Different by State</a:t>
            </a:r>
            <a:endParaRPr lang="en-US" sz="36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29199427-B104-0689-24B5-92A057EB4315}"/>
              </a:ext>
            </a:extLst>
          </p:cNvPr>
          <p:cNvSpPr>
            <a:spLocks noGrp="1"/>
          </p:cNvSpPr>
          <p:nvPr>
            <p:ph idx="1"/>
          </p:nvPr>
        </p:nvSpPr>
        <p:spPr/>
        <p:txBody>
          <a:bodyPr>
            <a:normAutofit fontScale="70000" lnSpcReduction="20000"/>
          </a:bodyPr>
          <a:lstStyle/>
          <a:p>
            <a:r>
              <a:rPr lang="en-US" b="0" i="0" u="none" strike="noStrike" dirty="0">
                <a:solidFill>
                  <a:srgbClr val="1A1A1A"/>
                </a:solidFill>
                <a:effectLst/>
                <a:highlight>
                  <a:srgbClr val="FFFFFF"/>
                </a:highlight>
                <a:latin typeface="Times New Roman" panose="02020603050405020304" pitchFamily="18" charset="0"/>
                <a:cs typeface="Times New Roman" panose="02020603050405020304" pitchFamily="18" charset="0"/>
              </a:rPr>
              <a:t>Five U.S. states (New Hampshire, Oregon, Montana, Delaware, and  Alaska*) do not impose any general, statewide sales tax, whether on goods or services. </a:t>
            </a:r>
          </a:p>
          <a:p>
            <a:r>
              <a:rPr lang="en-US" b="0" i="0" u="none" strike="noStrike" dirty="0">
                <a:solidFill>
                  <a:srgbClr val="1A1A1A"/>
                </a:solidFill>
                <a:effectLst/>
                <a:highlight>
                  <a:srgbClr val="FFFFFF"/>
                </a:highlight>
                <a:latin typeface="Times New Roman" panose="02020603050405020304" pitchFamily="18" charset="0"/>
                <a:cs typeface="Times New Roman" panose="02020603050405020304" pitchFamily="18" charset="0"/>
              </a:rPr>
              <a:t>Of the 45 states remaining, four (Hawaii, South Dakota, New Mexico, and West Virginia) tax services by default, with exceptions only for services specifically exempted in the law.</a:t>
            </a:r>
          </a:p>
          <a:p>
            <a:r>
              <a:rPr lang="en-US" b="0" i="0" u="none" strike="noStrike" dirty="0">
                <a:solidFill>
                  <a:srgbClr val="1A1A1A"/>
                </a:solidFill>
                <a:effectLst/>
                <a:highlight>
                  <a:srgbClr val="FFFFFF"/>
                </a:highlight>
                <a:latin typeface="Times New Roman" panose="02020603050405020304" pitchFamily="18" charset="0"/>
                <a:cs typeface="Times New Roman" panose="02020603050405020304" pitchFamily="18" charset="0"/>
              </a:rPr>
              <a:t>This leaves 41 states — and the District of Columbia — where services are not taxed by default, but services enumerated by the state may be taxed. Every one of these states taxes a different set of services.</a:t>
            </a:r>
          </a:p>
          <a:p>
            <a:r>
              <a:rPr lang="en-US" dirty="0">
                <a:solidFill>
                  <a:srgbClr val="1A1A1A"/>
                </a:solidFill>
                <a:highlight>
                  <a:srgbClr val="FFFFFF"/>
                </a:highlight>
                <a:latin typeface="Times New Roman" panose="02020603050405020304" pitchFamily="18" charset="0"/>
                <a:cs typeface="Times New Roman" panose="02020603050405020304" pitchFamily="18" charset="0"/>
              </a:rPr>
              <a:t>Virginia is considered to be a state that has a low level of sales tax on services.  </a:t>
            </a:r>
            <a:r>
              <a:rPr lang="en-US" sz="2000" dirty="0">
                <a:solidFill>
                  <a:srgbClr val="1A1A1A"/>
                </a:solidFill>
                <a:highlight>
                  <a:srgbClr val="FFFFFF"/>
                </a:highlight>
                <a:latin typeface="Times New Roman" panose="02020603050405020304" pitchFamily="18" charset="0"/>
                <a:cs typeface="Times New Roman" panose="02020603050405020304" pitchFamily="18" charset="0"/>
              </a:rPr>
              <a:t>See </a:t>
            </a:r>
            <a:r>
              <a:rPr lang="en-US" sz="2000" dirty="0">
                <a:solidFill>
                  <a:srgbClr val="1A1A1A"/>
                </a:solidFill>
                <a:highlight>
                  <a:srgbClr val="FFFFFF"/>
                </a:highlight>
                <a:latin typeface="Times New Roman" panose="02020603050405020304" pitchFamily="18" charset="0"/>
                <a:cs typeface="Times New Roman" panose="02020603050405020304" pitchFamily="18" charset="0"/>
                <a:hlinkClick r:id="rId2"/>
              </a:rPr>
              <a:t>https://taxadmin.org/state-taxation-of-services-by-category-2017/</a:t>
            </a:r>
            <a:endParaRPr lang="en-US" sz="2000" dirty="0">
              <a:solidFill>
                <a:srgbClr val="1A1A1A"/>
              </a:solidFill>
              <a:highlight>
                <a:srgbClr val="FFFFFF"/>
              </a:highlight>
              <a:latin typeface="Times New Roman" panose="02020603050405020304" pitchFamily="18" charset="0"/>
              <a:cs typeface="Times New Roman" panose="02020603050405020304" pitchFamily="18" charset="0"/>
            </a:endParaRPr>
          </a:p>
          <a:p>
            <a:endParaRPr lang="en-US" sz="2000" dirty="0">
              <a:solidFill>
                <a:srgbClr val="1A1A1A"/>
              </a:solidFill>
              <a:highlight>
                <a:srgbClr val="FFFFFF"/>
              </a:highlight>
              <a:latin typeface="Times New Roman" panose="02020603050405020304" pitchFamily="18" charset="0"/>
              <a:cs typeface="Times New Roman" panose="02020603050405020304" pitchFamily="18" charset="0"/>
            </a:endParaRPr>
          </a:p>
          <a:p>
            <a:pPr marL="400050" lvl="1" indent="0">
              <a:buNone/>
            </a:pPr>
            <a:r>
              <a:rPr lang="en-US" sz="1600" dirty="0">
                <a:solidFill>
                  <a:srgbClr val="1A1A1A"/>
                </a:solidFill>
                <a:highlight>
                  <a:srgbClr val="FFFFFF"/>
                </a:highlight>
                <a:latin typeface="Times New Roman" panose="02020603050405020304" pitchFamily="18" charset="0"/>
                <a:cs typeface="Times New Roman" panose="02020603050405020304" pitchFamily="18" charset="0"/>
              </a:rPr>
              <a:t>* Alaska h</a:t>
            </a:r>
            <a:r>
              <a:rPr lang="en-US" sz="1600" b="0" i="0" u="none" strike="noStrike" dirty="0">
                <a:solidFill>
                  <a:srgbClr val="1A1A1A"/>
                </a:solidFill>
                <a:effectLst/>
                <a:highlight>
                  <a:srgbClr val="FFFFFF"/>
                </a:highlight>
                <a:latin typeface="Times New Roman" panose="02020603050405020304" pitchFamily="18" charset="0"/>
                <a:cs typeface="Times New Roman" panose="02020603050405020304" pitchFamily="18" charset="0"/>
              </a:rPr>
              <a:t>as a local sales tax</a:t>
            </a:r>
            <a:endParaRPr lang="en-US" sz="1600"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8A9061D7-ADBD-E29D-3A9B-8218A4843B76}"/>
              </a:ext>
            </a:extLst>
          </p:cNvPr>
          <p:cNvSpPr>
            <a:spLocks noGrp="1"/>
          </p:cNvSpPr>
          <p:nvPr>
            <p:ph type="sldNum" sz="quarter" idx="12"/>
          </p:nvPr>
        </p:nvSpPr>
        <p:spPr/>
        <p:txBody>
          <a:bodyPr/>
          <a:lstStyle/>
          <a:p>
            <a:fld id="{B7D4160A-B398-445E-B430-7F2611F9565E}" type="slidenum">
              <a:rPr lang="en-US" smtClean="0"/>
              <a:pPr/>
              <a:t>21</a:t>
            </a:fld>
            <a:endParaRPr lang="en-US"/>
          </a:p>
        </p:txBody>
      </p:sp>
    </p:spTree>
    <p:extLst>
      <p:ext uri="{BB962C8B-B14F-4D97-AF65-F5344CB8AC3E}">
        <p14:creationId xmlns:p14="http://schemas.microsoft.com/office/powerpoint/2010/main" val="26270820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44A2B-0592-0BB1-AB6F-0B692E80F607}"/>
              </a:ext>
            </a:extLst>
          </p:cNvPr>
          <p:cNvSpPr>
            <a:spLocks noGrp="1"/>
          </p:cNvSpPr>
          <p:nvPr>
            <p:ph type="title"/>
          </p:nvPr>
        </p:nvSpPr>
        <p:spPr/>
        <p:txBody>
          <a:bodyPr>
            <a:noAutofit/>
          </a:bodyPr>
          <a:lstStyle/>
          <a:p>
            <a:r>
              <a:rPr lang="en-US" sz="3200" dirty="0">
                <a:latin typeface="Times New Roman" panose="02020603050405020304" pitchFamily="18" charset="0"/>
                <a:cs typeface="Times New Roman" panose="02020603050405020304" pitchFamily="18" charset="0"/>
              </a:rPr>
              <a:t>Sales Tax Exemptions on Services in Virginia</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Reduce the Sales Tax Base</a:t>
            </a:r>
          </a:p>
        </p:txBody>
      </p:sp>
      <p:sp>
        <p:nvSpPr>
          <p:cNvPr id="3" name="Slide Number Placeholder 2">
            <a:extLst>
              <a:ext uri="{FF2B5EF4-FFF2-40B4-BE49-F238E27FC236}">
                <a16:creationId xmlns:a16="http://schemas.microsoft.com/office/drawing/2014/main" id="{F58C5DC7-8E19-E9A8-86CB-DB8C4C83760F}"/>
              </a:ext>
            </a:extLst>
          </p:cNvPr>
          <p:cNvSpPr>
            <a:spLocks noGrp="1"/>
          </p:cNvSpPr>
          <p:nvPr>
            <p:ph type="sldNum" sz="quarter" idx="12"/>
          </p:nvPr>
        </p:nvSpPr>
        <p:spPr/>
        <p:txBody>
          <a:bodyPr/>
          <a:lstStyle/>
          <a:p>
            <a:fld id="{B7D4160A-B398-445E-B430-7F2611F9565E}" type="slidenum">
              <a:rPr lang="en-US" smtClean="0"/>
              <a:pPr/>
              <a:t>22</a:t>
            </a:fld>
            <a:endParaRPr lang="en-US"/>
          </a:p>
        </p:txBody>
      </p:sp>
      <p:pic>
        <p:nvPicPr>
          <p:cNvPr id="4" name="Picture 3">
            <a:extLst>
              <a:ext uri="{FF2B5EF4-FFF2-40B4-BE49-F238E27FC236}">
                <a16:creationId xmlns:a16="http://schemas.microsoft.com/office/drawing/2014/main" id="{BF42983C-E773-6AEC-4176-B74E7843975E}"/>
              </a:ext>
            </a:extLst>
          </p:cNvPr>
          <p:cNvPicPr>
            <a:picLocks noChangeAspect="1"/>
          </p:cNvPicPr>
          <p:nvPr/>
        </p:nvPicPr>
        <p:blipFill>
          <a:blip r:embed="rId2"/>
          <a:stretch>
            <a:fillRect/>
          </a:stretch>
        </p:blipFill>
        <p:spPr>
          <a:xfrm>
            <a:off x="471405" y="1752600"/>
            <a:ext cx="8201190" cy="4152016"/>
          </a:xfrm>
          <a:prstGeom prst="rect">
            <a:avLst/>
          </a:prstGeom>
        </p:spPr>
      </p:pic>
    </p:spTree>
    <p:extLst>
      <p:ext uri="{BB962C8B-B14F-4D97-AF65-F5344CB8AC3E}">
        <p14:creationId xmlns:p14="http://schemas.microsoft.com/office/powerpoint/2010/main" val="21874167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FDE83-1753-8311-7836-A475CF8DA78E}"/>
              </a:ext>
            </a:extLst>
          </p:cNvPr>
          <p:cNvSpPr>
            <a:spLocks noGrp="1"/>
          </p:cNvSpPr>
          <p:nvPr>
            <p:ph type="title"/>
          </p:nvPr>
        </p:nvSpPr>
        <p:spPr>
          <a:xfrm>
            <a:off x="457200" y="274638"/>
            <a:ext cx="8229600" cy="792162"/>
          </a:xfrm>
        </p:spPr>
        <p:txBody>
          <a:bodyPr>
            <a:normAutofit/>
          </a:bodyPr>
          <a:lstStyle/>
          <a:p>
            <a:r>
              <a:rPr lang="en-US" sz="3200" dirty="0">
                <a:latin typeface="Times New Roman" panose="02020603050405020304" pitchFamily="18" charset="0"/>
                <a:cs typeface="Times New Roman" panose="02020603050405020304" pitchFamily="18" charset="0"/>
              </a:rPr>
              <a:t>Increasing Sales Taxes on Services in Virginia</a:t>
            </a:r>
          </a:p>
        </p:txBody>
      </p:sp>
      <p:sp>
        <p:nvSpPr>
          <p:cNvPr id="3" name="Content Placeholder 2">
            <a:extLst>
              <a:ext uri="{FF2B5EF4-FFF2-40B4-BE49-F238E27FC236}">
                <a16:creationId xmlns:a16="http://schemas.microsoft.com/office/drawing/2014/main" id="{0FB252EC-009C-1C4D-D01C-C4DE62CB2A05}"/>
              </a:ext>
            </a:extLst>
          </p:cNvPr>
          <p:cNvSpPr>
            <a:spLocks noGrp="1"/>
          </p:cNvSpPr>
          <p:nvPr>
            <p:ph idx="1"/>
          </p:nvPr>
        </p:nvSpPr>
        <p:spPr>
          <a:xfrm>
            <a:off x="457200" y="990600"/>
            <a:ext cx="8229600" cy="5486400"/>
          </a:xfrm>
        </p:spPr>
        <p:txBody>
          <a:bodyPr>
            <a:normAutofit fontScale="70000" lnSpcReduction="20000"/>
          </a:bodyPr>
          <a:lstStyle/>
          <a:p>
            <a:endParaRPr lang="en-US" sz="2600" dirty="0">
              <a:latin typeface="Times New Roman" panose="02020603050405020304" pitchFamily="18" charset="0"/>
              <a:cs typeface="Times New Roman" panose="02020603050405020304" pitchFamily="18" charset="0"/>
            </a:endParaRPr>
          </a:p>
          <a:p>
            <a:r>
              <a:rPr lang="en-US" sz="2600" dirty="0">
                <a:latin typeface="Times New Roman" panose="02020603050405020304" pitchFamily="18" charset="0"/>
                <a:cs typeface="Times New Roman" panose="02020603050405020304" pitchFamily="18" charset="0"/>
              </a:rPr>
              <a:t>Original 2024 Session enrolled budget bill added over $1 billion in biennium revenue (over $750 mil. in 2</a:t>
            </a:r>
            <a:r>
              <a:rPr lang="en-US" sz="2600" baseline="30000" dirty="0">
                <a:latin typeface="Times New Roman" panose="02020603050405020304" pitchFamily="18" charset="0"/>
                <a:cs typeface="Times New Roman" panose="02020603050405020304" pitchFamily="18" charset="0"/>
              </a:rPr>
              <a:t>nd</a:t>
            </a:r>
            <a:r>
              <a:rPr lang="en-US" sz="2600" dirty="0">
                <a:latin typeface="Times New Roman" panose="02020603050405020304" pitchFamily="18" charset="0"/>
                <a:cs typeface="Times New Roman" panose="02020603050405020304" pitchFamily="18" charset="0"/>
              </a:rPr>
              <a:t> yr.) by:</a:t>
            </a:r>
          </a:p>
          <a:p>
            <a:pPr marL="0" indent="0">
              <a:buNone/>
            </a:pPr>
            <a:endParaRPr lang="en-US" sz="1100" dirty="0">
              <a:latin typeface="Times New Roman" panose="02020603050405020304" pitchFamily="18" charset="0"/>
              <a:cs typeface="Times New Roman" panose="02020603050405020304" pitchFamily="18" charset="0"/>
            </a:endParaRPr>
          </a:p>
          <a:p>
            <a:pPr lvl="1" indent="-342900"/>
            <a:r>
              <a:rPr lang="en-US" sz="2600" dirty="0">
                <a:latin typeface="Times New Roman" panose="02020603050405020304" pitchFamily="18" charset="0"/>
                <a:cs typeface="Times New Roman" panose="02020603050405020304" pitchFamily="18" charset="0"/>
              </a:rPr>
              <a:t> Applying retail sales taxes ($157m </a:t>
            </a:r>
            <a:r>
              <a:rPr lang="en-US" sz="2600" dirty="0" err="1">
                <a:latin typeface="Times New Roman" panose="02020603050405020304" pitchFamily="18" charset="0"/>
                <a:cs typeface="Times New Roman" panose="02020603050405020304" pitchFamily="18" charset="0"/>
              </a:rPr>
              <a:t>yr</a:t>
            </a:r>
            <a:r>
              <a:rPr lang="en-US" sz="2600" dirty="0">
                <a:latin typeface="Times New Roman" panose="02020603050405020304" pitchFamily="18" charset="0"/>
                <a:cs typeface="Times New Roman" panose="02020603050405020304" pitchFamily="18" charset="0"/>
              </a:rPr>
              <a:t> 1 and $393m </a:t>
            </a:r>
            <a:r>
              <a:rPr lang="en-US" sz="2600" dirty="0" err="1">
                <a:latin typeface="Times New Roman" panose="02020603050405020304" pitchFamily="18" charset="0"/>
                <a:cs typeface="Times New Roman" panose="02020603050405020304" pitchFamily="18" charset="0"/>
              </a:rPr>
              <a:t>yr</a:t>
            </a:r>
            <a:r>
              <a:rPr lang="en-US" sz="2600" dirty="0">
                <a:latin typeface="Times New Roman" panose="02020603050405020304" pitchFamily="18" charset="0"/>
                <a:cs typeface="Times New Roman" panose="02020603050405020304" pitchFamily="18" charset="0"/>
              </a:rPr>
              <a:t> 2) to </a:t>
            </a:r>
            <a:r>
              <a:rPr lang="en-US" sz="2600" dirty="0">
                <a:effectLst/>
                <a:latin typeface="Times New Roman" panose="02020603050405020304" pitchFamily="18" charset="0"/>
                <a:cs typeface="Times New Roman" panose="02020603050405020304" pitchFamily="18" charset="0"/>
              </a:rPr>
              <a:t>the purchase of digital services or electronic products in five distinct categories: 1) software application services; 2) computer-related services; 3) website hosting and design; 4) data storage; and 5) streaming services </a:t>
            </a:r>
          </a:p>
          <a:p>
            <a:pPr lvl="1" indent="-342900"/>
            <a:r>
              <a:rPr lang="en-US" sz="2600" dirty="0">
                <a:effectLst/>
                <a:latin typeface="Times New Roman" panose="02020603050405020304" pitchFamily="18" charset="0"/>
                <a:cs typeface="Times New Roman" panose="02020603050405020304" pitchFamily="18" charset="0"/>
              </a:rPr>
              <a:t>Applying sales tax on business-to-business purchases of “software application services </a:t>
            </a:r>
            <a:r>
              <a:rPr lang="en-US" sz="2600" dirty="0">
                <a:latin typeface="Times New Roman" panose="02020603050405020304" pitchFamily="18" charset="0"/>
                <a:cs typeface="Times New Roman" panose="02020603050405020304" pitchFamily="18" charset="0"/>
              </a:rPr>
              <a:t>($144m </a:t>
            </a:r>
            <a:r>
              <a:rPr lang="en-US" sz="2600" dirty="0" err="1">
                <a:latin typeface="Times New Roman" panose="02020603050405020304" pitchFamily="18" charset="0"/>
                <a:cs typeface="Times New Roman" panose="02020603050405020304" pitchFamily="18" charset="0"/>
              </a:rPr>
              <a:t>yr</a:t>
            </a:r>
            <a:r>
              <a:rPr lang="en-US" sz="2600" dirty="0">
                <a:latin typeface="Times New Roman" panose="02020603050405020304" pitchFamily="18" charset="0"/>
                <a:cs typeface="Times New Roman" panose="02020603050405020304" pitchFamily="18" charset="0"/>
              </a:rPr>
              <a:t> 1 and $360m </a:t>
            </a:r>
            <a:r>
              <a:rPr lang="en-US" sz="2600" dirty="0" err="1">
                <a:latin typeface="Times New Roman" panose="02020603050405020304" pitchFamily="18" charset="0"/>
                <a:cs typeface="Times New Roman" panose="02020603050405020304" pitchFamily="18" charset="0"/>
              </a:rPr>
              <a:t>yr</a:t>
            </a:r>
            <a:r>
              <a:rPr lang="en-US" sz="2600" dirty="0">
                <a:latin typeface="Times New Roman" panose="02020603050405020304" pitchFamily="18" charset="0"/>
                <a:cs typeface="Times New Roman" panose="02020603050405020304" pitchFamily="18" charset="0"/>
              </a:rPr>
              <a:t> 2) </a:t>
            </a:r>
            <a:endParaRPr lang="en-US" sz="2600" dirty="0">
              <a:effectLst/>
              <a:latin typeface="Times New Roman" panose="02020603050405020304" pitchFamily="18" charset="0"/>
              <a:cs typeface="Times New Roman" panose="02020603050405020304" pitchFamily="18" charset="0"/>
            </a:endParaRPr>
          </a:p>
          <a:p>
            <a:pPr marL="400050" lvl="1" indent="0">
              <a:buNone/>
            </a:pPr>
            <a:endParaRPr lang="en-US" sz="1100" dirty="0">
              <a:latin typeface="Times New Roman" panose="02020603050405020304" pitchFamily="18" charset="0"/>
              <a:cs typeface="Times New Roman" panose="02020603050405020304" pitchFamily="18" charset="0"/>
            </a:endParaRPr>
          </a:p>
          <a:p>
            <a:r>
              <a:rPr lang="en-US" sz="2600" dirty="0">
                <a:latin typeface="Times New Roman" panose="02020603050405020304" pitchFamily="18" charset="0"/>
                <a:cs typeface="Times New Roman" panose="02020603050405020304" pitchFamily="18" charset="0"/>
              </a:rPr>
              <a:t>June </a:t>
            </a:r>
            <a:r>
              <a:rPr lang="en-US" sz="2600" u="sng" dirty="0">
                <a:latin typeface="Times New Roman" panose="02020603050405020304" pitchFamily="18" charset="0"/>
                <a:cs typeface="Times New Roman" panose="02020603050405020304" pitchFamily="18" charset="0"/>
              </a:rPr>
              <a:t>adopted</a:t>
            </a:r>
            <a:r>
              <a:rPr lang="en-US" sz="2600" dirty="0">
                <a:latin typeface="Times New Roman" panose="02020603050405020304" pitchFamily="18" charset="0"/>
                <a:cs typeface="Times New Roman" panose="02020603050405020304" pitchFamily="18" charset="0"/>
              </a:rPr>
              <a:t> budget compromise eliminated sales tax base expansion on ”new economy” services.</a:t>
            </a:r>
          </a:p>
          <a:p>
            <a:pPr marL="400050" lvl="1" indent="0">
              <a:buNone/>
            </a:pPr>
            <a:endParaRPr lang="en-US" sz="1100" dirty="0">
              <a:latin typeface="Times New Roman" panose="02020603050405020304" pitchFamily="18" charset="0"/>
              <a:cs typeface="Times New Roman" panose="02020603050405020304" pitchFamily="18" charset="0"/>
            </a:endParaRPr>
          </a:p>
          <a:p>
            <a:r>
              <a:rPr lang="en-US" sz="2600" dirty="0">
                <a:latin typeface="Times New Roman" panose="02020603050405020304" pitchFamily="18" charset="0"/>
                <a:cs typeface="Times New Roman" panose="02020603050405020304" pitchFamily="18" charset="0"/>
              </a:rPr>
              <a:t>HB 889 (Watts – 2024 Session) proposed applying retail sales taxes to a broad spectrum of services </a:t>
            </a:r>
          </a:p>
          <a:p>
            <a:pPr marL="0" indent="0">
              <a:buNone/>
            </a:pPr>
            <a:endParaRPr lang="en-US" sz="1100" dirty="0">
              <a:latin typeface="Times New Roman" panose="02020603050405020304" pitchFamily="18" charset="0"/>
              <a:cs typeface="Times New Roman" panose="02020603050405020304" pitchFamily="18" charset="0"/>
            </a:endParaRPr>
          </a:p>
          <a:p>
            <a:pPr marL="400050" lvl="1" indent="0">
              <a:buNone/>
            </a:pPr>
            <a:r>
              <a:rPr lang="en-US" sz="2600" dirty="0">
                <a:latin typeface="Times New Roman" panose="02020603050405020304" pitchFamily="18" charset="0"/>
                <a:cs typeface="Times New Roman" panose="02020603050405020304" pitchFamily="18" charset="0"/>
              </a:rPr>
              <a:t>-	$1.1 billion per year in additional sales tax revenue</a:t>
            </a:r>
          </a:p>
          <a:p>
            <a:pPr marL="857250" lvl="1" indent="-457200">
              <a:buFontTx/>
              <a:buChar char="-"/>
            </a:pPr>
            <a:r>
              <a:rPr lang="en-US" sz="2600" dirty="0">
                <a:latin typeface="Times New Roman" panose="02020603050405020304" pitchFamily="18" charset="0"/>
                <a:cs typeface="Times New Roman" panose="02020603050405020304" pitchFamily="18" charset="0"/>
              </a:rPr>
              <a:t>Repealed local option sales tax on food ($309 mil. reduction in FY 26)</a:t>
            </a:r>
          </a:p>
          <a:p>
            <a:pPr marL="857250" lvl="1" indent="-457200">
              <a:buFontTx/>
              <a:buChar char="-"/>
            </a:pPr>
            <a:r>
              <a:rPr lang="en-US" sz="2600" dirty="0">
                <a:latin typeface="Times New Roman" panose="02020603050405020304" pitchFamily="18" charset="0"/>
                <a:cs typeface="Times New Roman" panose="02020603050405020304" pitchFamily="18" charset="0"/>
              </a:rPr>
              <a:t>Also added $100 mil. in revenues to the CSUT by adding digital streaming services</a:t>
            </a:r>
          </a:p>
          <a:p>
            <a:pPr marL="857250" lvl="1" indent="-457200">
              <a:buFontTx/>
              <a:buChar char="-"/>
            </a:pPr>
            <a:r>
              <a:rPr lang="en-US" sz="2600" dirty="0">
                <a:latin typeface="Times New Roman" panose="02020603050405020304" pitchFamily="18" charset="0"/>
                <a:cs typeface="Times New Roman" panose="02020603050405020304" pitchFamily="18" charset="0"/>
              </a:rPr>
              <a:t>This bill would broaden the sales tax base, including the local option base.  Net local revenues from this bill depends on whether the local sales tax on food is repealed.</a:t>
            </a:r>
          </a:p>
          <a:p>
            <a:pPr marL="400050" lvl="1" indent="0">
              <a:buNone/>
            </a:pPr>
            <a:endParaRPr lang="en-US" sz="2400"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AF30E3F7-3869-4AB2-2617-E9A159B18508}"/>
              </a:ext>
            </a:extLst>
          </p:cNvPr>
          <p:cNvSpPr>
            <a:spLocks noGrp="1"/>
          </p:cNvSpPr>
          <p:nvPr>
            <p:ph type="sldNum" sz="quarter" idx="12"/>
          </p:nvPr>
        </p:nvSpPr>
        <p:spPr/>
        <p:txBody>
          <a:bodyPr/>
          <a:lstStyle/>
          <a:p>
            <a:fld id="{B7D4160A-B398-445E-B430-7F2611F9565E}" type="slidenum">
              <a:rPr lang="en-US" smtClean="0"/>
              <a:pPr/>
              <a:t>23</a:t>
            </a:fld>
            <a:endParaRPr lang="en-US"/>
          </a:p>
        </p:txBody>
      </p:sp>
    </p:spTree>
    <p:extLst>
      <p:ext uri="{BB962C8B-B14F-4D97-AF65-F5344CB8AC3E}">
        <p14:creationId xmlns:p14="http://schemas.microsoft.com/office/powerpoint/2010/main" val="11752020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2D1FA-CD51-F14B-B76E-8B2BF8FD7D2B}"/>
              </a:ext>
            </a:extLst>
          </p:cNvPr>
          <p:cNvSpPr>
            <a:spLocks noGrp="1"/>
          </p:cNvSpPr>
          <p:nvPr>
            <p:ph type="title"/>
          </p:nvPr>
        </p:nvSpPr>
        <p:spPr/>
        <p:txBody>
          <a:bodyPr>
            <a:noAutofit/>
          </a:bodyPr>
          <a:lstStyle/>
          <a:p>
            <a:r>
              <a:rPr lang="en-US" sz="2800" dirty="0">
                <a:latin typeface="Times New Roman" panose="02020603050405020304" pitchFamily="18" charset="0"/>
                <a:cs typeface="Times New Roman" panose="02020603050405020304" pitchFamily="18" charset="0"/>
              </a:rPr>
              <a:t>The Exemption for Data Center Equipment Reduces Sales Tax Revenues by Over $900 Million per Year</a:t>
            </a:r>
          </a:p>
        </p:txBody>
      </p:sp>
      <p:sp>
        <p:nvSpPr>
          <p:cNvPr id="3" name="Content Placeholder 2">
            <a:extLst>
              <a:ext uri="{FF2B5EF4-FFF2-40B4-BE49-F238E27FC236}">
                <a16:creationId xmlns:a16="http://schemas.microsoft.com/office/drawing/2014/main" id="{622798F2-2CD1-14AB-3D59-3D8F7DF225AE}"/>
              </a:ext>
            </a:extLst>
          </p:cNvPr>
          <p:cNvSpPr>
            <a:spLocks noGrp="1"/>
          </p:cNvSpPr>
          <p:nvPr>
            <p:ph idx="1"/>
          </p:nvPr>
        </p:nvSpPr>
        <p:spPr>
          <a:xfrm>
            <a:off x="457200" y="1600200"/>
            <a:ext cx="8229600" cy="4876800"/>
          </a:xfrm>
        </p:spPr>
        <p:txBody>
          <a:bodyPr>
            <a:normAutofit fontScale="62500" lnSpcReduction="20000"/>
          </a:bodyPr>
          <a:lstStyle/>
          <a:p>
            <a:r>
              <a:rPr lang="en-US" dirty="0">
                <a:latin typeface="Times New Roman" panose="02020603050405020304" pitchFamily="18" charset="0"/>
                <a:cs typeface="Times New Roman" panose="02020603050405020304" pitchFamily="18" charset="0"/>
              </a:rPr>
              <a:t>The sales tax exemption for data center equipment is estimated by JLARC to have reduced FY 2023 GF, transportation and local sales tax revenue by $904 mil. </a:t>
            </a:r>
            <a:r>
              <a:rPr lang="en-US" sz="2800" dirty="0">
                <a:latin typeface="Times New Roman" panose="02020603050405020304" pitchFamily="18" charset="0"/>
                <a:cs typeface="Times New Roman" panose="02020603050405020304" pitchFamily="18" charset="0"/>
              </a:rPr>
              <a:t> </a:t>
            </a:r>
            <a:r>
              <a:rPr lang="en-US" sz="1800" u="sng" dirty="0">
                <a:latin typeface="Times New Roman" panose="02020603050405020304" pitchFamily="18" charset="0"/>
                <a:cs typeface="Times New Roman" panose="02020603050405020304" pitchFamily="18" charset="0"/>
                <a:hlinkClick r:id="rId2"/>
              </a:rPr>
              <a:t>Source: </a:t>
            </a:r>
            <a:r>
              <a:rPr lang="en-US" sz="1800" dirty="0">
                <a:latin typeface="Times New Roman" panose="02020603050405020304" pitchFamily="18" charset="0"/>
                <a:cs typeface="Times New Roman" panose="02020603050405020304" pitchFamily="18" charset="0"/>
                <a:hlinkClick r:id="rId2"/>
              </a:rPr>
              <a:t>https://rga.lis.virginia.gov/Published/2024/RD121/PDF</a:t>
            </a:r>
            <a:endParaRPr lang="en-US" sz="1800" dirty="0">
              <a:latin typeface="Times New Roman" panose="02020603050405020304" pitchFamily="18" charset="0"/>
              <a:cs typeface="Times New Roman" panose="02020603050405020304" pitchFamily="18" charset="0"/>
            </a:endParaRPr>
          </a:p>
          <a:p>
            <a:endParaRPr lang="en-US" sz="1200" dirty="0">
              <a:latin typeface="Times New Roman" panose="02020603050405020304" pitchFamily="18" charset="0"/>
              <a:cs typeface="Times New Roman" panose="02020603050405020304" pitchFamily="18" charset="0"/>
            </a:endParaRPr>
          </a:p>
          <a:p>
            <a:pPr marL="685800" lvl="1"/>
            <a:r>
              <a:rPr lang="en-US" sz="2000" dirty="0">
                <a:solidFill>
                  <a:srgbClr val="050505"/>
                </a:solidFill>
                <a:effectLst/>
                <a:latin typeface="Times New Roman" panose="02020603050405020304" pitchFamily="18" charset="0"/>
                <a:cs typeface="Times New Roman" panose="02020603050405020304" pitchFamily="18" charset="0"/>
              </a:rPr>
              <a:t>Virginia Code§ 58.1-609.3 (18) provides an exemption for data center operators and their tenants from the Virginia Retail Sales and Use Tax for computer equipment or enabling software purchased or leased for the processing, storage, retrieval, or communication of data, including but not limited to servers, routers, connections, and other enabling hardware, including chillers and backup generators used or to be used in the operation of such exempt equipment, provided that such computer equipment or enabling software is purchased or leased for use in a data center that is located in a Virginia locality, and the data center operator has entered into a memorandum of understanding with the Virginia Economic Development Partnership Authority ("VEDP") setting forth minimum capital investment and new job creation requirements associated with the operation or maintenance of the data center.  This exemption also applies to any such computer equipment or enabling software purchased or leased to upgrade, supplement, or replace computer equipment or enabling software purchased or leased in the initial investment. </a:t>
            </a:r>
          </a:p>
          <a:p>
            <a:pPr marL="400050" lvl="1" indent="0">
              <a:buNone/>
            </a:pPr>
            <a:endParaRPr lang="en-US" sz="2000" dirty="0">
              <a:solidFill>
                <a:srgbClr val="050505"/>
              </a:solidFill>
              <a:effectLst/>
              <a:latin typeface="Times New Roman" panose="02020603050405020304" pitchFamily="18" charset="0"/>
              <a:cs typeface="Times New Roman" panose="02020603050405020304" pitchFamily="18" charset="0"/>
            </a:endParaRPr>
          </a:p>
          <a:p>
            <a:pPr marL="685800" lvl="1"/>
            <a:r>
              <a:rPr lang="en-US" sz="2000" dirty="0">
                <a:solidFill>
                  <a:srgbClr val="111111"/>
                </a:solidFill>
                <a:effectLst/>
                <a:latin typeface="Times New Roman" panose="02020603050405020304" pitchFamily="18" charset="0"/>
                <a:cs typeface="Times New Roman" panose="02020603050405020304" pitchFamily="18" charset="0"/>
              </a:rPr>
              <a:t>For FY 2023, data center operators reported to VEDP 792 net new jobs and investment of approximately $23 billion, of which approximately $15.6 billion was equipment or software that was exempt from sales tax. </a:t>
            </a:r>
            <a:endParaRPr lang="en-US" sz="2000" dirty="0">
              <a:latin typeface="Times New Roman" panose="02020603050405020304" pitchFamily="18" charset="0"/>
              <a:cs typeface="Times New Roman" panose="02020603050405020304" pitchFamily="18" charset="0"/>
            </a:endParaRPr>
          </a:p>
          <a:p>
            <a:pPr lvl="1"/>
            <a:endParaRPr lang="en-US" sz="2000" dirty="0">
              <a:latin typeface="Times New Roman" panose="02020603050405020304" pitchFamily="18" charset="0"/>
              <a:cs typeface="Times New Roman" panose="02020603050405020304" pitchFamily="18" charset="0"/>
            </a:endParaRPr>
          </a:p>
          <a:p>
            <a:pPr lvl="1"/>
            <a:r>
              <a:rPr lang="en-US" sz="2000" dirty="0">
                <a:latin typeface="Times New Roman" panose="02020603050405020304" pitchFamily="18" charset="0"/>
                <a:cs typeface="Times New Roman" panose="02020603050405020304" pitchFamily="18" charset="0"/>
              </a:rPr>
              <a:t>In 2019, JLARC found: “</a:t>
            </a:r>
            <a:r>
              <a:rPr lang="en-US" sz="2000" dirty="0">
                <a:effectLst/>
                <a:latin typeface="Times New Roman" panose="02020603050405020304" pitchFamily="18" charset="0"/>
                <a:cs typeface="Times New Roman" panose="02020603050405020304" pitchFamily="18" charset="0"/>
              </a:rPr>
              <a:t>The exemption has a sizable influence on data center decisions to locate or expand in Virginia, and it is estimated to have a moderate economic benefit per $1 million in spending by</a:t>
            </a:r>
            <a:r>
              <a:rPr lang="en-US" sz="2000" dirty="0">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the state. It is reasonable for the state—which has identified data centers as a targeted industry—to continue the exemption.”</a:t>
            </a:r>
            <a:endParaRPr lang="en-US" sz="2000" dirty="0">
              <a:latin typeface="Times New Roman" panose="02020603050405020304" pitchFamily="18" charset="0"/>
              <a:cs typeface="Times New Roman" panose="02020603050405020304" pitchFamily="18" charset="0"/>
            </a:endParaRPr>
          </a:p>
          <a:p>
            <a:pPr marL="0" indent="0">
              <a:buNone/>
            </a:pPr>
            <a:endParaRPr lang="en-US" sz="1400"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Other sales tax exemptions are listed here:</a:t>
            </a:r>
          </a:p>
          <a:p>
            <a:pPr marL="400050" lvl="1" indent="0">
              <a:buNone/>
            </a:pPr>
            <a:r>
              <a:rPr lang="en-US" sz="2000" dirty="0">
                <a:latin typeface="Times New Roman" panose="02020603050405020304" pitchFamily="18" charset="0"/>
                <a:cs typeface="Times New Roman" panose="02020603050405020304" pitchFamily="18" charset="0"/>
              </a:rPr>
              <a:t>https://</a:t>
            </a:r>
            <a:r>
              <a:rPr lang="en-US" sz="2000" dirty="0" err="1">
                <a:latin typeface="Times New Roman" panose="02020603050405020304" pitchFamily="18" charset="0"/>
                <a:cs typeface="Times New Roman" panose="02020603050405020304" pitchFamily="18" charset="0"/>
              </a:rPr>
              <a:t>www.tax.virginia.gov</a:t>
            </a:r>
            <a:r>
              <a:rPr lang="en-US" sz="2000" dirty="0">
                <a:latin typeface="Times New Roman" panose="02020603050405020304" pitchFamily="18" charset="0"/>
                <a:cs typeface="Times New Roman" panose="02020603050405020304" pitchFamily="18" charset="0"/>
              </a:rPr>
              <a:t>/sites/default/files/inline-files/</a:t>
            </a:r>
            <a:r>
              <a:rPr lang="en-US" sz="2000" dirty="0" err="1">
                <a:latin typeface="Times New Roman" panose="02020603050405020304" pitchFamily="18" charset="0"/>
                <a:cs typeface="Times New Roman" panose="02020603050405020304" pitchFamily="18" charset="0"/>
              </a:rPr>
              <a:t>virginia</a:t>
            </a:r>
            <a:r>
              <a:rPr lang="en-US" sz="2000" dirty="0">
                <a:latin typeface="Times New Roman" panose="02020603050405020304" pitchFamily="18" charset="0"/>
                <a:cs typeface="Times New Roman" panose="02020603050405020304" pitchFamily="18" charset="0"/>
              </a:rPr>
              <a:t>-sales-tax-</a:t>
            </a:r>
            <a:r>
              <a:rPr lang="en-US" sz="2000" dirty="0" err="1">
                <a:latin typeface="Times New Roman" panose="02020603050405020304" pitchFamily="18" charset="0"/>
                <a:cs typeface="Times New Roman" panose="02020603050405020304" pitchFamily="18" charset="0"/>
              </a:rPr>
              <a:t>exemptions.pdf</a:t>
            </a:r>
            <a:endParaRPr lang="en-US" sz="2000"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D652F929-C861-1C62-F227-023DF7CB1936}"/>
              </a:ext>
            </a:extLst>
          </p:cNvPr>
          <p:cNvSpPr>
            <a:spLocks noGrp="1"/>
          </p:cNvSpPr>
          <p:nvPr>
            <p:ph type="sldNum" sz="quarter" idx="12"/>
          </p:nvPr>
        </p:nvSpPr>
        <p:spPr/>
        <p:txBody>
          <a:bodyPr/>
          <a:lstStyle/>
          <a:p>
            <a:fld id="{B7D4160A-B398-445E-B430-7F2611F9565E}" type="slidenum">
              <a:rPr lang="en-US" smtClean="0"/>
              <a:pPr/>
              <a:t>24</a:t>
            </a:fld>
            <a:endParaRPr lang="en-US"/>
          </a:p>
        </p:txBody>
      </p:sp>
    </p:spTree>
    <p:extLst>
      <p:ext uri="{BB962C8B-B14F-4D97-AF65-F5344CB8AC3E}">
        <p14:creationId xmlns:p14="http://schemas.microsoft.com/office/powerpoint/2010/main" val="10825170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081873-A8FD-38E0-1F32-91984455E7BC}"/>
              </a:ext>
            </a:extLst>
          </p:cNvPr>
          <p:cNvSpPr>
            <a:spLocks noGrp="1"/>
          </p:cNvSpPr>
          <p:nvPr>
            <p:ph type="title"/>
          </p:nvPr>
        </p:nvSpPr>
        <p:spPr>
          <a:xfrm>
            <a:off x="457200" y="685800"/>
            <a:ext cx="8229600" cy="1143000"/>
          </a:xfrm>
        </p:spPr>
        <p:txBody>
          <a:bodyPr>
            <a:normAutofit fontScale="90000"/>
          </a:bodyPr>
          <a:lstStyle/>
          <a:p>
            <a:r>
              <a:rPr lang="en-US" dirty="0">
                <a:latin typeface="Times New Roman" panose="02020603050405020304" pitchFamily="18" charset="0"/>
                <a:cs typeface="Times New Roman" panose="02020603050405020304" pitchFamily="18" charset="0"/>
              </a:rPr>
              <a:t>Appendix</a:t>
            </a:r>
            <a:br>
              <a:rPr lang="en-US" dirty="0">
                <a:latin typeface="Times New Roman" panose="02020603050405020304" pitchFamily="18" charset="0"/>
                <a:cs typeface="Times New Roman" panose="02020603050405020304" pitchFamily="18" charset="0"/>
              </a:rPr>
            </a:br>
            <a:r>
              <a:rPr lang="en-US" sz="4000" dirty="0">
                <a:latin typeface="Times New Roman" panose="02020603050405020304" pitchFamily="18" charset="0"/>
                <a:cs typeface="Times New Roman" panose="02020603050405020304" pitchFamily="18" charset="0"/>
              </a:rPr>
              <a:t>Tax Liability by Locality Tax Year 2021</a:t>
            </a:r>
          </a:p>
        </p:txBody>
      </p:sp>
      <p:sp>
        <p:nvSpPr>
          <p:cNvPr id="3" name="Slide Number Placeholder 2">
            <a:extLst>
              <a:ext uri="{FF2B5EF4-FFF2-40B4-BE49-F238E27FC236}">
                <a16:creationId xmlns:a16="http://schemas.microsoft.com/office/drawing/2014/main" id="{F5EDECCE-4259-BDC5-5610-722D251F6D51}"/>
              </a:ext>
            </a:extLst>
          </p:cNvPr>
          <p:cNvSpPr>
            <a:spLocks noGrp="1"/>
          </p:cNvSpPr>
          <p:nvPr>
            <p:ph type="sldNum" sz="quarter" idx="12"/>
          </p:nvPr>
        </p:nvSpPr>
        <p:spPr/>
        <p:txBody>
          <a:bodyPr/>
          <a:lstStyle/>
          <a:p>
            <a:fld id="{B7D4160A-B398-445E-B430-7F2611F9565E}" type="slidenum">
              <a:rPr lang="en-US" smtClean="0"/>
              <a:pPr/>
              <a:t>25</a:t>
            </a:fld>
            <a:endParaRPr lang="en-US"/>
          </a:p>
        </p:txBody>
      </p:sp>
    </p:spTree>
    <p:extLst>
      <p:ext uri="{BB962C8B-B14F-4D97-AF65-F5344CB8AC3E}">
        <p14:creationId xmlns:p14="http://schemas.microsoft.com/office/powerpoint/2010/main" val="24323990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0315ED0-BE95-45CA-B474-68B7CC94473D}"/>
              </a:ext>
            </a:extLst>
          </p:cNvPr>
          <p:cNvSpPr>
            <a:spLocks noGrp="1"/>
          </p:cNvSpPr>
          <p:nvPr>
            <p:ph type="sldNum" sz="quarter" idx="12"/>
          </p:nvPr>
        </p:nvSpPr>
        <p:spPr/>
        <p:txBody>
          <a:bodyPr/>
          <a:lstStyle/>
          <a:p>
            <a:fld id="{B7D4160A-B398-445E-B430-7F2611F9565E}" type="slidenum">
              <a:rPr lang="en-US" smtClean="0"/>
              <a:pPr/>
              <a:t>26</a:t>
            </a:fld>
            <a:endParaRPr lang="en-US"/>
          </a:p>
        </p:txBody>
      </p:sp>
      <p:sp>
        <p:nvSpPr>
          <p:cNvPr id="3" name="Slide Number Placeholder 1">
            <a:extLst>
              <a:ext uri="{FF2B5EF4-FFF2-40B4-BE49-F238E27FC236}">
                <a16:creationId xmlns:a16="http://schemas.microsoft.com/office/drawing/2014/main" id="{E2052E65-CE6F-47EC-8BDE-FFF570FDCAF3}"/>
              </a:ext>
            </a:extLst>
          </p:cNvPr>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7D4160A-B398-445E-B430-7F2611F9565E}" type="slidenum">
              <a:rPr lang="en-US" smtClean="0"/>
              <a:pPr/>
              <a:t>26</a:t>
            </a:fld>
            <a:endParaRPr lang="en-US"/>
          </a:p>
        </p:txBody>
      </p:sp>
      <p:sp>
        <p:nvSpPr>
          <p:cNvPr id="4" name="Slide Number Placeholder 1">
            <a:extLst>
              <a:ext uri="{FF2B5EF4-FFF2-40B4-BE49-F238E27FC236}">
                <a16:creationId xmlns:a16="http://schemas.microsoft.com/office/drawing/2014/main" id="{96F90F1E-EF28-43D6-A263-25A3F979ED28}"/>
              </a:ext>
            </a:extLst>
          </p:cNvPr>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7D4160A-B398-445E-B430-7F2611F9565E}" type="slidenum">
              <a:rPr lang="en-US" smtClean="0"/>
              <a:pPr/>
              <a:t>26</a:t>
            </a:fld>
            <a:endParaRPr lang="en-US" dirty="0"/>
          </a:p>
        </p:txBody>
      </p:sp>
      <p:sp>
        <p:nvSpPr>
          <p:cNvPr id="5" name="Slide Number Placeholder 1">
            <a:extLst>
              <a:ext uri="{FF2B5EF4-FFF2-40B4-BE49-F238E27FC236}">
                <a16:creationId xmlns:a16="http://schemas.microsoft.com/office/drawing/2014/main" id="{5682C0CB-D7D3-4ED6-82BA-C87F9959ADCF}"/>
              </a:ext>
            </a:extLst>
          </p:cNvPr>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7D4160A-B398-445E-B430-7F2611F9565E}" type="slidenum">
              <a:rPr lang="en-US" smtClean="0"/>
              <a:pPr/>
              <a:t>26</a:t>
            </a:fld>
            <a:endParaRPr lang="en-US" dirty="0"/>
          </a:p>
        </p:txBody>
      </p:sp>
      <p:sp>
        <p:nvSpPr>
          <p:cNvPr id="6" name="Slide Number Placeholder 1">
            <a:extLst>
              <a:ext uri="{FF2B5EF4-FFF2-40B4-BE49-F238E27FC236}">
                <a16:creationId xmlns:a16="http://schemas.microsoft.com/office/drawing/2014/main" id="{8EF04265-B62C-4856-A89D-DF2F355B7D51}"/>
              </a:ext>
            </a:extLst>
          </p:cNvPr>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7D4160A-B398-445E-B430-7F2611F9565E}" type="slidenum">
              <a:rPr lang="en-US" smtClean="0"/>
              <a:pPr/>
              <a:t>26</a:t>
            </a:fld>
            <a:endParaRPr lang="en-US" dirty="0"/>
          </a:p>
        </p:txBody>
      </p:sp>
      <p:pic>
        <p:nvPicPr>
          <p:cNvPr id="8" name="Picture 7">
            <a:extLst>
              <a:ext uri="{FF2B5EF4-FFF2-40B4-BE49-F238E27FC236}">
                <a16:creationId xmlns:a16="http://schemas.microsoft.com/office/drawing/2014/main" id="{0B28FFB2-D1DC-D63F-12AB-9F0BCF2F82F5}"/>
              </a:ext>
            </a:extLst>
          </p:cNvPr>
          <p:cNvPicPr>
            <a:picLocks noChangeAspect="1"/>
          </p:cNvPicPr>
          <p:nvPr/>
        </p:nvPicPr>
        <p:blipFill>
          <a:blip r:embed="rId2"/>
          <a:stretch>
            <a:fillRect/>
          </a:stretch>
        </p:blipFill>
        <p:spPr>
          <a:xfrm>
            <a:off x="762001" y="228600"/>
            <a:ext cx="7543800" cy="6127750"/>
          </a:xfrm>
          <a:prstGeom prst="rect">
            <a:avLst/>
          </a:prstGeom>
        </p:spPr>
      </p:pic>
    </p:spTree>
    <p:extLst>
      <p:ext uri="{BB962C8B-B14F-4D97-AF65-F5344CB8AC3E}">
        <p14:creationId xmlns:p14="http://schemas.microsoft.com/office/powerpoint/2010/main" val="32079173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54E23F3-DC34-866C-90F1-505E9FF7518B}"/>
              </a:ext>
            </a:extLst>
          </p:cNvPr>
          <p:cNvSpPr>
            <a:spLocks noGrp="1"/>
          </p:cNvSpPr>
          <p:nvPr>
            <p:ph type="sldNum" sz="quarter" idx="12"/>
          </p:nvPr>
        </p:nvSpPr>
        <p:spPr/>
        <p:txBody>
          <a:bodyPr/>
          <a:lstStyle/>
          <a:p>
            <a:fld id="{B7D4160A-B398-445E-B430-7F2611F9565E}" type="slidenum">
              <a:rPr lang="en-US" smtClean="0"/>
              <a:pPr/>
              <a:t>27</a:t>
            </a:fld>
            <a:endParaRPr lang="en-US"/>
          </a:p>
        </p:txBody>
      </p:sp>
      <p:pic>
        <p:nvPicPr>
          <p:cNvPr id="4" name="Picture 3">
            <a:extLst>
              <a:ext uri="{FF2B5EF4-FFF2-40B4-BE49-F238E27FC236}">
                <a16:creationId xmlns:a16="http://schemas.microsoft.com/office/drawing/2014/main" id="{91D1D4AE-ABA6-3A35-ED59-80249F467DE6}"/>
              </a:ext>
            </a:extLst>
          </p:cNvPr>
          <p:cNvPicPr>
            <a:picLocks noChangeAspect="1"/>
          </p:cNvPicPr>
          <p:nvPr/>
        </p:nvPicPr>
        <p:blipFill>
          <a:blip r:embed="rId2"/>
          <a:stretch>
            <a:fillRect/>
          </a:stretch>
        </p:blipFill>
        <p:spPr>
          <a:xfrm>
            <a:off x="685800" y="381000"/>
            <a:ext cx="7772400" cy="6096000"/>
          </a:xfrm>
          <a:prstGeom prst="rect">
            <a:avLst/>
          </a:prstGeom>
        </p:spPr>
      </p:pic>
    </p:spTree>
    <p:extLst>
      <p:ext uri="{BB962C8B-B14F-4D97-AF65-F5344CB8AC3E}">
        <p14:creationId xmlns:p14="http://schemas.microsoft.com/office/powerpoint/2010/main" val="40084177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E2B6387-16F7-A6B0-26A1-807FD0A45927}"/>
              </a:ext>
            </a:extLst>
          </p:cNvPr>
          <p:cNvSpPr>
            <a:spLocks noGrp="1"/>
          </p:cNvSpPr>
          <p:nvPr>
            <p:ph type="sldNum" sz="quarter" idx="12"/>
          </p:nvPr>
        </p:nvSpPr>
        <p:spPr/>
        <p:txBody>
          <a:bodyPr/>
          <a:lstStyle/>
          <a:p>
            <a:fld id="{B7D4160A-B398-445E-B430-7F2611F9565E}" type="slidenum">
              <a:rPr lang="en-US" smtClean="0"/>
              <a:pPr/>
              <a:t>28</a:t>
            </a:fld>
            <a:endParaRPr lang="en-US"/>
          </a:p>
        </p:txBody>
      </p:sp>
      <p:pic>
        <p:nvPicPr>
          <p:cNvPr id="4" name="Picture 3">
            <a:extLst>
              <a:ext uri="{FF2B5EF4-FFF2-40B4-BE49-F238E27FC236}">
                <a16:creationId xmlns:a16="http://schemas.microsoft.com/office/drawing/2014/main" id="{FD09A8CD-1677-06D3-B51F-CD2DED48C9AD}"/>
              </a:ext>
            </a:extLst>
          </p:cNvPr>
          <p:cNvPicPr>
            <a:picLocks noChangeAspect="1"/>
          </p:cNvPicPr>
          <p:nvPr/>
        </p:nvPicPr>
        <p:blipFill>
          <a:blip r:embed="rId2"/>
          <a:stretch>
            <a:fillRect/>
          </a:stretch>
        </p:blipFill>
        <p:spPr>
          <a:xfrm>
            <a:off x="685800" y="304800"/>
            <a:ext cx="7620000" cy="6096000"/>
          </a:xfrm>
          <a:prstGeom prst="rect">
            <a:avLst/>
          </a:prstGeom>
        </p:spPr>
      </p:pic>
    </p:spTree>
    <p:extLst>
      <p:ext uri="{BB962C8B-B14F-4D97-AF65-F5344CB8AC3E}">
        <p14:creationId xmlns:p14="http://schemas.microsoft.com/office/powerpoint/2010/main" val="32887299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E5B91D1-E23E-0F52-BA39-20AC01BE809C}"/>
              </a:ext>
            </a:extLst>
          </p:cNvPr>
          <p:cNvSpPr>
            <a:spLocks noGrp="1"/>
          </p:cNvSpPr>
          <p:nvPr>
            <p:ph type="sldNum" sz="quarter" idx="12"/>
          </p:nvPr>
        </p:nvSpPr>
        <p:spPr/>
        <p:txBody>
          <a:bodyPr/>
          <a:lstStyle/>
          <a:p>
            <a:fld id="{B7D4160A-B398-445E-B430-7F2611F9565E}" type="slidenum">
              <a:rPr lang="en-US" smtClean="0"/>
              <a:pPr/>
              <a:t>29</a:t>
            </a:fld>
            <a:endParaRPr lang="en-US"/>
          </a:p>
        </p:txBody>
      </p:sp>
      <p:pic>
        <p:nvPicPr>
          <p:cNvPr id="4" name="Picture 3">
            <a:extLst>
              <a:ext uri="{FF2B5EF4-FFF2-40B4-BE49-F238E27FC236}">
                <a16:creationId xmlns:a16="http://schemas.microsoft.com/office/drawing/2014/main" id="{0A1D0FCE-015E-0C15-7EEE-A5B0076BA1CE}"/>
              </a:ext>
            </a:extLst>
          </p:cNvPr>
          <p:cNvPicPr>
            <a:picLocks noChangeAspect="1"/>
          </p:cNvPicPr>
          <p:nvPr/>
        </p:nvPicPr>
        <p:blipFill>
          <a:blip r:embed="rId2"/>
          <a:stretch>
            <a:fillRect/>
          </a:stretch>
        </p:blipFill>
        <p:spPr>
          <a:xfrm>
            <a:off x="685800" y="448268"/>
            <a:ext cx="7772400" cy="5961464"/>
          </a:xfrm>
          <a:prstGeom prst="rect">
            <a:avLst/>
          </a:prstGeom>
        </p:spPr>
      </p:pic>
    </p:spTree>
    <p:extLst>
      <p:ext uri="{BB962C8B-B14F-4D97-AF65-F5344CB8AC3E}">
        <p14:creationId xmlns:p14="http://schemas.microsoft.com/office/powerpoint/2010/main" val="15849330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1A775-3DF8-2F92-BDFA-E2CD32DBC09D}"/>
              </a:ext>
            </a:extLst>
          </p:cNvPr>
          <p:cNvSpPr>
            <a:spLocks noGrp="1"/>
          </p:cNvSpPr>
          <p:nvPr>
            <p:ph type="title"/>
          </p:nvPr>
        </p:nvSpPr>
        <p:spPr/>
        <p:txBody>
          <a:bodyPr>
            <a:normAutofit/>
          </a:bodyPr>
          <a:lstStyle/>
          <a:p>
            <a:r>
              <a:rPr lang="en-US" sz="3200" b="1" dirty="0">
                <a:latin typeface="Times New Roman" panose="02020603050405020304" pitchFamily="18" charset="0"/>
                <a:cs typeface="Times New Roman" panose="02020603050405020304" pitchFamily="18" charset="0"/>
              </a:rPr>
              <a:t>It Is Likely Additional GF Revenues Will Be Available for the 2024-26 Biennium Budget</a:t>
            </a:r>
          </a:p>
        </p:txBody>
      </p:sp>
      <p:sp>
        <p:nvSpPr>
          <p:cNvPr id="3" name="Content Placeholder 2">
            <a:extLst>
              <a:ext uri="{FF2B5EF4-FFF2-40B4-BE49-F238E27FC236}">
                <a16:creationId xmlns:a16="http://schemas.microsoft.com/office/drawing/2014/main" id="{E28591FB-A651-5925-E345-F94AC8738E8B}"/>
              </a:ext>
            </a:extLst>
          </p:cNvPr>
          <p:cNvSpPr>
            <a:spLocks noGrp="1"/>
          </p:cNvSpPr>
          <p:nvPr>
            <p:ph idx="1"/>
          </p:nvPr>
        </p:nvSpPr>
        <p:spPr/>
        <p:txBody>
          <a:bodyPr>
            <a:normAutofit fontScale="70000" lnSpcReduction="20000"/>
          </a:bodyPr>
          <a:lstStyle/>
          <a:p>
            <a:r>
              <a:rPr lang="en-US" sz="3200" dirty="0">
                <a:latin typeface="Times New Roman" panose="02020603050405020304" pitchFamily="18" charset="0"/>
                <a:cs typeface="Times New Roman" panose="02020603050405020304" pitchFamily="18" charset="0"/>
              </a:rPr>
              <a:t>Due to the $1.3 billion FY 2024 revenue surplus and assuming continued economic growth, it is likely that the general fund revenue forecast for the 2024-26 biennium will increase by at least $1.5 billion GF over the existing adopted budget.  Additional revenues could be even higher – depending how conservative the forecast is for income tax non-withholding. For example, 3 percent total GF growth in FY 2025 over the FY 2024 actual would produce $1.8 </a:t>
            </a:r>
            <a:r>
              <a:rPr lang="en-US" sz="3200" dirty="0" err="1">
                <a:latin typeface="Times New Roman" panose="02020603050405020304" pitchFamily="18" charset="0"/>
                <a:cs typeface="Times New Roman" panose="02020603050405020304" pitchFamily="18" charset="0"/>
              </a:rPr>
              <a:t>bil</a:t>
            </a:r>
            <a:r>
              <a:rPr lang="en-US" sz="3200" dirty="0">
                <a:latin typeface="Times New Roman" panose="02020603050405020304" pitchFamily="18" charset="0"/>
                <a:cs typeface="Times New Roman" panose="02020603050405020304" pitchFamily="18" charset="0"/>
              </a:rPr>
              <a:t>. in additional GF revenue and 2 percent growth in FY 2026 would produce $700 mil in additional revenue above the current budget forecast.</a:t>
            </a:r>
          </a:p>
          <a:p>
            <a:pPr marL="0" indent="0">
              <a:buNone/>
            </a:pPr>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FY 2024 wage and salary growth in Virginia was approximately 6 percent.  </a:t>
            </a:r>
            <a:r>
              <a:rPr lang="en-US" dirty="0">
                <a:latin typeface="Times New Roman" panose="02020603050405020304" pitchFamily="18" charset="0"/>
                <a:cs typeface="Times New Roman" panose="02020603050405020304" pitchFamily="18" charset="0"/>
              </a:rPr>
              <a:t>E</a:t>
            </a:r>
            <a:r>
              <a:rPr lang="en-US" sz="3200" dirty="0">
                <a:latin typeface="Times New Roman" panose="02020603050405020304" pitchFamily="18" charset="0"/>
                <a:cs typeface="Times New Roman" panose="02020603050405020304" pitchFamily="18" charset="0"/>
              </a:rPr>
              <a:t>xpectations are that wage and salary growth will slow to about 5 percent in FY 2025 and 4 percent in FY 2026. </a:t>
            </a:r>
            <a:r>
              <a:rPr lang="en-US" sz="3200" i="1" dirty="0">
                <a:latin typeface="Times New Roman" panose="02020603050405020304" pitchFamily="18" charset="0"/>
                <a:cs typeface="Times New Roman" panose="02020603050405020304" pitchFamily="18" charset="0"/>
              </a:rPr>
              <a:t>Of course, forecasting the economy is fraught with uncertainty!</a:t>
            </a:r>
          </a:p>
          <a:p>
            <a:pPr marL="0" indent="0">
              <a:buNone/>
            </a:pPr>
            <a:endParaRPr lang="en-US" sz="3200" dirty="0">
              <a:latin typeface="Times New Roman" panose="02020603050405020304" pitchFamily="18"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3876367D-0677-ECAA-04CA-0207C545F449}"/>
              </a:ext>
            </a:extLst>
          </p:cNvPr>
          <p:cNvSpPr>
            <a:spLocks noGrp="1"/>
          </p:cNvSpPr>
          <p:nvPr>
            <p:ph type="sldNum" sz="quarter" idx="12"/>
          </p:nvPr>
        </p:nvSpPr>
        <p:spPr/>
        <p:txBody>
          <a:bodyPr/>
          <a:lstStyle/>
          <a:p>
            <a:fld id="{B7D4160A-B398-445E-B430-7F2611F9565E}" type="slidenum">
              <a:rPr lang="en-US" smtClean="0"/>
              <a:pPr/>
              <a:t>3</a:t>
            </a:fld>
            <a:endParaRPr lang="en-US"/>
          </a:p>
        </p:txBody>
      </p:sp>
    </p:spTree>
    <p:extLst>
      <p:ext uri="{BB962C8B-B14F-4D97-AF65-F5344CB8AC3E}">
        <p14:creationId xmlns:p14="http://schemas.microsoft.com/office/powerpoint/2010/main" val="32199341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EE1C554-694E-CDED-67A5-C5D1D7DF4E82}"/>
              </a:ext>
            </a:extLst>
          </p:cNvPr>
          <p:cNvSpPr>
            <a:spLocks noGrp="1"/>
          </p:cNvSpPr>
          <p:nvPr>
            <p:ph type="sldNum" sz="quarter" idx="12"/>
          </p:nvPr>
        </p:nvSpPr>
        <p:spPr/>
        <p:txBody>
          <a:bodyPr/>
          <a:lstStyle/>
          <a:p>
            <a:fld id="{B7D4160A-B398-445E-B430-7F2611F9565E}" type="slidenum">
              <a:rPr lang="en-US" smtClean="0"/>
              <a:pPr/>
              <a:t>30</a:t>
            </a:fld>
            <a:endParaRPr lang="en-US"/>
          </a:p>
        </p:txBody>
      </p:sp>
      <p:pic>
        <p:nvPicPr>
          <p:cNvPr id="3" name="Picture 2">
            <a:extLst>
              <a:ext uri="{FF2B5EF4-FFF2-40B4-BE49-F238E27FC236}">
                <a16:creationId xmlns:a16="http://schemas.microsoft.com/office/drawing/2014/main" id="{A2FC589B-F284-EF19-8B47-3796F0D1C0CD}"/>
              </a:ext>
            </a:extLst>
          </p:cNvPr>
          <p:cNvPicPr>
            <a:picLocks noChangeAspect="1"/>
          </p:cNvPicPr>
          <p:nvPr/>
        </p:nvPicPr>
        <p:blipFill>
          <a:blip r:embed="rId2"/>
          <a:stretch>
            <a:fillRect/>
          </a:stretch>
        </p:blipFill>
        <p:spPr>
          <a:xfrm>
            <a:off x="685800" y="381001"/>
            <a:ext cx="7772400" cy="6019800"/>
          </a:xfrm>
          <a:prstGeom prst="rect">
            <a:avLst/>
          </a:prstGeom>
        </p:spPr>
      </p:pic>
    </p:spTree>
    <p:extLst>
      <p:ext uri="{BB962C8B-B14F-4D97-AF65-F5344CB8AC3E}">
        <p14:creationId xmlns:p14="http://schemas.microsoft.com/office/powerpoint/2010/main" val="24639931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369D87C-07D1-40BB-851C-8E63337B98DE}"/>
              </a:ext>
            </a:extLst>
          </p:cNvPr>
          <p:cNvSpPr>
            <a:spLocks noGrp="1"/>
          </p:cNvSpPr>
          <p:nvPr>
            <p:ph type="sldNum" sz="quarter" idx="12"/>
          </p:nvPr>
        </p:nvSpPr>
        <p:spPr/>
        <p:txBody>
          <a:bodyPr/>
          <a:lstStyle/>
          <a:p>
            <a:fld id="{B7D4160A-B398-445E-B430-7F2611F9565E}" type="slidenum">
              <a:rPr lang="en-US" smtClean="0"/>
              <a:pPr/>
              <a:t>31</a:t>
            </a:fld>
            <a:endParaRPr lang="en-US"/>
          </a:p>
        </p:txBody>
      </p:sp>
      <p:sp>
        <p:nvSpPr>
          <p:cNvPr id="3" name="Slide Number Placeholder 1">
            <a:extLst>
              <a:ext uri="{FF2B5EF4-FFF2-40B4-BE49-F238E27FC236}">
                <a16:creationId xmlns:a16="http://schemas.microsoft.com/office/drawing/2014/main" id="{D8D7CA08-09F0-47B4-B7AF-5099E6025F6A}"/>
              </a:ext>
            </a:extLst>
          </p:cNvPr>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7D4160A-B398-445E-B430-7F2611F9565E}" type="slidenum">
              <a:rPr lang="en-US" smtClean="0"/>
              <a:pPr/>
              <a:t>31</a:t>
            </a:fld>
            <a:endParaRPr lang="en-US"/>
          </a:p>
        </p:txBody>
      </p:sp>
      <p:sp>
        <p:nvSpPr>
          <p:cNvPr id="4" name="Slide Number Placeholder 1">
            <a:extLst>
              <a:ext uri="{FF2B5EF4-FFF2-40B4-BE49-F238E27FC236}">
                <a16:creationId xmlns:a16="http://schemas.microsoft.com/office/drawing/2014/main" id="{C354DD20-AFD3-45FC-B700-885B5BDF7F95}"/>
              </a:ext>
            </a:extLst>
          </p:cNvPr>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7D4160A-B398-445E-B430-7F2611F9565E}" type="slidenum">
              <a:rPr lang="en-US" smtClean="0"/>
              <a:pPr/>
              <a:t>31</a:t>
            </a:fld>
            <a:endParaRPr lang="en-US"/>
          </a:p>
        </p:txBody>
      </p:sp>
      <p:sp>
        <p:nvSpPr>
          <p:cNvPr id="5" name="Slide Number Placeholder 1">
            <a:extLst>
              <a:ext uri="{FF2B5EF4-FFF2-40B4-BE49-F238E27FC236}">
                <a16:creationId xmlns:a16="http://schemas.microsoft.com/office/drawing/2014/main" id="{3B095FD7-EC54-41C7-98A1-349E57497002}"/>
              </a:ext>
            </a:extLst>
          </p:cNvPr>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7D4160A-B398-445E-B430-7F2611F9565E}" type="slidenum">
              <a:rPr lang="en-US" smtClean="0"/>
              <a:pPr/>
              <a:t>31</a:t>
            </a:fld>
            <a:endParaRPr lang="en-US"/>
          </a:p>
        </p:txBody>
      </p:sp>
      <p:sp>
        <p:nvSpPr>
          <p:cNvPr id="6" name="Slide Number Placeholder 1">
            <a:extLst>
              <a:ext uri="{FF2B5EF4-FFF2-40B4-BE49-F238E27FC236}">
                <a16:creationId xmlns:a16="http://schemas.microsoft.com/office/drawing/2014/main" id="{316A7EE4-3DDE-4C29-8C90-7A75E66D1F05}"/>
              </a:ext>
            </a:extLst>
          </p:cNvPr>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C5922AA-C18C-49FE-869D-24C61D055C1A}" type="slidenum">
              <a:rPr lang="en-US" smtClean="0"/>
              <a:pPr/>
              <a:t>31</a:t>
            </a:fld>
            <a:endParaRPr lang="en-US" dirty="0"/>
          </a:p>
        </p:txBody>
      </p:sp>
      <p:sp>
        <p:nvSpPr>
          <p:cNvPr id="7" name="Slide Number Placeholder 1">
            <a:extLst>
              <a:ext uri="{FF2B5EF4-FFF2-40B4-BE49-F238E27FC236}">
                <a16:creationId xmlns:a16="http://schemas.microsoft.com/office/drawing/2014/main" id="{CA71F9A9-955A-4BC2-8C57-78710D32958F}"/>
              </a:ext>
            </a:extLst>
          </p:cNvPr>
          <p:cNvSpPr txBox="1">
            <a:spLocks/>
          </p:cNvSpPr>
          <p:nvPr/>
        </p:nvSpPr>
        <p:spPr>
          <a:xfrm>
            <a:off x="6553200" y="635635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EC3FF294-E623-41F5-85A0-D7C4BCA1B8B7}" type="slidenum">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Slide Number Placeholder 1">
            <a:extLst>
              <a:ext uri="{FF2B5EF4-FFF2-40B4-BE49-F238E27FC236}">
                <a16:creationId xmlns:a16="http://schemas.microsoft.com/office/drawing/2014/main" id="{4135F5AC-5F57-4D57-9053-2AC460057E5E}"/>
              </a:ext>
            </a:extLst>
          </p:cNvPr>
          <p:cNvSpPr txBox="1">
            <a:spLocks/>
          </p:cNvSpPr>
          <p:nvPr/>
        </p:nvSpPr>
        <p:spPr>
          <a:xfrm>
            <a:off x="6553200" y="635635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8C5922AA-C18C-49FE-869D-24C61D055C1A}" type="slidenum">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Slide Number Placeholder 1">
            <a:extLst>
              <a:ext uri="{FF2B5EF4-FFF2-40B4-BE49-F238E27FC236}">
                <a16:creationId xmlns:a16="http://schemas.microsoft.com/office/drawing/2014/main" id="{AFDB1639-57FF-44C6-9FFE-C460574138A8}"/>
              </a:ext>
            </a:extLst>
          </p:cNvPr>
          <p:cNvSpPr txBox="1">
            <a:spLocks/>
          </p:cNvSpPr>
          <p:nvPr/>
        </p:nvSpPr>
        <p:spPr>
          <a:xfrm>
            <a:off x="6553200" y="635635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8C5922AA-C18C-49FE-869D-24C61D055C1A}" type="slidenum">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0" name="Slide Number Placeholder 1">
            <a:extLst>
              <a:ext uri="{FF2B5EF4-FFF2-40B4-BE49-F238E27FC236}">
                <a16:creationId xmlns:a16="http://schemas.microsoft.com/office/drawing/2014/main" id="{5C5D3AE1-6DFA-4003-8585-A64D1894649E}"/>
              </a:ext>
            </a:extLst>
          </p:cNvPr>
          <p:cNvSpPr txBox="1">
            <a:spLocks/>
          </p:cNvSpPr>
          <p:nvPr/>
        </p:nvSpPr>
        <p:spPr>
          <a:xfrm>
            <a:off x="6553200" y="635635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EC3FF294-E623-41F5-85A0-D7C4BCA1B8B7}" type="slidenum">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1" name="Slide Number Placeholder 1">
            <a:extLst>
              <a:ext uri="{FF2B5EF4-FFF2-40B4-BE49-F238E27FC236}">
                <a16:creationId xmlns:a16="http://schemas.microsoft.com/office/drawing/2014/main" id="{ED55C82B-F0E9-4997-B115-F9A7900BD5A4}"/>
              </a:ext>
            </a:extLst>
          </p:cNvPr>
          <p:cNvSpPr txBox="1">
            <a:spLocks/>
          </p:cNvSpPr>
          <p:nvPr/>
        </p:nvSpPr>
        <p:spPr>
          <a:xfrm>
            <a:off x="6553200" y="635635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EC3FF294-E623-41F5-85A0-D7C4BCA1B8B7}" type="slidenum">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2" name="Slide Number Placeholder 1">
            <a:extLst>
              <a:ext uri="{FF2B5EF4-FFF2-40B4-BE49-F238E27FC236}">
                <a16:creationId xmlns:a16="http://schemas.microsoft.com/office/drawing/2014/main" id="{61AAD762-620C-44BC-A18B-55220A713C81}"/>
              </a:ext>
            </a:extLst>
          </p:cNvPr>
          <p:cNvSpPr txBox="1">
            <a:spLocks/>
          </p:cNvSpPr>
          <p:nvPr/>
        </p:nvSpPr>
        <p:spPr>
          <a:xfrm>
            <a:off x="6553200" y="635635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EC3FF294-E623-41F5-85A0-D7C4BCA1B8B7}" type="slidenum">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3" name="Slide Number Placeholder 1">
            <a:extLst>
              <a:ext uri="{FF2B5EF4-FFF2-40B4-BE49-F238E27FC236}">
                <a16:creationId xmlns:a16="http://schemas.microsoft.com/office/drawing/2014/main" id="{DCAC3842-AB64-4964-99E0-0D80CA80723F}"/>
              </a:ext>
            </a:extLst>
          </p:cNvPr>
          <p:cNvSpPr txBox="1">
            <a:spLocks/>
          </p:cNvSpPr>
          <p:nvPr/>
        </p:nvSpPr>
        <p:spPr>
          <a:xfrm>
            <a:off x="6553200" y="635635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EC3FF294-E623-41F5-85A0-D7C4BCA1B8B7}" type="slidenum">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4" name="Slide Number Placeholder 1">
            <a:extLst>
              <a:ext uri="{FF2B5EF4-FFF2-40B4-BE49-F238E27FC236}">
                <a16:creationId xmlns:a16="http://schemas.microsoft.com/office/drawing/2014/main" id="{B9026728-A068-49FA-AA00-2C9F0FB9985B}"/>
              </a:ext>
            </a:extLst>
          </p:cNvPr>
          <p:cNvSpPr txBox="1">
            <a:spLocks/>
          </p:cNvSpPr>
          <p:nvPr/>
        </p:nvSpPr>
        <p:spPr>
          <a:xfrm>
            <a:off x="6553200" y="635635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B1BC0F2B-71A5-4A58-946B-A6406D3BE6F4}" type="slidenum">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5" name="Slide Number Placeholder 1">
            <a:extLst>
              <a:ext uri="{FF2B5EF4-FFF2-40B4-BE49-F238E27FC236}">
                <a16:creationId xmlns:a16="http://schemas.microsoft.com/office/drawing/2014/main" id="{1EB7AD29-EC89-43A0-AB4A-A19F3A406308}"/>
              </a:ext>
            </a:extLst>
          </p:cNvPr>
          <p:cNvSpPr txBox="1">
            <a:spLocks/>
          </p:cNvSpPr>
          <p:nvPr/>
        </p:nvSpPr>
        <p:spPr>
          <a:xfrm>
            <a:off x="6553200" y="635635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AAAE57F8-0BE7-408E-960D-F8BFE2EFE742}" type="slidenum">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6" name="Slide Number Placeholder 1">
            <a:extLst>
              <a:ext uri="{FF2B5EF4-FFF2-40B4-BE49-F238E27FC236}">
                <a16:creationId xmlns:a16="http://schemas.microsoft.com/office/drawing/2014/main" id="{9A03B65C-6B71-4BCC-A516-A6998E37AD33}"/>
              </a:ext>
            </a:extLst>
          </p:cNvPr>
          <p:cNvSpPr txBox="1">
            <a:spLocks/>
          </p:cNvSpPr>
          <p:nvPr/>
        </p:nvSpPr>
        <p:spPr>
          <a:xfrm>
            <a:off x="6553200" y="6356350"/>
            <a:ext cx="2133600" cy="365125"/>
          </a:xfrm>
          <a:prstGeom prst="rect">
            <a:avLst/>
          </a:prstGeom>
        </p:spPr>
        <p:txBody>
          <a:bodyPr anchor="ctr"/>
          <a:lstStyle/>
          <a:p>
            <a:pPr algn="r" fontAlgn="auto">
              <a:spcBef>
                <a:spcPts val="0"/>
              </a:spcBef>
              <a:spcAft>
                <a:spcPts val="0"/>
              </a:spcAft>
              <a:defRPr/>
            </a:pPr>
            <a:fld id="{9B09463E-ED15-42B7-BD78-14F6B19A35C0}" type="slidenum">
              <a:rPr lang="en-US" sz="1200">
                <a:solidFill>
                  <a:schemeClr val="tx1">
                    <a:tint val="75000"/>
                  </a:schemeClr>
                </a:solidFill>
                <a:latin typeface="+mn-lt"/>
              </a:rPr>
              <a:pPr algn="r" fontAlgn="auto">
                <a:spcBef>
                  <a:spcPts val="0"/>
                </a:spcBef>
                <a:spcAft>
                  <a:spcPts val="0"/>
                </a:spcAft>
                <a:defRPr/>
              </a:pPr>
              <a:t>31</a:t>
            </a:fld>
            <a:endParaRPr lang="en-US" sz="1200" dirty="0">
              <a:solidFill>
                <a:schemeClr val="tx1">
                  <a:tint val="75000"/>
                </a:schemeClr>
              </a:solidFill>
              <a:latin typeface="+mn-lt"/>
            </a:endParaRPr>
          </a:p>
        </p:txBody>
      </p:sp>
      <p:sp>
        <p:nvSpPr>
          <p:cNvPr id="17" name="Slide Number Placeholder 1">
            <a:extLst>
              <a:ext uri="{FF2B5EF4-FFF2-40B4-BE49-F238E27FC236}">
                <a16:creationId xmlns:a16="http://schemas.microsoft.com/office/drawing/2014/main" id="{C8AB9BD8-8E84-40B5-B60F-6535CAB4CC35}"/>
              </a:ext>
            </a:extLst>
          </p:cNvPr>
          <p:cNvSpPr txBox="1">
            <a:spLocks/>
          </p:cNvSpPr>
          <p:nvPr/>
        </p:nvSpPr>
        <p:spPr>
          <a:xfrm>
            <a:off x="6553200" y="6356350"/>
            <a:ext cx="2133600" cy="365125"/>
          </a:xfrm>
          <a:prstGeom prst="rect">
            <a:avLst/>
          </a:prstGeom>
        </p:spPr>
        <p:txBody>
          <a:bodyPr anchor="ctr"/>
          <a:lstStyle/>
          <a:p>
            <a:pPr algn="r" fontAlgn="auto">
              <a:spcBef>
                <a:spcPts val="0"/>
              </a:spcBef>
              <a:spcAft>
                <a:spcPts val="0"/>
              </a:spcAft>
              <a:defRPr/>
            </a:pPr>
            <a:fld id="{71DFE060-D573-4990-A6CE-19DAF8768685}" type="slidenum">
              <a:rPr lang="en-US" sz="1200">
                <a:solidFill>
                  <a:schemeClr val="tx1">
                    <a:tint val="75000"/>
                  </a:schemeClr>
                </a:solidFill>
                <a:latin typeface="+mn-lt"/>
              </a:rPr>
              <a:pPr algn="r" fontAlgn="auto">
                <a:spcBef>
                  <a:spcPts val="0"/>
                </a:spcBef>
                <a:spcAft>
                  <a:spcPts val="0"/>
                </a:spcAft>
                <a:defRPr/>
              </a:pPr>
              <a:t>31</a:t>
            </a:fld>
            <a:endParaRPr lang="en-US" sz="1200" dirty="0">
              <a:solidFill>
                <a:schemeClr val="tx1">
                  <a:tint val="75000"/>
                </a:schemeClr>
              </a:solidFill>
              <a:latin typeface="+mn-lt"/>
            </a:endParaRPr>
          </a:p>
        </p:txBody>
      </p:sp>
      <p:sp>
        <p:nvSpPr>
          <p:cNvPr id="18" name="Rectangle 2">
            <a:extLst>
              <a:ext uri="{FF2B5EF4-FFF2-40B4-BE49-F238E27FC236}">
                <a16:creationId xmlns:a16="http://schemas.microsoft.com/office/drawing/2014/main" id="{87D9F18E-BE1D-4CB7-AB63-65EBC27C816E}"/>
              </a:ext>
            </a:extLst>
          </p:cNvPr>
          <p:cNvSpPr>
            <a:spLocks noChangeArrowheads="1"/>
          </p:cNvSpPr>
          <p:nvPr/>
        </p:nvSpPr>
        <p:spPr bwMode="auto">
          <a:xfrm>
            <a:off x="685800" y="304800"/>
            <a:ext cx="8001000" cy="533400"/>
          </a:xfrm>
          <a:prstGeom prst="rect">
            <a:avLst/>
          </a:prstGeom>
          <a:noFill/>
          <a:ln w="9525">
            <a:noFill/>
            <a:miter lim="800000"/>
            <a:headEnd/>
            <a:tailEnd/>
          </a:ln>
        </p:spPr>
        <p:txBody>
          <a:bodyPr anchor="ctr"/>
          <a:lstStyle/>
          <a:p>
            <a:pPr algn="ctr"/>
            <a:r>
              <a:rPr lang="en-US" sz="2200" b="1" dirty="0">
                <a:latin typeface="Times New Roman" pitchFamily="18" charset="0"/>
                <a:cs typeface="Times New Roman" pitchFamily="18" charset="0"/>
              </a:rPr>
              <a:t>Appendix: Non-General Funds are Dedicated for Specific Uses </a:t>
            </a:r>
          </a:p>
        </p:txBody>
      </p:sp>
      <p:pic>
        <p:nvPicPr>
          <p:cNvPr id="20" name="Picture 19">
            <a:extLst>
              <a:ext uri="{FF2B5EF4-FFF2-40B4-BE49-F238E27FC236}">
                <a16:creationId xmlns:a16="http://schemas.microsoft.com/office/drawing/2014/main" id="{9F67A999-E2FC-4BD6-61EE-84A24430B50A}"/>
              </a:ext>
            </a:extLst>
          </p:cNvPr>
          <p:cNvPicPr>
            <a:picLocks noChangeAspect="1"/>
          </p:cNvPicPr>
          <p:nvPr/>
        </p:nvPicPr>
        <p:blipFill>
          <a:blip r:embed="rId2"/>
          <a:stretch>
            <a:fillRect/>
          </a:stretch>
        </p:blipFill>
        <p:spPr>
          <a:xfrm>
            <a:off x="685800" y="959217"/>
            <a:ext cx="7772400" cy="4939565"/>
          </a:xfrm>
          <a:prstGeom prst="rect">
            <a:avLst/>
          </a:prstGeom>
        </p:spPr>
      </p:pic>
    </p:spTree>
    <p:extLst>
      <p:ext uri="{BB962C8B-B14F-4D97-AF65-F5344CB8AC3E}">
        <p14:creationId xmlns:p14="http://schemas.microsoft.com/office/powerpoint/2010/main" val="15986883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F5D87F-8028-D96B-1DDF-5B2B1C9A6453}"/>
              </a:ext>
            </a:extLst>
          </p:cNvPr>
          <p:cNvSpPr>
            <a:spLocks noGrp="1"/>
          </p:cNvSpPr>
          <p:nvPr>
            <p:ph type="title"/>
          </p:nvPr>
        </p:nvSpPr>
        <p:spPr/>
        <p:txBody>
          <a:bodyPr>
            <a:normAutofit fontScale="90000"/>
          </a:bodyPr>
          <a:lstStyle/>
          <a:p>
            <a:r>
              <a:rPr lang="en-US" dirty="0">
                <a:latin typeface="Times New Roman" panose="02020603050405020304" pitchFamily="18" charset="0"/>
                <a:cs typeface="Times New Roman" panose="02020603050405020304" pitchFamily="18" charset="0"/>
              </a:rPr>
              <a:t>Where Has General Fund Spending Grown the Most?</a:t>
            </a:r>
            <a:endParaRPr lang="en-US" dirty="0"/>
          </a:p>
        </p:txBody>
      </p:sp>
      <p:sp>
        <p:nvSpPr>
          <p:cNvPr id="3" name="Slide Number Placeholder 2">
            <a:extLst>
              <a:ext uri="{FF2B5EF4-FFF2-40B4-BE49-F238E27FC236}">
                <a16:creationId xmlns:a16="http://schemas.microsoft.com/office/drawing/2014/main" id="{855395A3-C34B-43E9-8E74-B96D16572BBD}"/>
              </a:ext>
            </a:extLst>
          </p:cNvPr>
          <p:cNvSpPr>
            <a:spLocks noGrp="1"/>
          </p:cNvSpPr>
          <p:nvPr>
            <p:ph type="sldNum" sz="quarter" idx="12"/>
          </p:nvPr>
        </p:nvSpPr>
        <p:spPr/>
        <p:txBody>
          <a:bodyPr/>
          <a:lstStyle/>
          <a:p>
            <a:fld id="{B7D4160A-B398-445E-B430-7F2611F9565E}" type="slidenum">
              <a:rPr lang="en-US" smtClean="0"/>
              <a:pPr/>
              <a:t>4</a:t>
            </a:fld>
            <a:endParaRPr lang="en-US"/>
          </a:p>
        </p:txBody>
      </p:sp>
      <p:pic>
        <p:nvPicPr>
          <p:cNvPr id="4" name="Picture 3">
            <a:extLst>
              <a:ext uri="{FF2B5EF4-FFF2-40B4-BE49-F238E27FC236}">
                <a16:creationId xmlns:a16="http://schemas.microsoft.com/office/drawing/2014/main" id="{84D9A19D-F426-809D-4B8E-354DA2D8ACAF}"/>
              </a:ext>
            </a:extLst>
          </p:cNvPr>
          <p:cNvPicPr>
            <a:picLocks noChangeAspect="1"/>
          </p:cNvPicPr>
          <p:nvPr/>
        </p:nvPicPr>
        <p:blipFill>
          <a:blip r:embed="rId2"/>
          <a:stretch>
            <a:fillRect/>
          </a:stretch>
        </p:blipFill>
        <p:spPr>
          <a:xfrm>
            <a:off x="457200" y="1576847"/>
            <a:ext cx="8229600" cy="4567286"/>
          </a:xfrm>
          <a:prstGeom prst="rect">
            <a:avLst/>
          </a:prstGeom>
        </p:spPr>
      </p:pic>
    </p:spTree>
    <p:extLst>
      <p:ext uri="{BB962C8B-B14F-4D97-AF65-F5344CB8AC3E}">
        <p14:creationId xmlns:p14="http://schemas.microsoft.com/office/powerpoint/2010/main" val="1971696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2AE88-5FB8-B14F-1745-5AE4EA562388}"/>
              </a:ext>
            </a:extLst>
          </p:cNvPr>
          <p:cNvSpPr>
            <a:spLocks noGrp="1"/>
          </p:cNvSpPr>
          <p:nvPr>
            <p:ph type="title"/>
          </p:nvPr>
        </p:nvSpPr>
        <p:spPr>
          <a:xfrm>
            <a:off x="457200" y="274638"/>
            <a:ext cx="8229600" cy="944562"/>
          </a:xfrm>
        </p:spPr>
        <p:txBody>
          <a:bodyPr/>
          <a:lstStyle/>
          <a:p>
            <a:r>
              <a:rPr lang="en-US" dirty="0">
                <a:latin typeface="Times New Roman" panose="02020603050405020304" pitchFamily="18" charset="0"/>
                <a:cs typeface="Times New Roman" panose="02020603050405020304" pitchFamily="18" charset="0"/>
              </a:rPr>
              <a:t>State Funding to Localities’ Trends</a:t>
            </a:r>
            <a:endParaRPr lang="en-US" dirty="0"/>
          </a:p>
        </p:txBody>
      </p:sp>
      <p:sp>
        <p:nvSpPr>
          <p:cNvPr id="3" name="Slide Number Placeholder 2">
            <a:extLst>
              <a:ext uri="{FF2B5EF4-FFF2-40B4-BE49-F238E27FC236}">
                <a16:creationId xmlns:a16="http://schemas.microsoft.com/office/drawing/2014/main" id="{8BB53C5B-1FB0-1C58-4993-D054FAC4E5A8}"/>
              </a:ext>
            </a:extLst>
          </p:cNvPr>
          <p:cNvSpPr>
            <a:spLocks noGrp="1"/>
          </p:cNvSpPr>
          <p:nvPr>
            <p:ph type="sldNum" sz="quarter" idx="12"/>
          </p:nvPr>
        </p:nvSpPr>
        <p:spPr/>
        <p:txBody>
          <a:bodyPr/>
          <a:lstStyle/>
          <a:p>
            <a:fld id="{B7D4160A-B398-445E-B430-7F2611F9565E}" type="slidenum">
              <a:rPr lang="en-US" smtClean="0"/>
              <a:pPr/>
              <a:t>5</a:t>
            </a:fld>
            <a:endParaRPr lang="en-US"/>
          </a:p>
        </p:txBody>
      </p:sp>
      <p:pic>
        <p:nvPicPr>
          <p:cNvPr id="4" name="Picture 3">
            <a:extLst>
              <a:ext uri="{FF2B5EF4-FFF2-40B4-BE49-F238E27FC236}">
                <a16:creationId xmlns:a16="http://schemas.microsoft.com/office/drawing/2014/main" id="{B56F9BF8-DEE9-16FF-6AF3-AC69B2510095}"/>
              </a:ext>
            </a:extLst>
          </p:cNvPr>
          <p:cNvPicPr>
            <a:picLocks noChangeAspect="1"/>
          </p:cNvPicPr>
          <p:nvPr/>
        </p:nvPicPr>
        <p:blipFill>
          <a:blip r:embed="rId2"/>
          <a:stretch>
            <a:fillRect/>
          </a:stretch>
        </p:blipFill>
        <p:spPr>
          <a:xfrm>
            <a:off x="214505" y="1295400"/>
            <a:ext cx="8609748" cy="5060950"/>
          </a:xfrm>
          <a:prstGeom prst="rect">
            <a:avLst/>
          </a:prstGeom>
        </p:spPr>
      </p:pic>
    </p:spTree>
    <p:extLst>
      <p:ext uri="{BB962C8B-B14F-4D97-AF65-F5344CB8AC3E}">
        <p14:creationId xmlns:p14="http://schemas.microsoft.com/office/powerpoint/2010/main" val="16147203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2249AB1-148F-9BA2-9EA5-030374C1CB3F}"/>
              </a:ext>
            </a:extLst>
          </p:cNvPr>
          <p:cNvSpPr>
            <a:spLocks noGrp="1"/>
          </p:cNvSpPr>
          <p:nvPr>
            <p:ph type="sldNum" sz="quarter" idx="12"/>
          </p:nvPr>
        </p:nvSpPr>
        <p:spPr/>
        <p:txBody>
          <a:bodyPr/>
          <a:lstStyle/>
          <a:p>
            <a:fld id="{B7D4160A-B398-445E-B430-7F2611F9565E}" type="slidenum">
              <a:rPr lang="en-US" smtClean="0"/>
              <a:pPr/>
              <a:t>6</a:t>
            </a:fld>
            <a:endParaRPr lang="en-US"/>
          </a:p>
        </p:txBody>
      </p:sp>
      <p:pic>
        <p:nvPicPr>
          <p:cNvPr id="3" name="Picture 2">
            <a:extLst>
              <a:ext uri="{FF2B5EF4-FFF2-40B4-BE49-F238E27FC236}">
                <a16:creationId xmlns:a16="http://schemas.microsoft.com/office/drawing/2014/main" id="{50256726-59F9-7832-72CD-600610C79B8B}"/>
              </a:ext>
            </a:extLst>
          </p:cNvPr>
          <p:cNvPicPr>
            <a:picLocks noChangeAspect="1"/>
          </p:cNvPicPr>
          <p:nvPr/>
        </p:nvPicPr>
        <p:blipFill>
          <a:blip r:embed="rId2"/>
          <a:stretch>
            <a:fillRect/>
          </a:stretch>
        </p:blipFill>
        <p:spPr>
          <a:xfrm>
            <a:off x="284487" y="381000"/>
            <a:ext cx="8568149" cy="5975350"/>
          </a:xfrm>
          <a:prstGeom prst="rect">
            <a:avLst/>
          </a:prstGeom>
        </p:spPr>
      </p:pic>
    </p:spTree>
    <p:extLst>
      <p:ext uri="{BB962C8B-B14F-4D97-AF65-F5344CB8AC3E}">
        <p14:creationId xmlns:p14="http://schemas.microsoft.com/office/powerpoint/2010/main" val="34042127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099229-AC5E-B96C-5ED2-6DFA6B014C01}"/>
              </a:ext>
            </a:extLst>
          </p:cNvPr>
          <p:cNvSpPr>
            <a:spLocks noGrp="1"/>
          </p:cNvSpPr>
          <p:nvPr>
            <p:ph type="title"/>
          </p:nvPr>
        </p:nvSpPr>
        <p:spPr/>
        <p:txBody>
          <a:bodyPr>
            <a:normAutofit/>
          </a:bodyPr>
          <a:lstStyle/>
          <a:p>
            <a:r>
              <a:rPr lang="en-US" sz="3200" dirty="0">
                <a:latin typeface="Times New Roman" panose="02020603050405020304" pitchFamily="18" charset="0"/>
                <a:cs typeface="Times New Roman" panose="02020603050405020304" pitchFamily="18" charset="0"/>
              </a:rPr>
              <a:t>Reviewing JLARC K-12 Recommendations</a:t>
            </a:r>
            <a:endParaRPr lang="en-US" sz="3200" dirty="0"/>
          </a:p>
        </p:txBody>
      </p:sp>
      <p:sp>
        <p:nvSpPr>
          <p:cNvPr id="3" name="Slide Number Placeholder 2">
            <a:extLst>
              <a:ext uri="{FF2B5EF4-FFF2-40B4-BE49-F238E27FC236}">
                <a16:creationId xmlns:a16="http://schemas.microsoft.com/office/drawing/2014/main" id="{71BC503A-0E2D-024E-0087-61055916471D}"/>
              </a:ext>
            </a:extLst>
          </p:cNvPr>
          <p:cNvSpPr>
            <a:spLocks noGrp="1"/>
          </p:cNvSpPr>
          <p:nvPr>
            <p:ph type="sldNum" sz="quarter" idx="12"/>
          </p:nvPr>
        </p:nvSpPr>
        <p:spPr/>
        <p:txBody>
          <a:bodyPr/>
          <a:lstStyle/>
          <a:p>
            <a:fld id="{B7D4160A-B398-445E-B430-7F2611F9565E}" type="slidenum">
              <a:rPr lang="en-US" smtClean="0"/>
              <a:pPr/>
              <a:t>7</a:t>
            </a:fld>
            <a:endParaRPr lang="en-US"/>
          </a:p>
        </p:txBody>
      </p:sp>
      <p:sp>
        <p:nvSpPr>
          <p:cNvPr id="4" name="TextBox 3">
            <a:extLst>
              <a:ext uri="{FF2B5EF4-FFF2-40B4-BE49-F238E27FC236}">
                <a16:creationId xmlns:a16="http://schemas.microsoft.com/office/drawing/2014/main" id="{8A8536EA-EC1C-471D-43A6-9BBCE2405AA6}"/>
              </a:ext>
            </a:extLst>
          </p:cNvPr>
          <p:cNvSpPr txBox="1"/>
          <p:nvPr/>
        </p:nvSpPr>
        <p:spPr>
          <a:xfrm>
            <a:off x="468814" y="1477345"/>
            <a:ext cx="8367338" cy="1200329"/>
          </a:xfrm>
          <a:prstGeom prst="rect">
            <a:avLst/>
          </a:prstGeom>
          <a:noFill/>
        </p:spPr>
        <p:txBody>
          <a:bodyPr wrap="square">
            <a:spAutoFit/>
          </a:bodyPr>
          <a:lstStyle/>
          <a:p>
            <a:r>
              <a:rPr lang="en-US" sz="1800" kern="100" dirty="0">
                <a:effectLst/>
                <a:latin typeface="Times New Roman" panose="02020603050405020304" pitchFamily="18" charset="0"/>
                <a:ea typeface="Calibri" panose="020F0502020204030204" pitchFamily="34" charset="0"/>
              </a:rPr>
              <a:t>According to JLARC, the “State SOQ formula yields substantially less funding than actual division spending and benchmarks”.  Using FY 2022 data, the study found that Virginia school divisions receive 14 percent less ($1,900 per student) than the 50-state average. </a:t>
            </a:r>
            <a:endParaRPr lang="en-US" dirty="0"/>
          </a:p>
        </p:txBody>
      </p:sp>
      <p:sp>
        <p:nvSpPr>
          <p:cNvPr id="5" name="TextBox 4">
            <a:extLst>
              <a:ext uri="{FF2B5EF4-FFF2-40B4-BE49-F238E27FC236}">
                <a16:creationId xmlns:a16="http://schemas.microsoft.com/office/drawing/2014/main" id="{41674511-1BC3-E28F-0843-A8B1113F5AB6}"/>
              </a:ext>
            </a:extLst>
          </p:cNvPr>
          <p:cNvSpPr txBox="1"/>
          <p:nvPr/>
        </p:nvSpPr>
        <p:spPr>
          <a:xfrm>
            <a:off x="435338" y="2764045"/>
            <a:ext cx="8400814" cy="3534494"/>
          </a:xfrm>
          <a:prstGeom prst="rect">
            <a:avLst/>
          </a:prstGeom>
          <a:noFill/>
        </p:spPr>
        <p:txBody>
          <a:bodyPr wrap="square">
            <a:spAutoFit/>
          </a:bodyPr>
          <a:lstStyle/>
          <a:p>
            <a:pPr marL="342900" marR="0" lvl="0" indent="-342900">
              <a:lnSpc>
                <a:spcPct val="107000"/>
              </a:lnSpc>
              <a:spcBef>
                <a:spcPts val="0"/>
              </a:spcBef>
              <a:spcAft>
                <a:spcPts val="0"/>
              </a:spcAft>
              <a:buFont typeface="Wingdings" pitchFamily="2" charset="2"/>
              <a:buChar char=""/>
            </a:pPr>
            <a:r>
              <a:rPr lang="en-US" sz="1400" kern="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The state SOQ only recognizes 2/3 of actual staff employed by school divisions, with the single largest unrecognized staff category being teacher aides. </a:t>
            </a:r>
            <a:r>
              <a:rPr lang="en-US" sz="1400" b="1" kern="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($1.86 billion/yr.)</a:t>
            </a:r>
            <a:endParaRPr lang="en-US" sz="1400" b="1"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Wingdings" pitchFamily="2" charset="2"/>
              <a:buChar char=""/>
            </a:pPr>
            <a:r>
              <a:rPr lang="en-US" sz="1400" kern="1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The need to cover all higher cost-of-living school divisions with a newer, more accurate cost adjustment. </a:t>
            </a:r>
            <a:r>
              <a:rPr lang="en-US" sz="1400" b="1" kern="1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($595 mil./yr.)</a:t>
            </a:r>
            <a:endParaRPr lang="en-US" sz="1400" b="1"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Wingdings" pitchFamily="2" charset="2"/>
              <a:buChar char=""/>
            </a:pPr>
            <a:r>
              <a:rPr lang="en-US" sz="1400" kern="1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The need to use a re-benchmarking process that covers real-time school division costs. </a:t>
            </a:r>
            <a:r>
              <a:rPr lang="en-US" sz="1400" b="1" kern="1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($490 mil./yr.)</a:t>
            </a:r>
            <a:endParaRPr lang="en-US" sz="14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Wingdings" pitchFamily="2" charset="2"/>
              <a:buChar char=""/>
            </a:pPr>
            <a:r>
              <a:rPr lang="en-US" sz="1400" kern="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The prevailing salary cost methodology assumes every school district has equal weighting in the formula, thus skewing SOQ recognized salaries toward lower rural small division salaries rather than much more numerous teacher large division salaries. </a:t>
            </a:r>
            <a:r>
              <a:rPr lang="en-US" sz="1400" b="1" kern="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($190 mil./yr.)</a:t>
            </a:r>
            <a:endParaRPr lang="en-US" sz="1400" b="1"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Wingdings" pitchFamily="2" charset="2"/>
              <a:buChar char=""/>
            </a:pPr>
            <a:r>
              <a:rPr lang="en-US" sz="1400" kern="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Not restoring the temporary cuts adopted during the 2009 recession, including the support position cap, certain non-personal expenses, and the federal deduct calculation.</a:t>
            </a:r>
          </a:p>
          <a:p>
            <a:pPr marR="0" lvl="0">
              <a:lnSpc>
                <a:spcPct val="107000"/>
              </a:lnSpc>
              <a:spcBef>
                <a:spcPts val="0"/>
              </a:spcBef>
              <a:spcAft>
                <a:spcPts val="0"/>
              </a:spcAft>
            </a:pPr>
            <a:r>
              <a:rPr lang="en-US" sz="1400" kern="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kern="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kern="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($116 mil./</a:t>
            </a:r>
            <a:r>
              <a:rPr lang="en-US" sz="1400" b="1" kern="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yr</a:t>
            </a:r>
            <a:r>
              <a:rPr lang="en-US" sz="1400" b="1" kern="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r</a:t>
            </a:r>
            <a:r>
              <a:rPr lang="en-US" sz="1400" b="1" kern="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emaining support cap + $150 mil. other)</a:t>
            </a:r>
            <a:endParaRPr lang="en-US" sz="1400" b="1"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Wingdings" pitchFamily="2" charset="2"/>
              <a:buChar char=""/>
            </a:pPr>
            <a:r>
              <a:rPr lang="en-US" sz="1400" kern="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Inadequate state support for more difficult to educate students, including economically-disadvantaged, English language learners, and special education students. </a:t>
            </a:r>
            <a:r>
              <a:rPr lang="en-US" sz="1400" b="1" kern="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400" b="1" u="sng" kern="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Adopted</a:t>
            </a:r>
            <a:r>
              <a:rPr lang="en-US" sz="1400" b="1" kern="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in 2024-26 budget $250 mil./ yr.)</a:t>
            </a:r>
            <a:endParaRPr lang="en-US" sz="1400" b="1"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Wingdings" pitchFamily="2" charset="2"/>
              <a:buChar char=""/>
            </a:pPr>
            <a:r>
              <a:rPr lang="en-US" sz="1400" kern="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Not recognizing the lack of economies of scale and more support needed in small school divisions.</a:t>
            </a:r>
          </a:p>
          <a:p>
            <a:pPr marR="0" lvl="0">
              <a:lnSpc>
                <a:spcPct val="107000"/>
              </a:lnSpc>
              <a:spcBef>
                <a:spcPts val="0"/>
              </a:spcBef>
              <a:spcAft>
                <a:spcPts val="0"/>
              </a:spcAft>
            </a:pPr>
            <a:r>
              <a:rPr lang="en-US" sz="1400" kern="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kern="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($90 mil. /yr.)</a:t>
            </a:r>
            <a:endParaRPr lang="en-US" sz="1400" b="1"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051771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23963-1CCA-8B7A-2338-74BF0F1229C2}"/>
              </a:ext>
            </a:extLst>
          </p:cNvPr>
          <p:cNvSpPr>
            <a:spLocks noGrp="1"/>
          </p:cNvSpPr>
          <p:nvPr>
            <p:ph type="title"/>
          </p:nvPr>
        </p:nvSpPr>
        <p:spPr>
          <a:xfrm>
            <a:off x="457200" y="274638"/>
            <a:ext cx="8229600" cy="801044"/>
          </a:xfrm>
        </p:spPr>
        <p:txBody>
          <a:bodyPr>
            <a:normAutofit/>
          </a:bodyPr>
          <a:lstStyle/>
          <a:p>
            <a:r>
              <a:rPr lang="en-US" sz="3600" dirty="0">
                <a:latin typeface="Times New Roman" panose="02020603050405020304" pitchFamily="18" charset="0"/>
                <a:cs typeface="Times New Roman" panose="02020603050405020304" pitchFamily="18" charset="0"/>
              </a:rPr>
              <a:t>Virginia General Fund Revenue Sources</a:t>
            </a:r>
          </a:p>
        </p:txBody>
      </p:sp>
      <p:sp>
        <p:nvSpPr>
          <p:cNvPr id="3" name="Slide Number Placeholder 2">
            <a:extLst>
              <a:ext uri="{FF2B5EF4-FFF2-40B4-BE49-F238E27FC236}">
                <a16:creationId xmlns:a16="http://schemas.microsoft.com/office/drawing/2014/main" id="{4CBD5A8C-88D2-7CBF-EB73-E1167D1921F7}"/>
              </a:ext>
            </a:extLst>
          </p:cNvPr>
          <p:cNvSpPr>
            <a:spLocks noGrp="1"/>
          </p:cNvSpPr>
          <p:nvPr>
            <p:ph type="sldNum" sz="quarter" idx="12"/>
          </p:nvPr>
        </p:nvSpPr>
        <p:spPr/>
        <p:txBody>
          <a:bodyPr/>
          <a:lstStyle/>
          <a:p>
            <a:fld id="{B7D4160A-B398-445E-B430-7F2611F9565E}" type="slidenum">
              <a:rPr lang="en-US" smtClean="0"/>
              <a:pPr/>
              <a:t>8</a:t>
            </a:fld>
            <a:endParaRPr lang="en-US"/>
          </a:p>
        </p:txBody>
      </p:sp>
      <p:pic>
        <p:nvPicPr>
          <p:cNvPr id="5" name="Picture 4">
            <a:extLst>
              <a:ext uri="{FF2B5EF4-FFF2-40B4-BE49-F238E27FC236}">
                <a16:creationId xmlns:a16="http://schemas.microsoft.com/office/drawing/2014/main" id="{7A26D6E1-3E2D-8C0C-B751-F3E3E461E286}"/>
              </a:ext>
            </a:extLst>
          </p:cNvPr>
          <p:cNvPicPr>
            <a:picLocks noChangeAspect="1"/>
          </p:cNvPicPr>
          <p:nvPr/>
        </p:nvPicPr>
        <p:blipFill>
          <a:blip r:embed="rId2"/>
          <a:stretch>
            <a:fillRect/>
          </a:stretch>
        </p:blipFill>
        <p:spPr>
          <a:xfrm>
            <a:off x="1111250" y="1190096"/>
            <a:ext cx="6921500" cy="5118100"/>
          </a:xfrm>
          <a:prstGeom prst="rect">
            <a:avLst/>
          </a:prstGeom>
        </p:spPr>
      </p:pic>
    </p:spTree>
    <p:extLst>
      <p:ext uri="{BB962C8B-B14F-4D97-AF65-F5344CB8AC3E}">
        <p14:creationId xmlns:p14="http://schemas.microsoft.com/office/powerpoint/2010/main" val="3369423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4D31278-B071-91D8-2139-9ECA41194D0E}"/>
              </a:ext>
            </a:extLst>
          </p:cNvPr>
          <p:cNvSpPr>
            <a:spLocks noGrp="1"/>
          </p:cNvSpPr>
          <p:nvPr>
            <p:ph type="sldNum" sz="quarter" idx="12"/>
          </p:nvPr>
        </p:nvSpPr>
        <p:spPr/>
        <p:txBody>
          <a:bodyPr/>
          <a:lstStyle/>
          <a:p>
            <a:fld id="{B7D4160A-B398-445E-B430-7F2611F9565E}" type="slidenum">
              <a:rPr lang="en-US" smtClean="0"/>
              <a:pPr/>
              <a:t>9</a:t>
            </a:fld>
            <a:endParaRPr lang="en-US"/>
          </a:p>
        </p:txBody>
      </p:sp>
      <p:pic>
        <p:nvPicPr>
          <p:cNvPr id="3" name="Picture 2">
            <a:extLst>
              <a:ext uri="{FF2B5EF4-FFF2-40B4-BE49-F238E27FC236}">
                <a16:creationId xmlns:a16="http://schemas.microsoft.com/office/drawing/2014/main" id="{09DA068C-1087-1BD3-FB3C-25C40A1762BF}"/>
              </a:ext>
            </a:extLst>
          </p:cNvPr>
          <p:cNvPicPr>
            <a:picLocks noChangeAspect="1"/>
          </p:cNvPicPr>
          <p:nvPr/>
        </p:nvPicPr>
        <p:blipFill>
          <a:blip r:embed="rId2"/>
          <a:stretch>
            <a:fillRect/>
          </a:stretch>
        </p:blipFill>
        <p:spPr>
          <a:xfrm>
            <a:off x="460150" y="499550"/>
            <a:ext cx="8226650" cy="5856799"/>
          </a:xfrm>
          <a:prstGeom prst="rect">
            <a:avLst/>
          </a:prstGeom>
        </p:spPr>
      </p:pic>
    </p:spTree>
    <p:extLst>
      <p:ext uri="{BB962C8B-B14F-4D97-AF65-F5344CB8AC3E}">
        <p14:creationId xmlns:p14="http://schemas.microsoft.com/office/powerpoint/2010/main" val="13905216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104657</TotalTime>
  <Words>1937</Words>
  <Application>Microsoft Office PowerPoint</Application>
  <PresentationFormat>On-screen Show (4:3)</PresentationFormat>
  <Paragraphs>145</Paragraphs>
  <Slides>31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Arial</vt:lpstr>
      <vt:lpstr>Calibri</vt:lpstr>
      <vt:lpstr>Times New Roman</vt:lpstr>
      <vt:lpstr>Wingdings</vt:lpstr>
      <vt:lpstr>Office Theme</vt:lpstr>
      <vt:lpstr> Examining Virginia’s Revenue Options Against Spending Needs  Virginia Association of Counties</vt:lpstr>
      <vt:lpstr>Where Does the State Spend Its General Fund? Adopted State 2024-26 GF Budget ($ Mil.)</vt:lpstr>
      <vt:lpstr>It Is Likely Additional GF Revenues Will Be Available for the 2024-26 Biennium Budget</vt:lpstr>
      <vt:lpstr>Where Has General Fund Spending Grown the Most?</vt:lpstr>
      <vt:lpstr>State Funding to Localities’ Trends</vt:lpstr>
      <vt:lpstr>PowerPoint Presentation</vt:lpstr>
      <vt:lpstr>Reviewing JLARC K-12 Recommendations</vt:lpstr>
      <vt:lpstr>Virginia General Fund Revenue Sources</vt:lpstr>
      <vt:lpstr>PowerPoint Presentation</vt:lpstr>
      <vt:lpstr>PowerPoint Presentation</vt:lpstr>
      <vt:lpstr>PowerPoint Presentation</vt:lpstr>
      <vt:lpstr>Recent Tax Reductions in Virginia</vt:lpstr>
      <vt:lpstr>Recent Tax Changes Increased  Individual Income Tax Progressivity</vt:lpstr>
      <vt:lpstr>Virginia is a Low Tax State  When Considering Wealth With Tax Levels</vt:lpstr>
      <vt:lpstr>Virginia Tax Rankings Versus Surrounding States</vt:lpstr>
      <vt:lpstr>PowerPoint Presentation</vt:lpstr>
      <vt:lpstr>Individual Income Tax Policy Options  by Increasing Progressivity</vt:lpstr>
      <vt:lpstr>Virginia Has a Relatively Low Combined  Sales Tax Rate Compared to Other States (Each 1 percent VA increase would raise $1.6 bil. GF) </vt:lpstr>
      <vt:lpstr>Virginia Has a Lower Sales Tax Rate and Service Base than Surrounding States</vt:lpstr>
      <vt:lpstr>Sales Tax on “New Economy” Products  in Surrounding States</vt:lpstr>
      <vt:lpstr>Sales Taxes on Services Are Different by State</vt:lpstr>
      <vt:lpstr>Sales Tax Exemptions on Services in Virginia Reduce the Sales Tax Base</vt:lpstr>
      <vt:lpstr>Increasing Sales Taxes on Services in Virginia</vt:lpstr>
      <vt:lpstr>The Exemption for Data Center Equipment Reduces Sales Tax Revenues by Over $900 Million per Year</vt:lpstr>
      <vt:lpstr>Appendix Tax Liability by Locality Tax Year 2021</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Future of the State-Local Fiscal (Partnership?) Relationship</dc:title>
  <dc:creator>jregimbal</dc:creator>
  <cp:lastModifiedBy>Gage Harter</cp:lastModifiedBy>
  <cp:revision>842</cp:revision>
  <dcterms:created xsi:type="dcterms:W3CDTF">2015-12-21T18:36:33Z</dcterms:created>
  <dcterms:modified xsi:type="dcterms:W3CDTF">2024-10-01T11:56:24Z</dcterms:modified>
</cp:coreProperties>
</file>