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Registration &amp;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Pre-Ride </a:t>
            </a:r>
            <a:r>
              <a:rPr lang="en-US" dirty="0"/>
              <a:t>Satisfaction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8631514810648667"/>
          <c:y val="0.29817555476020041"/>
          <c:w val="0.42141732283464567"/>
          <c:h val="0.53634931997136726"/>
        </c:manualLayout>
      </c:layout>
      <c:pieChart>
        <c:varyColors val="1"/>
        <c:ser>
          <c:idx val="0"/>
          <c:order val="0"/>
          <c:tx>
            <c:v>Registration &amp; Pre-Ride Satisfaction</c:v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</c:dPt>
          <c:dLbls>
            <c:txPr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Sheet1!$A$6:$A$8</c:f>
              <c:strCache>
                <c:ptCount val="3"/>
                <c:pt idx="0">
                  <c:v>Very Satisfied</c:v>
                </c:pt>
                <c:pt idx="1">
                  <c:v>Satisfied</c:v>
                </c:pt>
                <c:pt idx="2">
                  <c:v>Neutral</c:v>
                </c:pt>
              </c:strCache>
            </c:strRef>
          </c:cat>
          <c:val>
            <c:numRef>
              <c:f>Sheet1!$B$6:$B$8</c:f>
              <c:numCache>
                <c:formatCode>General</c:formatCode>
                <c:ptCount val="3"/>
                <c:pt idx="0">
                  <c:v>13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23832476297605656"/>
          <c:y val="2.845528455284552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647222668594998"/>
          <c:y val="0.23167402855130914"/>
          <c:w val="0.49345010445122933"/>
          <c:h val="0.58973305166122525"/>
        </c:manualLayout>
      </c:layout>
      <c:pieChart>
        <c:varyColors val="1"/>
        <c:ser>
          <c:idx val="0"/>
          <c:order val="0"/>
          <c:tx>
            <c:v>Trail Ride Satisfaction</c:v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bg2"/>
              </a:solidFill>
            </c:spPr>
          </c:dPt>
          <c:dLbls>
            <c:dLbl>
              <c:idx val="2"/>
              <c:layout>
                <c:manualLayout>
                  <c:x val="3.8310300498152018E-2"/>
                  <c:y val="0.11965527174956789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accent6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accent6"/>
                  </a:solidFill>
                </a:ln>
              </c:spPr>
            </c:leaderLines>
          </c:dLbls>
          <c:cat>
            <c:strRef>
              <c:f>Sheet1!$A$13:$A$15</c:f>
              <c:strCache>
                <c:ptCount val="3"/>
                <c:pt idx="0">
                  <c:v>Very Satisfied</c:v>
                </c:pt>
                <c:pt idx="1">
                  <c:v>Satisfied</c:v>
                </c:pt>
                <c:pt idx="2">
                  <c:v>Neutral</c:v>
                </c:pt>
              </c:strCache>
            </c:strRef>
          </c:cat>
          <c:val>
            <c:numRef>
              <c:f>Sheet1!$B$13:$B$15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18671594622100809"/>
          <c:y val="0.13404487548812496"/>
          <c:w val="0.62656810755798387"/>
          <c:h val="7.3507777991165743E-2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Comparison to Other </a:t>
            </a:r>
            <a:r>
              <a:rPr lang="en-US" dirty="0" smtClean="0"/>
              <a:t>Trail Rides</a:t>
            </a:r>
            <a:endParaRPr lang="en-US" dirty="0"/>
          </a:p>
        </c:rich>
      </c:tx>
      <c:layout>
        <c:manualLayout>
          <c:xMode val="edge"/>
          <c:yMode val="edge"/>
          <c:x val="0.18029705589126938"/>
          <c:y val="1.19047619047619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286252009196523"/>
          <c:y val="0.21574115735533059"/>
          <c:w val="0.37293129056542351"/>
          <c:h val="0.57271591051118609"/>
        </c:manualLayout>
      </c:layout>
      <c:pieChart>
        <c:varyColors val="1"/>
        <c:ser>
          <c:idx val="0"/>
          <c:order val="0"/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bg2"/>
              </a:solidFill>
            </c:spPr>
          </c:dPt>
          <c:dLbls>
            <c:txPr>
              <a:bodyPr/>
              <a:lstStyle/>
              <a:p>
                <a:pPr>
                  <a:defRPr sz="180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Sheet1!$A$20:$A$23</c:f>
              <c:strCache>
                <c:ptCount val="4"/>
                <c:pt idx="0">
                  <c:v>Favorably</c:v>
                </c:pt>
                <c:pt idx="1">
                  <c:v>Comparably</c:v>
                </c:pt>
                <c:pt idx="2">
                  <c:v>First Ride</c:v>
                </c:pt>
                <c:pt idx="3">
                  <c:v>No Answer</c:v>
                </c:pt>
              </c:strCache>
            </c:strRef>
          </c:cat>
          <c:val>
            <c:numRef>
              <c:f>Sheet1!$B$20:$B$23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16430914158985943"/>
          <c:y val="0.12291682289713786"/>
          <c:w val="0.66621375816395045"/>
          <c:h val="7.175759280089988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A3D7-A330-433B-AD1C-EDC138B5915B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1FD-AD11-4372-8D9F-EF9DE51D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1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A3D7-A330-433B-AD1C-EDC138B5915B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1FD-AD11-4372-8D9F-EF9DE51D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1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A3D7-A330-433B-AD1C-EDC138B5915B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1FD-AD11-4372-8D9F-EF9DE51D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1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A3D7-A330-433B-AD1C-EDC138B5915B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1FD-AD11-4372-8D9F-EF9DE51D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1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A3D7-A330-433B-AD1C-EDC138B5915B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1FD-AD11-4372-8D9F-EF9DE51D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1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A3D7-A330-433B-AD1C-EDC138B5915B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1FD-AD11-4372-8D9F-EF9DE51D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1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A3D7-A330-433B-AD1C-EDC138B5915B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1FD-AD11-4372-8D9F-EF9DE51D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1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A3D7-A330-433B-AD1C-EDC138B5915B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1FD-AD11-4372-8D9F-EF9DE51D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1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A3D7-A330-433B-AD1C-EDC138B5915B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1FD-AD11-4372-8D9F-EF9DE51D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1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A3D7-A330-433B-AD1C-EDC138B5915B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01FD-AD11-4372-8D9F-EF9DE51DC6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1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A3D7-A330-433B-AD1C-EDC138B5915B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201FD-AD11-4372-8D9F-EF9DE51DC6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1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DB201FD-AD11-4372-8D9F-EF9DE51DC6D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02BA3D7-A330-433B-AD1C-EDC138B5915B}" type="datetimeFigureOut">
              <a:rPr lang="en-US" smtClean="0"/>
              <a:t>5/30/2013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5010" advTm="10000">
        <p14:reveal/>
      </p:transition>
    </mc:Choice>
    <mc:Fallback xmlns="">
      <p:transition spd="slow" advTm="10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543800" cy="1908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Inaugural Liberty Ride</a:t>
            </a:r>
            <a:br>
              <a:rPr lang="en-US" dirty="0" smtClean="0"/>
            </a:br>
            <a:r>
              <a:rPr lang="en-US" dirty="0" smtClean="0"/>
              <a:t>September 22,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0229" y="3541780"/>
            <a:ext cx="3913696" cy="24018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2013 </a:t>
            </a:r>
            <a:r>
              <a:rPr lang="en-US" dirty="0" err="1" smtClean="0">
                <a:solidFill>
                  <a:schemeClr val="accent1"/>
                </a:solidFill>
              </a:rPr>
              <a:t>VACo</a:t>
            </a:r>
            <a:r>
              <a:rPr lang="en-US" dirty="0" smtClean="0">
                <a:solidFill>
                  <a:schemeClr val="accent1"/>
                </a:solidFill>
              </a:rPr>
              <a:t> Achievement </a:t>
            </a:r>
            <a:r>
              <a:rPr lang="en-US" dirty="0" smtClean="0">
                <a:solidFill>
                  <a:schemeClr val="accent1"/>
                </a:solidFill>
              </a:rPr>
              <a:t>Award </a:t>
            </a:r>
            <a:r>
              <a:rPr lang="en-US" dirty="0" smtClean="0">
                <a:solidFill>
                  <a:schemeClr val="accent1"/>
                </a:solidFill>
              </a:rPr>
              <a:t>Submission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Supplemental PowerPoint Presentation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Category: Parks &amp; Recreation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Nominee: Orange </a:t>
            </a:r>
            <a:r>
              <a:rPr lang="en-US" dirty="0" smtClean="0">
                <a:solidFill>
                  <a:schemeClr val="accent1"/>
                </a:solidFill>
              </a:rPr>
              <a:t>County Parks &amp; Recreation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0680"/>
            <a:ext cx="4267200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622387"/>
            <a:ext cx="1224925" cy="12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10" advTm="7000">
        <p14:reveal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&amp; </a:t>
            </a:r>
            <a:br>
              <a:rPr lang="en-US" dirty="0" smtClean="0"/>
            </a:br>
            <a:r>
              <a:rPr lang="en-US" dirty="0" smtClean="0"/>
              <a:t>Survey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11 Miles Round-Trip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66 Participants, 70 Horses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41 Out of County Participants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25 In County Participants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$1,487.94 Raised for OCPR Foundation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131870"/>
              </p:ext>
            </p:extLst>
          </p:nvPr>
        </p:nvGraphicFramePr>
        <p:xfrm>
          <a:off x="4191000" y="0"/>
          <a:ext cx="4267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01690"/>
              </p:ext>
            </p:extLst>
          </p:nvPr>
        </p:nvGraphicFramePr>
        <p:xfrm>
          <a:off x="4495800" y="3087469"/>
          <a:ext cx="3733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400" y="6096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*0% responded as “unsatisfied,” “completely unsatisfied,” or </a:t>
            </a:r>
          </a:p>
          <a:p>
            <a:pPr algn="ctr"/>
            <a:r>
              <a:rPr lang="en-US" dirty="0" smtClean="0"/>
              <a:t>“unfavorably,” in any survey question!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593790"/>
              </p:ext>
            </p:extLst>
          </p:nvPr>
        </p:nvGraphicFramePr>
        <p:xfrm>
          <a:off x="32657" y="3124200"/>
          <a:ext cx="49149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22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>
        <p14:prism isContent="1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Ride…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1"/>
            <a:ext cx="3352800" cy="222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19201"/>
            <a:ext cx="3352800" cy="2226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657600"/>
            <a:ext cx="3352800" cy="2226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609628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Getting Started…</a:t>
            </a:r>
            <a:endParaRPr lang="en-US" dirty="0"/>
          </a:p>
        </p:txBody>
      </p:sp>
      <p:pic>
        <p:nvPicPr>
          <p:cNvPr id="1026" name="Picture 2" descr="P:\Admin Pictures\Liberty Ride\DSC_02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352915" cy="222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>
        <p14:prism isContent="1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Ride…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609628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Underway…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1"/>
            <a:ext cx="3352800" cy="2226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19201"/>
            <a:ext cx="3352800" cy="2226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657600"/>
            <a:ext cx="3352800" cy="22268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7600"/>
            <a:ext cx="3352800" cy="222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7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>
        <p14:prism isContent="1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Ride…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609628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Arrival at Montpelier…</a:t>
            </a:r>
            <a:endParaRPr lang="en-US" dirty="0"/>
          </a:p>
        </p:txBody>
      </p:sp>
      <p:pic>
        <p:nvPicPr>
          <p:cNvPr id="1026" name="Picture 2" descr="P:\Admin Pictures\Liberty Ride\Orange Review Pictures courtesy of John Strader &amp; Jeff Poole\G-Constitution Day 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43085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:\Admin Pictures\Liberty Ride\Orange Review Pictures courtesy of John Strader &amp; Jeff Poole\G-Constitution Day 0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4" b="36152"/>
          <a:stretch/>
        </p:blipFill>
        <p:spPr bwMode="auto">
          <a:xfrm>
            <a:off x="522513" y="3643085"/>
            <a:ext cx="3352801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P:\Admin Pictures\Liberty Ride\Orange Review Pictures courtesy of John Strader &amp; Jeff Poole\G-Constitution Day 0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5" b="33101"/>
          <a:stretch/>
        </p:blipFill>
        <p:spPr bwMode="auto">
          <a:xfrm>
            <a:off x="522514" y="1211944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:\Admin Pictures\Liberty Ride\Orange Review Pictures courtesy of John Strader &amp; Jeff Poole\G-Constitution Day 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90173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513" y="6165539"/>
            <a:ext cx="38970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*These photos courtesy of The Orange Review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299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>
        <p14:prism isContent="1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Ride…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609628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Taking a Break… then Heading for Home…</a:t>
            </a:r>
            <a:endParaRPr lang="en-US" dirty="0"/>
          </a:p>
        </p:txBody>
      </p:sp>
      <p:pic>
        <p:nvPicPr>
          <p:cNvPr id="2050" name="Picture 2" descr="P:\Admin Pictures\Liberty Ride\DSC_0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1"/>
            <a:ext cx="3352800" cy="22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:\Admin Pictures\Liberty Ride\DSC_04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27" y="1219200"/>
            <a:ext cx="3352801" cy="222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18" b="17281"/>
          <a:stretch/>
        </p:blipFill>
        <p:spPr bwMode="auto">
          <a:xfrm>
            <a:off x="4093027" y="3657676"/>
            <a:ext cx="3352801" cy="2226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7676"/>
            <a:ext cx="3352800" cy="222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1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>
        <p14:prism isContent="1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2012 Liberty Ride</a:t>
            </a:r>
            <a:endParaRPr lang="en-US" dirty="0"/>
          </a:p>
        </p:txBody>
      </p:sp>
      <p:pic>
        <p:nvPicPr>
          <p:cNvPr id="3074" name="Picture 2" descr="P:\Admin Pictures\Liberty Ride\DSC_04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9" y="1676400"/>
            <a:ext cx="2682354" cy="4038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1562100"/>
            <a:ext cx="42672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609628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Happy Trails…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2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>
        <p14:prism isContent="1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Patriotic">
      <a:dk1>
        <a:srgbClr val="000099"/>
      </a:dk1>
      <a:lt1>
        <a:sysClr val="window" lastClr="FFFFFF"/>
      </a:lt1>
      <a:dk2>
        <a:srgbClr val="6D0F14"/>
      </a:dk2>
      <a:lt2>
        <a:srgbClr val="FFFFFF"/>
      </a:lt2>
      <a:accent1>
        <a:srgbClr val="000099"/>
      </a:accent1>
      <a:accent2>
        <a:srgbClr val="6D0F14"/>
      </a:accent2>
      <a:accent3>
        <a:srgbClr val="A3171E"/>
      </a:accent3>
      <a:accent4>
        <a:srgbClr val="1896C8"/>
      </a:accent4>
      <a:accent5>
        <a:srgbClr val="FFFFFF"/>
      </a:accent5>
      <a:accent6>
        <a:srgbClr val="000000"/>
      </a:accent6>
      <a:hlink>
        <a:srgbClr val="DA1F28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393</TotalTime>
  <Words>132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Inaugural Liberty Ride September 22, 2012</vt:lpstr>
      <vt:lpstr>Statistics &amp;  Survey Results</vt:lpstr>
      <vt:lpstr>Take a Ride…</vt:lpstr>
      <vt:lpstr>Take a Ride…</vt:lpstr>
      <vt:lpstr>Take a Ride…</vt:lpstr>
      <vt:lpstr>Take a Ride…</vt:lpstr>
      <vt:lpstr>The 2012 Liberty Ride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Inaugural Liberty Ride September 22, 2013</dc:title>
  <dc:creator>Jayson Woods</dc:creator>
  <cp:lastModifiedBy>Jayson Woods</cp:lastModifiedBy>
  <cp:revision>22</cp:revision>
  <dcterms:created xsi:type="dcterms:W3CDTF">2013-04-18T14:17:23Z</dcterms:created>
  <dcterms:modified xsi:type="dcterms:W3CDTF">2013-05-30T14:23:16Z</dcterms:modified>
</cp:coreProperties>
</file>