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3"/>
  </p:handoutMasterIdLst>
  <p:sldIdLst>
    <p:sldId id="256" r:id="rId2"/>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61" r:id="rId21"/>
    <p:sldId id="262" r:id="rId22"/>
    <p:sldId id="263" r:id="rId23"/>
    <p:sldId id="264" r:id="rId24"/>
    <p:sldId id="266" r:id="rId25"/>
    <p:sldId id="267" r:id="rId26"/>
    <p:sldId id="268" r:id="rId27"/>
    <p:sldId id="269" r:id="rId28"/>
    <p:sldId id="270" r:id="rId29"/>
    <p:sldId id="296" r:id="rId30"/>
    <p:sldId id="271" r:id="rId31"/>
    <p:sldId id="297" r:id="rId32"/>
    <p:sldId id="298" r:id="rId33"/>
    <p:sldId id="300" r:id="rId34"/>
    <p:sldId id="299" r:id="rId35"/>
    <p:sldId id="301" r:id="rId36"/>
    <p:sldId id="272" r:id="rId37"/>
    <p:sldId id="273" r:id="rId38"/>
    <p:sldId id="274" r:id="rId39"/>
    <p:sldId id="275" r:id="rId40"/>
    <p:sldId id="276" r:id="rId41"/>
    <p:sldId id="277" r:id="rId42"/>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3E600"/>
    <a:srgbClr val="99FF33"/>
    <a:srgbClr val="66FF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8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5265738" y="0"/>
            <a:ext cx="4029075" cy="350838"/>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8AC0B97B-A290-4E0B-A8EA-2D0179D93BE0}" type="datetimeFigureOut">
              <a:rPr lang="en-US"/>
              <a:pPr>
                <a:defRPr/>
              </a:pPr>
              <a:t>11/21/2011</a:t>
            </a:fld>
            <a:endParaRPr lang="en-US" dirty="0"/>
          </a:p>
        </p:txBody>
      </p:sp>
      <p:sp>
        <p:nvSpPr>
          <p:cNvPr id="4" name="Footer Placeholder 3"/>
          <p:cNvSpPr>
            <a:spLocks noGrp="1"/>
          </p:cNvSpPr>
          <p:nvPr>
            <p:ph type="ftr" sz="quarter" idx="2"/>
          </p:nvPr>
        </p:nvSpPr>
        <p:spPr>
          <a:xfrm>
            <a:off x="0" y="6657975"/>
            <a:ext cx="4029075" cy="3508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5265738" y="6657975"/>
            <a:ext cx="4029075" cy="350838"/>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2304D0F0-118A-4A21-9B98-FAFCFFCA32E4}"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F6465370-177A-4E1A-8A9A-867D94FB5AD3}" type="datetimeFigureOut">
              <a:rPr lang="en-US"/>
              <a:pPr>
                <a:defRPr/>
              </a:pPr>
              <a:t>11/21/2011</a:t>
            </a:fld>
            <a:endParaRPr lang="en-US" dirty="0"/>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8D343040-ACC5-469E-ACB7-9302A7120BE8}"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124EA4D-7C9A-4D19-85F5-BFFA6E9FD39B}" type="datetimeFigureOut">
              <a:rPr lang="en-US"/>
              <a:pPr>
                <a:defRPr/>
              </a:pPr>
              <a:t>11/21/2011</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9BD910F-70CC-401C-8272-0A55451636A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C44C7E64-9196-4AC6-B038-0833A3299330}" type="datetimeFigureOut">
              <a:rPr lang="en-US"/>
              <a:pPr>
                <a:defRPr/>
              </a:pPr>
              <a:t>11/21/2011</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4E1B24A-E984-416A-A9DC-5E14F004D9A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DC739FE-96E9-4911-B451-ADB206DEF2D0}" type="datetimeFigureOut">
              <a:rPr lang="en-US"/>
              <a:pPr>
                <a:defRPr/>
              </a:pPr>
              <a:t>11/21/2011</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3DA5260-C41D-4167-9178-C435ED3244C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53E36FC-E6F9-422B-87C8-B06CCE61A1EC}" type="datetimeFigureOut">
              <a:rPr lang="en-US"/>
              <a:pPr>
                <a:defRPr/>
              </a:pPr>
              <a:t>11/21/2011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98E501-94B0-41FA-8F7A-F926704A8C10}"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E59F73C-1808-4A52-8EB3-5D144BD39DED}" type="datetimeFigureOut">
              <a:rPr lang="en-US"/>
              <a:pPr>
                <a:defRPr/>
              </a:pPr>
              <a:t>11/21/2011</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15769003-955C-44E8-9A99-9E2FF53E240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9FA73214-D325-4D79-A374-6817D78994E2}" type="datetimeFigureOut">
              <a:rPr lang="en-US"/>
              <a:pPr>
                <a:defRPr/>
              </a:pPr>
              <a:t>11/21/2011</a:t>
            </a:fld>
            <a:endParaRPr lang="en-US" dirty="0"/>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87EBDD24-3C14-44A0-8404-862B06A27C6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9C7A941C-BC37-4FDF-814C-309EB794C49F}" type="datetimeFigureOut">
              <a:rPr lang="en-US"/>
              <a:pPr>
                <a:defRPr/>
              </a:pPr>
              <a:t>11/21/2011</a:t>
            </a:fld>
            <a:endParaRPr lang="en-US" dirty="0"/>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D3929716-267E-4D87-97CD-EBF77AFC027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A5AFBE4-28E3-45B4-8E78-7FAFB2B11506}" type="datetimeFigureOut">
              <a:rPr lang="en-US"/>
              <a:pPr>
                <a:defRPr/>
              </a:pPr>
              <a:t>11/21/2011</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B3B8460F-4788-4B55-AE39-37AE8C6CDD92}"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38FC61C-0E7C-4DAC-A2CE-DBDBDBD8361E}" type="datetimeFigureOut">
              <a:rPr lang="en-US"/>
              <a:pPr>
                <a:defRPr/>
              </a:pPr>
              <a:t>11/21/2011</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D1CCCC9A-18F6-48F8-8457-581C71FF45E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8E20FD45-CD69-415F-9715-35E8CD5C4181}" type="datetimeFigureOut">
              <a:rPr lang="en-US"/>
              <a:pPr>
                <a:defRPr/>
              </a:pPr>
              <a:t>11/21/2011</a:t>
            </a:fld>
            <a:endParaRPr lang="en-US" dirty="0"/>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2866202B-E330-40EB-9861-D43E979192D0}"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2A8A81FD-7104-41C0-B0B0-D7B6640AA468}" type="datetimeFigureOut">
              <a:rPr lang="en-US"/>
              <a:pPr>
                <a:defRPr/>
              </a:pPr>
              <a:t>11/21/2011</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980BB17B-FC9F-4F3E-95C0-B19E96E508A6}" type="slidenum">
              <a:rPr lang="en-US"/>
              <a:pPr>
                <a:defRPr/>
              </a:pPr>
              <a:t>‹#›</a:t>
            </a:fld>
            <a:endParaRPr lang="en-US" dirty="0"/>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grpSp>
    </p:spTree>
  </p:cSld>
  <p:clrMap bg1="lt1" tx1="dk1" bg2="lt2" tx2="dk2" accent1="accent1" accent2="accent2" accent3="accent3" accent4="accent4" accent5="accent5" accent6="accent6" hlink="hlink" folHlink="folHlink"/>
  <p:sldLayoutIdLst>
    <p:sldLayoutId id="2147483697" r:id="rId1"/>
    <p:sldLayoutId id="2147483689" r:id="rId2"/>
    <p:sldLayoutId id="2147483698" r:id="rId3"/>
    <p:sldLayoutId id="2147483690" r:id="rId4"/>
    <p:sldLayoutId id="2147483691" r:id="rId5"/>
    <p:sldLayoutId id="2147483692" r:id="rId6"/>
    <p:sldLayoutId id="2147483693" r:id="rId7"/>
    <p:sldLayoutId id="2147483694" r:id="rId8"/>
    <p:sldLayoutId id="2147483699" r:id="rId9"/>
    <p:sldLayoutId id="2147483695" r:id="rId10"/>
    <p:sldLayoutId id="2147483696"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2743200"/>
          </a:xfrm>
        </p:spPr>
        <p:txBody>
          <a:bodyPr>
            <a:normAutofit fontScale="90000"/>
          </a:bodyPr>
          <a:lstStyle/>
          <a:p>
            <a:pPr algn="ctr" eaLnBrk="1" fontAlgn="auto" hangingPunct="1">
              <a:spcAft>
                <a:spcPts val="0"/>
              </a:spcAft>
              <a:defRPr/>
            </a:pPr>
            <a:r>
              <a:rPr lang="en-US" spc="-100" dirty="0" smtClean="0"/>
              <a:t>Tourism </a:t>
            </a:r>
            <a:r>
              <a:rPr lang="en-US" spc="-100" dirty="0" smtClean="0">
                <a:solidFill>
                  <a:schemeClr val="accent6">
                    <a:lumMod val="40000"/>
                    <a:lumOff val="60000"/>
                  </a:schemeClr>
                </a:solidFill>
              </a:rPr>
              <a:t>IS</a:t>
            </a:r>
            <a:r>
              <a:rPr lang="en-US" spc="-100" dirty="0" smtClean="0"/>
              <a:t/>
            </a:r>
            <a:br>
              <a:rPr lang="en-US" spc="-100" dirty="0" smtClean="0"/>
            </a:br>
            <a:r>
              <a:rPr lang="en-US" spc="-100" dirty="0" smtClean="0"/>
              <a:t>Economic Development!</a:t>
            </a:r>
            <a:br>
              <a:rPr lang="en-US" spc="-100" dirty="0" smtClean="0"/>
            </a:br>
            <a:r>
              <a:rPr lang="en-US" spc="-100" dirty="0" smtClean="0"/>
              <a:t>“</a:t>
            </a:r>
            <a:r>
              <a:rPr lang="en-US" sz="3600" spc="-100" dirty="0" smtClean="0"/>
              <a:t>…Breed dolphins at the same time you are whale hunting!”</a:t>
            </a:r>
            <a:endParaRPr lang="en-US" sz="3600" spc="-100" dirty="0"/>
          </a:p>
        </p:txBody>
      </p:sp>
      <p:sp>
        <p:nvSpPr>
          <p:cNvPr id="5123" name="Subtitle 2"/>
          <p:cNvSpPr>
            <a:spLocks noGrp="1"/>
          </p:cNvSpPr>
          <p:nvPr>
            <p:ph type="subTitle" idx="1"/>
          </p:nvPr>
        </p:nvSpPr>
        <p:spPr>
          <a:xfrm>
            <a:off x="533400" y="4495800"/>
            <a:ext cx="7854950" cy="1752600"/>
          </a:xfrm>
        </p:spPr>
        <p:txBody>
          <a:bodyPr/>
          <a:lstStyle/>
          <a:p>
            <a:pPr marR="0" algn="ctr" eaLnBrk="1" hangingPunct="1"/>
            <a:r>
              <a:rPr lang="en-US" sz="2400" smtClean="0">
                <a:solidFill>
                  <a:srgbClr val="DBE7B6"/>
                </a:solidFill>
              </a:rPr>
              <a:t>Presented by Judy Hare Winslow</a:t>
            </a:r>
          </a:p>
          <a:p>
            <a:pPr marR="0" algn="ctr" eaLnBrk="1" hangingPunct="1"/>
            <a:r>
              <a:rPr lang="en-US" sz="1800" i="1" smtClean="0">
                <a:solidFill>
                  <a:srgbClr val="DBE7B6"/>
                </a:solidFill>
              </a:rPr>
              <a:t>Director of Tourism,</a:t>
            </a:r>
          </a:p>
          <a:p>
            <a:pPr marR="0" algn="ctr" eaLnBrk="1" hangingPunct="1"/>
            <a:r>
              <a:rPr lang="en-US" sz="1800" i="1" smtClean="0">
                <a:solidFill>
                  <a:srgbClr val="DBE7B6"/>
                </a:solidFill>
              </a:rPr>
              <a:t>Smithfield &amp; Isle of Wight Convention &amp; Visitors Bureau</a:t>
            </a:r>
            <a:endParaRPr lang="en-US" sz="2000" i="1" smtClean="0">
              <a:solidFill>
                <a:srgbClr val="DBE7B6"/>
              </a:solidFill>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endParaRPr lang="en-US" smtClean="0"/>
          </a:p>
        </p:txBody>
      </p:sp>
      <p:sp>
        <p:nvSpPr>
          <p:cNvPr id="14339" name="Content Placeholder 2"/>
          <p:cNvSpPr>
            <a:spLocks noGrp="1"/>
          </p:cNvSpPr>
          <p:nvPr>
            <p:ph idx="1"/>
          </p:nvPr>
        </p:nvSpPr>
        <p:spPr/>
        <p:txBody>
          <a:bodyPr/>
          <a:lstStyle/>
          <a:p>
            <a:pPr eaLnBrk="1" hangingPunct="1"/>
            <a:endParaRPr lang="en-US" smtClean="0"/>
          </a:p>
          <a:p>
            <a:pPr eaLnBrk="1" hangingPunct="1"/>
            <a:r>
              <a:rPr lang="en-US" sz="2800" smtClean="0"/>
              <a:t>The 203,700 jobs generated by domestic travel in Virginia comprised 5.6 percent of the state’s total non-farm employment during 2010. Without these jobs generated by domestic travel, Virginia’s 2010 unemployment rate of 6.9 percent would have been 4.9 percentage points higher, or the equivalent of 11.8 percent of the labor force. </a:t>
            </a:r>
          </a:p>
          <a:p>
            <a:pPr eaLnBrk="1" hangingPunct="1"/>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endParaRPr lang="en-US" dirty="0" smtClean="0"/>
          </a:p>
          <a:p>
            <a:pPr marL="274320" indent="-274320" eaLnBrk="1" fontAlgn="auto" hangingPunct="1">
              <a:spcAft>
                <a:spcPts val="0"/>
              </a:spcAft>
              <a:buClr>
                <a:schemeClr val="accent3"/>
              </a:buClr>
              <a:buFont typeface="Wingdings 2"/>
              <a:buChar char=""/>
              <a:defRPr/>
            </a:pPr>
            <a:r>
              <a:rPr lang="en-US" sz="2800" dirty="0" smtClean="0"/>
              <a:t>The foodservice sector, which includes restaurants and other eating and drinking places, provided more jobs than any other travel-related industry. During 2010, domestic traveler spending on this sector generated 78,100 jobs, accounting for 38.4 percent of the state total. The labor-intensiveness of these businesses and the large proportion of travel expenditures spent on foodservice contribute to the importance of this sector.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endParaRPr lang="en-US" smtClean="0"/>
          </a:p>
        </p:txBody>
      </p:sp>
      <p:sp>
        <p:nvSpPr>
          <p:cNvPr id="16387" name="Content Placeholder 2"/>
          <p:cNvSpPr>
            <a:spLocks noGrp="1"/>
          </p:cNvSpPr>
          <p:nvPr>
            <p:ph idx="1"/>
          </p:nvPr>
        </p:nvSpPr>
        <p:spPr/>
        <p:txBody>
          <a:bodyPr/>
          <a:lstStyle/>
          <a:p>
            <a:pPr eaLnBrk="1" hangingPunct="1"/>
            <a:endParaRPr lang="en-US" smtClean="0"/>
          </a:p>
          <a:p>
            <a:pPr eaLnBrk="1" hangingPunct="1"/>
            <a:r>
              <a:rPr lang="en-US" sz="3600" smtClean="0"/>
              <a:t>Domestic travel supported 39,300 jobs in the lodging industry in Virginia during 2010, representing 19.3 percent of the state total. </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endParaRPr lang="en-US" smtClean="0"/>
          </a:p>
        </p:txBody>
      </p:sp>
      <p:sp>
        <p:nvSpPr>
          <p:cNvPr id="17411" name="Content Placeholder 2"/>
          <p:cNvSpPr>
            <a:spLocks noGrp="1"/>
          </p:cNvSpPr>
          <p:nvPr>
            <p:ph idx="1"/>
          </p:nvPr>
        </p:nvSpPr>
        <p:spPr/>
        <p:txBody>
          <a:bodyPr/>
          <a:lstStyle/>
          <a:p>
            <a:pPr eaLnBrk="1" hangingPunct="1"/>
            <a:endParaRPr lang="en-US" smtClean="0"/>
          </a:p>
          <a:p>
            <a:pPr eaLnBrk="1" hangingPunct="1"/>
            <a:r>
              <a:rPr lang="en-US" sz="3600" smtClean="0"/>
              <a:t>Entertainment and recreation provided another 38,500 travel-generated jobs for Virginia residents during 2010. </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smtClean="0"/>
              <a:t>Domestic Travel-Generated Employment in Virginia by Industry Sector - 2010</a:t>
            </a:r>
            <a:endParaRPr lang="en-US" dirty="0"/>
          </a:p>
        </p:txBody>
      </p:sp>
      <p:sp>
        <p:nvSpPr>
          <p:cNvPr id="18435" name="Content Placeholder 2"/>
          <p:cNvSpPr>
            <a:spLocks noGrp="1"/>
          </p:cNvSpPr>
          <p:nvPr>
            <p:ph idx="1"/>
          </p:nvPr>
        </p:nvSpPr>
        <p:spPr/>
        <p:txBody>
          <a:bodyPr/>
          <a:lstStyle/>
          <a:p>
            <a:pPr eaLnBrk="1" hangingPunct="1"/>
            <a:endParaRPr lang="en-US" smtClean="0"/>
          </a:p>
          <a:p>
            <a:pPr eaLnBrk="1" hangingPunct="1"/>
            <a:r>
              <a:rPr lang="en-US" smtClean="0"/>
              <a:t>Public Transportation 11.2% </a:t>
            </a:r>
          </a:p>
          <a:p>
            <a:pPr eaLnBrk="1" hangingPunct="1"/>
            <a:r>
              <a:rPr lang="en-US" smtClean="0"/>
              <a:t>Auto Transportation 4.0% </a:t>
            </a:r>
          </a:p>
          <a:p>
            <a:pPr eaLnBrk="1" hangingPunct="1"/>
            <a:r>
              <a:rPr lang="en-US" smtClean="0"/>
              <a:t>Lodging 19.3% </a:t>
            </a:r>
          </a:p>
          <a:p>
            <a:pPr eaLnBrk="1" hangingPunct="1"/>
            <a:r>
              <a:rPr lang="en-US" smtClean="0"/>
              <a:t>Foodservice 38.4% </a:t>
            </a:r>
          </a:p>
          <a:p>
            <a:pPr eaLnBrk="1" hangingPunct="1"/>
            <a:r>
              <a:rPr lang="en-US" smtClean="0"/>
              <a:t>Entertainment &amp; Recreation 18.9% </a:t>
            </a:r>
          </a:p>
          <a:p>
            <a:pPr eaLnBrk="1" hangingPunct="1"/>
            <a:r>
              <a:rPr lang="en-US" smtClean="0"/>
              <a:t>General Retail Trade 6.9% </a:t>
            </a:r>
          </a:p>
          <a:p>
            <a:pPr eaLnBrk="1" hangingPunct="1"/>
            <a:r>
              <a:rPr lang="en-US" smtClean="0"/>
              <a:t>Travel Planning 1.4%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t>
            </a:r>
            <a:br>
              <a:rPr lang="en-US" b="1" dirty="0" smtClean="0"/>
            </a:br>
            <a:r>
              <a:rPr lang="en-US" b="1" dirty="0" smtClean="0"/>
              <a:t>Top Six Non-farm Industries by Employment in Virginia, 2010 	</a:t>
            </a:r>
            <a:endParaRPr lang="en-US" dirty="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None/>
              <a:defRPr/>
            </a:pPr>
            <a:r>
              <a:rPr lang="en-US" sz="2000" dirty="0" smtClean="0"/>
              <a:t>Rank	Industry Name 					Employment </a:t>
            </a:r>
          </a:p>
          <a:p>
            <a:pPr marL="274320" indent="-274320" eaLnBrk="1" fontAlgn="auto" hangingPunct="1">
              <a:spcAft>
                <a:spcPts val="0"/>
              </a:spcAft>
              <a:buClr>
                <a:schemeClr val="accent3"/>
              </a:buClr>
              <a:buFont typeface="Wingdings 2"/>
              <a:buChar char=""/>
              <a:defRPr/>
            </a:pPr>
            <a:r>
              <a:rPr lang="en-US" sz="2000" dirty="0" smtClean="0"/>
              <a:t>1 	Professional, Scientific, and Technical Services 	382,096 </a:t>
            </a:r>
          </a:p>
          <a:p>
            <a:pPr marL="274320" indent="-274320" eaLnBrk="1" fontAlgn="auto" hangingPunct="1">
              <a:spcAft>
                <a:spcPts val="0"/>
              </a:spcAft>
              <a:buClr>
                <a:schemeClr val="accent3"/>
              </a:buClr>
              <a:buFont typeface="Wingdings 2"/>
              <a:buNone/>
              <a:defRPr/>
            </a:pPr>
            <a:r>
              <a:rPr lang="en-US" sz="2000" dirty="0" smtClean="0"/>
              <a:t>	</a:t>
            </a:r>
          </a:p>
          <a:p>
            <a:pPr marL="274320" indent="-274320" eaLnBrk="1" fontAlgn="auto" hangingPunct="1">
              <a:spcAft>
                <a:spcPts val="0"/>
              </a:spcAft>
              <a:buClr>
                <a:schemeClr val="accent3"/>
              </a:buClr>
              <a:buFont typeface="Wingdings 2"/>
              <a:buChar char=""/>
              <a:defRPr/>
            </a:pPr>
            <a:r>
              <a:rPr lang="en-US" sz="2000" dirty="0" smtClean="0"/>
              <a:t>2 	Health Care and Social Assistance 		373,540 </a:t>
            </a:r>
          </a:p>
          <a:p>
            <a:pPr marL="274320" indent="-274320" eaLnBrk="1" fontAlgn="auto" hangingPunct="1">
              <a:spcAft>
                <a:spcPts val="0"/>
              </a:spcAft>
              <a:buClr>
                <a:schemeClr val="accent3"/>
              </a:buClr>
              <a:buFont typeface="Wingdings 2"/>
              <a:buNone/>
              <a:defRPr/>
            </a:pPr>
            <a:r>
              <a:rPr lang="en-US" sz="2000" dirty="0" smtClean="0"/>
              <a:t>	</a:t>
            </a:r>
          </a:p>
          <a:p>
            <a:pPr marL="274320" indent="-274320" eaLnBrk="1" fontAlgn="auto" hangingPunct="1">
              <a:spcAft>
                <a:spcPts val="0"/>
              </a:spcAft>
              <a:buClr>
                <a:schemeClr val="accent3"/>
              </a:buClr>
              <a:buFont typeface="Wingdings 2"/>
              <a:buChar char=""/>
              <a:defRPr/>
            </a:pPr>
            <a:r>
              <a:rPr lang="en-US" sz="2000" dirty="0" smtClean="0"/>
              <a:t>3 	Retail Trade** 					368,038 </a:t>
            </a:r>
          </a:p>
          <a:p>
            <a:pPr marL="274320" indent="-274320" eaLnBrk="1" fontAlgn="auto" hangingPunct="1">
              <a:spcAft>
                <a:spcPts val="0"/>
              </a:spcAft>
              <a:buClr>
                <a:schemeClr val="accent3"/>
              </a:buClr>
              <a:buFont typeface="Wingdings 2"/>
              <a:buNone/>
              <a:defRPr/>
            </a:pPr>
            <a:r>
              <a:rPr lang="en-US" sz="2000" dirty="0" smtClean="0"/>
              <a:t>	</a:t>
            </a:r>
          </a:p>
          <a:p>
            <a:pPr marL="274320" indent="-274320" eaLnBrk="1" fontAlgn="auto" hangingPunct="1">
              <a:spcAft>
                <a:spcPts val="0"/>
              </a:spcAft>
              <a:buClr>
                <a:schemeClr val="accent3"/>
              </a:buClr>
              <a:buFont typeface="Wingdings 2"/>
              <a:buChar char=""/>
              <a:defRPr/>
            </a:pPr>
            <a:r>
              <a:rPr lang="en-US" sz="2000" dirty="0" smtClean="0"/>
              <a:t>4 	Manufacturing 					229,867 	</a:t>
            </a:r>
          </a:p>
          <a:p>
            <a:pPr marL="274320" indent="-274320" eaLnBrk="1" fontAlgn="auto" hangingPunct="1">
              <a:spcAft>
                <a:spcPts val="0"/>
              </a:spcAft>
              <a:buClr>
                <a:schemeClr val="accent3"/>
              </a:buClr>
              <a:buFont typeface="Wingdings 2"/>
              <a:buNone/>
              <a:defRPr/>
            </a:pPr>
            <a:endParaRPr lang="en-US" sz="2000" dirty="0" smtClean="0"/>
          </a:p>
          <a:p>
            <a:pPr marL="274320" indent="-274320" eaLnBrk="1" fontAlgn="auto" hangingPunct="1">
              <a:spcAft>
                <a:spcPts val="0"/>
              </a:spcAft>
              <a:buClr>
                <a:schemeClr val="accent3"/>
              </a:buClr>
              <a:buFont typeface="Wingdings 2"/>
              <a:buChar char=""/>
              <a:defRPr/>
            </a:pPr>
            <a:r>
              <a:rPr lang="en-US" sz="2000" dirty="0" smtClean="0"/>
              <a:t>5 	</a:t>
            </a:r>
            <a:r>
              <a:rPr lang="en-US" sz="2000" b="1" dirty="0" smtClean="0"/>
              <a:t>Travel*** 					203,734</a:t>
            </a:r>
          </a:p>
          <a:p>
            <a:pPr marL="274320" indent="-274320" eaLnBrk="1" fontAlgn="auto" hangingPunct="1">
              <a:spcAft>
                <a:spcPts val="0"/>
              </a:spcAft>
              <a:buClr>
                <a:schemeClr val="accent3"/>
              </a:buClr>
              <a:buFont typeface="Wingdings 2"/>
              <a:buNone/>
              <a:defRPr/>
            </a:pPr>
            <a:r>
              <a:rPr lang="en-US" sz="2000" b="1" dirty="0" smtClean="0"/>
              <a:t> 	</a:t>
            </a:r>
          </a:p>
          <a:p>
            <a:pPr marL="274320" indent="-274320" eaLnBrk="1" fontAlgn="auto" hangingPunct="1">
              <a:spcAft>
                <a:spcPts val="0"/>
              </a:spcAft>
              <a:buClr>
                <a:schemeClr val="accent3"/>
              </a:buClr>
              <a:buFont typeface="Wingdings 2"/>
              <a:buChar char=""/>
              <a:defRPr/>
            </a:pPr>
            <a:r>
              <a:rPr lang="en-US" sz="2000" dirty="0" smtClean="0"/>
              <a:t>6 	Administrative 					191,922 	</a:t>
            </a:r>
          </a:p>
          <a:p>
            <a:pPr marL="274320" indent="-274320" eaLnBrk="1" fontAlgn="auto" hangingPunct="1">
              <a:spcAft>
                <a:spcPts val="0"/>
              </a:spcAft>
              <a:buClr>
                <a:schemeClr val="accent3"/>
              </a:buClr>
              <a:buFont typeface="Wingdings 2"/>
              <a:buChar char=""/>
              <a:defRPr/>
            </a:pPr>
            <a:endParaRPr 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smtClean="0"/>
              <a:t>TRAVEL-GENERATED TAX REVENUES </a:t>
            </a:r>
            <a:endParaRPr lang="en-US" dirty="0"/>
          </a:p>
        </p:txBody>
      </p:sp>
      <p:sp>
        <p:nvSpPr>
          <p:cNvPr id="20483" name="Content Placeholder 2"/>
          <p:cNvSpPr>
            <a:spLocks noGrp="1"/>
          </p:cNvSpPr>
          <p:nvPr>
            <p:ph idx="1"/>
          </p:nvPr>
        </p:nvSpPr>
        <p:spPr/>
        <p:txBody>
          <a:bodyPr/>
          <a:lstStyle/>
          <a:p>
            <a:pPr eaLnBrk="1" hangingPunct="1"/>
            <a:r>
              <a:rPr lang="en-US" sz="3600" smtClean="0"/>
              <a:t>Travel tax receipts include federal, state and local tax revenues attributable to travel spending in Virginia. Travel-generated tax revenue is a significant economic benefit, as governments use these funds to support the travel infrastructure and help support a variety of public programs.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normAutofit fontScale="92500"/>
          </a:bodyPr>
          <a:lstStyle/>
          <a:p>
            <a:pPr marL="274320" indent="-274320" eaLnBrk="1" fontAlgn="auto" hangingPunct="1">
              <a:spcAft>
                <a:spcPts val="0"/>
              </a:spcAft>
              <a:buClr>
                <a:schemeClr val="accent3"/>
              </a:buClr>
              <a:buFont typeface="Wingdings 2"/>
              <a:buChar char=""/>
              <a:defRPr/>
            </a:pPr>
            <a:endParaRPr lang="en-US" dirty="0" smtClean="0"/>
          </a:p>
          <a:p>
            <a:pPr marL="274320" indent="-274320" eaLnBrk="1" fontAlgn="auto" hangingPunct="1">
              <a:spcAft>
                <a:spcPts val="0"/>
              </a:spcAft>
              <a:buClr>
                <a:schemeClr val="accent3"/>
              </a:buClr>
              <a:buFont typeface="Wingdings 2"/>
              <a:buChar char=""/>
              <a:defRPr/>
            </a:pPr>
            <a:r>
              <a:rPr lang="en-US" sz="3600" dirty="0" smtClean="0"/>
              <a:t>In 2010, total tax revenue generated by domestic travel in Virginia reached nearly $2.6 billion, up 3.6 percent from 2009. On average, each travel dollar spent by domestic travelers in Virginia produced 13.5 cents in tax receipts for federal, state and local governments in 2010. </a:t>
            </a:r>
          </a:p>
          <a:p>
            <a:pPr marL="274320" indent="-274320" eaLnBrk="1" fontAlgn="auto" hangingPunct="1">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endParaRPr lang="en-US" smtClean="0"/>
          </a:p>
        </p:txBody>
      </p:sp>
      <p:sp>
        <p:nvSpPr>
          <p:cNvPr id="22531" name="Content Placeholder 2"/>
          <p:cNvSpPr>
            <a:spLocks noGrp="1"/>
          </p:cNvSpPr>
          <p:nvPr>
            <p:ph idx="1"/>
          </p:nvPr>
        </p:nvSpPr>
        <p:spPr/>
        <p:txBody>
          <a:bodyPr/>
          <a:lstStyle/>
          <a:p>
            <a:pPr eaLnBrk="1" hangingPunct="1"/>
            <a:endParaRPr lang="en-US" smtClean="0"/>
          </a:p>
          <a:p>
            <a:pPr eaLnBrk="1" hangingPunct="1"/>
            <a:r>
              <a:rPr lang="en-US" sz="2800" smtClean="0"/>
              <a:t>Local governments in Virginia directly benefited from domestic travel as well. During 2010, domestic travel spending generated $533.1 million in local sales and property tax revenue for municipal governments, 20.9 percent of total travel-generated tax revenue in the state. Each domestic travel dollar produced 2.8 cents for local tax coffers. </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704850"/>
            <a:ext cx="6781800" cy="285750"/>
          </a:xfrm>
        </p:spPr>
        <p:txBody>
          <a:bodyPr>
            <a:normAutofit fontScale="90000"/>
          </a:bodyPr>
          <a:lstStyle/>
          <a:p>
            <a:pPr eaLnBrk="1" fontAlgn="auto" hangingPunct="1">
              <a:spcAft>
                <a:spcPts val="0"/>
              </a:spcAft>
              <a:defRPr/>
            </a:pPr>
            <a:endParaRPr lang="en-US" dirty="0"/>
          </a:p>
        </p:txBody>
      </p:sp>
      <p:sp>
        <p:nvSpPr>
          <p:cNvPr id="3" name="Content Placeholder 2"/>
          <p:cNvSpPr>
            <a:spLocks noGrp="1"/>
          </p:cNvSpPr>
          <p:nvPr>
            <p:ph idx="1"/>
          </p:nvPr>
        </p:nvSpPr>
        <p:spPr>
          <a:xfrm>
            <a:off x="457200" y="1143000"/>
            <a:ext cx="8229600" cy="5181600"/>
          </a:xfrm>
        </p:spPr>
        <p:txBody>
          <a:bodyPr>
            <a:normAutofit fontScale="92500" lnSpcReduction="20000"/>
          </a:bodyPr>
          <a:lstStyle/>
          <a:p>
            <a:pPr marL="274320" indent="-274320" eaLnBrk="1" fontAlgn="auto" hangingPunct="1">
              <a:spcAft>
                <a:spcPts val="0"/>
              </a:spcAft>
              <a:buClr>
                <a:schemeClr val="accent3"/>
              </a:buClr>
              <a:buFont typeface="Wingdings 2"/>
              <a:buNone/>
              <a:defRPr/>
            </a:pPr>
            <a:r>
              <a:rPr lang="en-US" dirty="0" smtClean="0"/>
              <a:t>	</a:t>
            </a:r>
            <a:r>
              <a:rPr lang="en-US" sz="2800" dirty="0" smtClean="0"/>
              <a:t>Travelers in Virginia produce “secondary” impacts over and above direct travel spending previously detailed. These secondary impacts arise from “indirect” and “induced” spending. </a:t>
            </a:r>
          </a:p>
          <a:p>
            <a:pPr marL="274320" indent="-274320" eaLnBrk="1" fontAlgn="auto" hangingPunct="1">
              <a:spcAft>
                <a:spcPts val="0"/>
              </a:spcAft>
              <a:buClr>
                <a:schemeClr val="accent3"/>
              </a:buClr>
              <a:buFont typeface="Wingdings 2"/>
              <a:buNone/>
              <a:defRPr/>
            </a:pPr>
            <a:endParaRPr lang="en-US" sz="2800" dirty="0" smtClean="0"/>
          </a:p>
          <a:p>
            <a:pPr marL="274320" indent="-274320" eaLnBrk="1" fontAlgn="auto" hangingPunct="1">
              <a:spcAft>
                <a:spcPts val="0"/>
              </a:spcAft>
              <a:buClr>
                <a:schemeClr val="accent3"/>
              </a:buClr>
              <a:buFont typeface="Wingdings 2"/>
              <a:buChar char=""/>
              <a:defRPr/>
            </a:pPr>
            <a:r>
              <a:rPr lang="en-US" sz="2800" b="1" i="1" dirty="0" smtClean="0"/>
              <a:t>Indirect impact occurs as travel industry business operators, such as restaurants, purchase food, beverages and other goods, and services, such as electricity and building maintenance, from local suppliers. These purchases generate additional output or sales indirectly. </a:t>
            </a:r>
          </a:p>
          <a:p>
            <a:pPr marL="274320" indent="-274320" eaLnBrk="1" fontAlgn="auto" hangingPunct="1">
              <a:spcAft>
                <a:spcPts val="0"/>
              </a:spcAft>
              <a:buClr>
                <a:schemeClr val="accent3"/>
              </a:buClr>
              <a:buFont typeface="Wingdings 2"/>
              <a:buChar char=""/>
              <a:defRPr/>
            </a:pPr>
            <a:r>
              <a:rPr lang="en-US" sz="2800" b="1" i="1" dirty="0" smtClean="0"/>
              <a:t>Induced impact occurs as a result of employees of businesses, and their suppliers, spending part of their earnings in the area. This spending itself generates sales additional to the indirect impact. </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smtClean="0"/>
              <a:t>Domestic Travel Expenditures in Virginia by Industry Sector - 2010</a:t>
            </a:r>
            <a:endParaRPr lang="en-US" dirty="0"/>
          </a:p>
        </p:txBody>
      </p:sp>
      <p:sp>
        <p:nvSpPr>
          <p:cNvPr id="6147" name="Content Placeholder 2"/>
          <p:cNvSpPr>
            <a:spLocks noGrp="1"/>
          </p:cNvSpPr>
          <p:nvPr>
            <p:ph idx="1"/>
          </p:nvPr>
        </p:nvSpPr>
        <p:spPr/>
        <p:txBody>
          <a:bodyPr/>
          <a:lstStyle/>
          <a:p>
            <a:pPr eaLnBrk="1" hangingPunct="1"/>
            <a:r>
              <a:rPr lang="en-US" smtClean="0"/>
              <a:t>Public Transportation 13.7% </a:t>
            </a:r>
          </a:p>
          <a:p>
            <a:pPr eaLnBrk="1" hangingPunct="1"/>
            <a:r>
              <a:rPr lang="en-US" smtClean="0"/>
              <a:t>Auto Transportation 21.6% </a:t>
            </a:r>
          </a:p>
          <a:p>
            <a:pPr eaLnBrk="1" hangingPunct="1"/>
            <a:r>
              <a:rPr lang="en-US" smtClean="0"/>
              <a:t>Lodging 19.4% </a:t>
            </a:r>
          </a:p>
          <a:p>
            <a:pPr eaLnBrk="1" hangingPunct="1"/>
            <a:r>
              <a:rPr lang="en-US" smtClean="0"/>
              <a:t>Foodservice 28.4% </a:t>
            </a:r>
          </a:p>
          <a:p>
            <a:pPr eaLnBrk="1" hangingPunct="1"/>
            <a:r>
              <a:rPr lang="en-US" smtClean="0"/>
              <a:t>Entertainment &amp; Recreation 7.4% </a:t>
            </a:r>
          </a:p>
          <a:p>
            <a:pPr eaLnBrk="1" hangingPunct="1"/>
            <a:r>
              <a:rPr lang="en-US" smtClean="0"/>
              <a:t>General Retail Trade 9.4%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775" cy="2209800"/>
          </a:xfrm>
        </p:spPr>
        <p:txBody>
          <a:bodyPr/>
          <a:lstStyle/>
          <a:p>
            <a:pPr algn="ctr" eaLnBrk="1" fontAlgn="auto" hangingPunct="1">
              <a:spcAft>
                <a:spcPts val="0"/>
              </a:spcAft>
              <a:defRPr/>
            </a:pPr>
            <a:endParaRPr lang="en-US" dirty="0"/>
          </a:p>
        </p:txBody>
      </p:sp>
      <p:sp>
        <p:nvSpPr>
          <p:cNvPr id="24579" name="Subtitle 2"/>
          <p:cNvSpPr>
            <a:spLocks noGrp="1"/>
          </p:cNvSpPr>
          <p:nvPr>
            <p:ph type="subTitle" idx="1"/>
          </p:nvPr>
        </p:nvSpPr>
        <p:spPr>
          <a:xfrm>
            <a:off x="533400" y="4038600"/>
            <a:ext cx="7854950" cy="1447800"/>
          </a:xfrm>
        </p:spPr>
        <p:txBody>
          <a:bodyPr/>
          <a:lstStyle/>
          <a:p>
            <a:pPr marR="0" algn="ctr" eaLnBrk="1" hangingPunct="1"/>
            <a:endParaRPr lang="en-US" sz="2000" i="1" smtClean="0">
              <a:solidFill>
                <a:srgbClr val="DBE7B6"/>
              </a:solidFill>
            </a:endParaRPr>
          </a:p>
        </p:txBody>
      </p:sp>
      <p:pic>
        <p:nvPicPr>
          <p:cNvPr id="6" name="Picture 5" descr="mickey_mouse.png"/>
          <p:cNvPicPr>
            <a:picLocks noChangeAspect="1"/>
          </p:cNvPicPr>
          <p:nvPr/>
        </p:nvPicPr>
        <p:blipFill>
          <a:blip r:embed="rId2" cstate="print"/>
          <a:stretch>
            <a:fillRect/>
          </a:stretch>
        </p:blipFill>
        <p:spPr>
          <a:xfrm>
            <a:off x="1828800" y="512763"/>
            <a:ext cx="5257800" cy="6037262"/>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3429000"/>
          </a:xfrm>
        </p:spPr>
        <p:txBody>
          <a:bodyPr>
            <a:noAutofit/>
          </a:bodyPr>
          <a:lstStyle/>
          <a:p>
            <a:pPr algn="ctr" eaLnBrk="1" fontAlgn="auto" hangingPunct="1">
              <a:spcAft>
                <a:spcPts val="0"/>
              </a:spcAft>
              <a:defRPr/>
            </a:pPr>
            <a:r>
              <a:rPr lang="en-US" sz="9600" dirty="0" smtClean="0"/>
              <a:t>Tourism =</a:t>
            </a:r>
            <a:br>
              <a:rPr lang="en-US" sz="9600" dirty="0" smtClean="0"/>
            </a:br>
            <a:r>
              <a:rPr lang="en-US" sz="9600" dirty="0" smtClean="0">
                <a:solidFill>
                  <a:schemeClr val="accent6">
                    <a:lumMod val="40000"/>
                    <a:lumOff val="60000"/>
                  </a:schemeClr>
                </a:solidFill>
              </a:rPr>
              <a:t> NEW MONEY!</a:t>
            </a:r>
            <a:endParaRPr lang="en-US" sz="9600" dirty="0"/>
          </a:p>
        </p:txBody>
      </p:sp>
      <p:sp>
        <p:nvSpPr>
          <p:cNvPr id="25603" name="Subtitle 2"/>
          <p:cNvSpPr>
            <a:spLocks noGrp="1"/>
          </p:cNvSpPr>
          <p:nvPr>
            <p:ph type="subTitle" idx="1"/>
          </p:nvPr>
        </p:nvSpPr>
        <p:spPr>
          <a:xfrm>
            <a:off x="609600" y="7162800"/>
            <a:ext cx="7854950" cy="228600"/>
          </a:xfrm>
        </p:spPr>
        <p:txBody>
          <a:bodyPr/>
          <a:lstStyle/>
          <a:p>
            <a:pPr marR="0" algn="ctr" eaLnBrk="1" hangingPunct="1">
              <a:lnSpc>
                <a:spcPct val="80000"/>
              </a:lnSpc>
            </a:pPr>
            <a:endParaRPr lang="en-US" sz="1100" i="1" smtClean="0">
              <a:solidFill>
                <a:srgbClr val="DBE7B6"/>
              </a:solidFill>
            </a:endParaRPr>
          </a:p>
        </p:txBody>
      </p:sp>
    </p:spTree>
  </p:cSld>
  <p:clrMapOvr>
    <a:masterClrMapping/>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1630363"/>
            <a:ext cx="5181600" cy="4389437"/>
          </a:xfrm>
        </p:spPr>
        <p:txBody>
          <a:bodyPr>
            <a:noAutofit/>
          </a:bodyPr>
          <a:lstStyle/>
          <a:p>
            <a:pPr marL="274320" indent="-274320" eaLnBrk="1" fontAlgn="auto" hangingPunct="1">
              <a:spcAft>
                <a:spcPts val="0"/>
              </a:spcAft>
              <a:buClr>
                <a:schemeClr val="accent3"/>
              </a:buClr>
              <a:buFont typeface="Wingdings 2"/>
              <a:buChar char=""/>
              <a:defRPr/>
            </a:pPr>
            <a:r>
              <a:rPr lang="en-US" sz="4400" dirty="0" smtClean="0"/>
              <a:t> </a:t>
            </a:r>
            <a:r>
              <a:rPr lang="en-US" sz="4400" b="1" dirty="0" smtClean="0">
                <a:effectLst>
                  <a:outerShdw blurRad="38100" dist="38100" dir="2700000" algn="tl">
                    <a:srgbClr val="000000">
                      <a:alpha val="43137"/>
                    </a:srgbClr>
                  </a:outerShdw>
                </a:effectLst>
                <a:latin typeface="+mj-lt"/>
              </a:rPr>
              <a:t>Something to see</a:t>
            </a:r>
          </a:p>
          <a:p>
            <a:pPr marL="274320" indent="-274320" eaLnBrk="1" fontAlgn="auto" hangingPunct="1">
              <a:lnSpc>
                <a:spcPts val="3900"/>
              </a:lnSpc>
              <a:spcAft>
                <a:spcPts val="0"/>
              </a:spcAft>
              <a:buClr>
                <a:schemeClr val="accent3"/>
              </a:buClr>
              <a:buFont typeface="Wingdings 2"/>
              <a:buNone/>
              <a:defRPr/>
            </a:pPr>
            <a:r>
              <a:rPr lang="en-US" sz="4400" b="1" dirty="0" smtClean="0">
                <a:effectLst>
                  <a:outerShdw blurRad="38100" dist="38100" dir="2700000" algn="tl">
                    <a:srgbClr val="000000">
                      <a:alpha val="43137"/>
                    </a:srgbClr>
                  </a:outerShdw>
                </a:effectLst>
                <a:latin typeface="+mj-lt"/>
              </a:rPr>
              <a:t>   </a:t>
            </a:r>
            <a:r>
              <a:rPr lang="en-US" sz="2400" b="1" dirty="0" smtClean="0">
                <a:effectLst>
                  <a:outerShdw blurRad="38100" dist="38100" dir="2700000" algn="tl">
                    <a:srgbClr val="000000">
                      <a:alpha val="43137"/>
                    </a:srgbClr>
                  </a:outerShdw>
                </a:effectLst>
                <a:latin typeface="+mj-lt"/>
              </a:rPr>
              <a:t> </a:t>
            </a:r>
            <a:r>
              <a:rPr lang="en-US" sz="4400" b="1" dirty="0" smtClean="0">
                <a:effectLst>
                  <a:outerShdw blurRad="38100" dist="38100" dir="2700000" algn="tl">
                    <a:srgbClr val="000000">
                      <a:alpha val="43137"/>
                    </a:srgbClr>
                  </a:outerShdw>
                </a:effectLst>
                <a:latin typeface="+mj-lt"/>
              </a:rPr>
              <a:t>and/or experience</a:t>
            </a:r>
          </a:p>
          <a:p>
            <a:pPr marL="274320" indent="-274320" eaLnBrk="1" fontAlgn="auto" hangingPunct="1">
              <a:spcAft>
                <a:spcPts val="0"/>
              </a:spcAft>
              <a:buClr>
                <a:schemeClr val="accent3"/>
              </a:buClr>
              <a:buFont typeface="Wingdings 2"/>
              <a:buChar char=""/>
              <a:defRPr/>
            </a:pPr>
            <a:r>
              <a:rPr lang="en-US" sz="4400" b="1" dirty="0" smtClean="0">
                <a:effectLst>
                  <a:outerShdw blurRad="38100" dist="38100" dir="2700000" algn="tl">
                    <a:srgbClr val="000000">
                      <a:alpha val="43137"/>
                    </a:srgbClr>
                  </a:outerShdw>
                </a:effectLst>
                <a:latin typeface="+mj-lt"/>
              </a:rPr>
              <a:t> Somewhere to eat</a:t>
            </a:r>
          </a:p>
          <a:p>
            <a:pPr marL="274320" indent="-274320" eaLnBrk="1" fontAlgn="auto" hangingPunct="1">
              <a:spcAft>
                <a:spcPts val="0"/>
              </a:spcAft>
              <a:buClr>
                <a:schemeClr val="accent3"/>
              </a:buClr>
              <a:buFont typeface="Wingdings 2"/>
              <a:buChar char=""/>
              <a:defRPr/>
            </a:pPr>
            <a:r>
              <a:rPr lang="en-US" sz="4400" b="1" dirty="0" smtClean="0">
                <a:effectLst>
                  <a:outerShdw blurRad="38100" dist="38100" dir="2700000" algn="tl">
                    <a:srgbClr val="000000">
                      <a:alpha val="43137"/>
                    </a:srgbClr>
                  </a:outerShdw>
                </a:effectLst>
                <a:latin typeface="+mj-lt"/>
              </a:rPr>
              <a:t> Somewhere to stay</a:t>
            </a:r>
          </a:p>
          <a:p>
            <a:pPr marL="274320" indent="-274320" eaLnBrk="1" fontAlgn="auto" hangingPunct="1">
              <a:spcAft>
                <a:spcPts val="0"/>
              </a:spcAft>
              <a:buClr>
                <a:schemeClr val="accent3"/>
              </a:buClr>
              <a:buFont typeface="Wingdings 2"/>
              <a:buChar char=""/>
              <a:defRPr/>
            </a:pPr>
            <a:r>
              <a:rPr lang="en-US" sz="4400" b="1" dirty="0" smtClean="0">
                <a:effectLst>
                  <a:outerShdw blurRad="38100" dist="38100" dir="2700000" algn="tl">
                    <a:srgbClr val="000000">
                      <a:alpha val="43137"/>
                    </a:srgbClr>
                  </a:outerShdw>
                </a:effectLst>
                <a:latin typeface="+mj-lt"/>
              </a:rPr>
              <a:t> Something to buy</a:t>
            </a:r>
            <a:endParaRPr lang="en-US" sz="4400" b="1" dirty="0">
              <a:effectLst>
                <a:outerShdw blurRad="38100" dist="38100" dir="2700000" algn="tl">
                  <a:srgbClr val="000000">
                    <a:alpha val="43137"/>
                  </a:srgbClr>
                </a:outerShdw>
              </a:effectLst>
              <a:latin typeface="+mj-lt"/>
            </a:endParaRPr>
          </a:p>
        </p:txBody>
      </p:sp>
    </p:spTree>
  </p:cSld>
  <p:clrMapOvr>
    <a:masterClrMapping/>
  </p:clrMapOvr>
  <p:transition>
    <p:push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7650"/>
            <a:ext cx="8229600" cy="247650"/>
          </a:xfrm>
        </p:spPr>
        <p:txBody>
          <a:bodyPr>
            <a:normAutofit fontScale="90000"/>
          </a:bodyPr>
          <a:lstStyle/>
          <a:p>
            <a:pPr eaLnBrk="1" fontAlgn="auto" hangingPunct="1">
              <a:spcAft>
                <a:spcPts val="0"/>
              </a:spcAft>
              <a:defRPr/>
            </a:pPr>
            <a:endParaRPr lang="en-US" dirty="0"/>
          </a:p>
        </p:txBody>
      </p:sp>
      <p:sp>
        <p:nvSpPr>
          <p:cNvPr id="3" name="Content Placeholder 2"/>
          <p:cNvSpPr>
            <a:spLocks noGrp="1"/>
          </p:cNvSpPr>
          <p:nvPr>
            <p:ph idx="1"/>
          </p:nvPr>
        </p:nvSpPr>
        <p:spPr>
          <a:xfrm>
            <a:off x="228600" y="1371600"/>
            <a:ext cx="8763000" cy="5943600"/>
          </a:xfrm>
        </p:spPr>
        <p:txBody>
          <a:bodyPr>
            <a:noAutofit/>
          </a:bodyPr>
          <a:lstStyle/>
          <a:p>
            <a:pPr marL="274320" indent="-274320" eaLnBrk="1" fontAlgn="auto" hangingPunct="1">
              <a:lnSpc>
                <a:spcPts val="3000"/>
              </a:lnSpc>
              <a:spcAft>
                <a:spcPts val="0"/>
              </a:spcAft>
              <a:buClr>
                <a:schemeClr val="accent3"/>
              </a:buClr>
              <a:buFont typeface="Wingdings 2"/>
              <a:buChar char=""/>
              <a:defRPr/>
            </a:pPr>
            <a:r>
              <a:rPr lang="en-US" sz="3200" dirty="0" smtClean="0"/>
              <a:t>The whole </a:t>
            </a:r>
            <a:r>
              <a:rPr lang="en-US" sz="4000" b="1" dirty="0" smtClean="0">
                <a:solidFill>
                  <a:schemeClr val="bg2">
                    <a:lumMod val="50000"/>
                  </a:schemeClr>
                </a:solidFill>
                <a:effectLst>
                  <a:outerShdw blurRad="38100" dist="38100" dir="2700000" algn="tl">
                    <a:srgbClr val="000000">
                      <a:alpha val="43137"/>
                    </a:srgbClr>
                  </a:outerShdw>
                </a:effectLst>
                <a:latin typeface="+mj-lt"/>
              </a:rPr>
              <a:t>COMMUNITY </a:t>
            </a:r>
            <a:r>
              <a:rPr lang="en-US" sz="3200" dirty="0" smtClean="0"/>
              <a:t>must be</a:t>
            </a:r>
          </a:p>
          <a:p>
            <a:pPr marL="274320" indent="-274320" eaLnBrk="1" fontAlgn="auto" hangingPunct="1">
              <a:lnSpc>
                <a:spcPts val="2200"/>
              </a:lnSpc>
              <a:spcAft>
                <a:spcPts val="0"/>
              </a:spcAft>
              <a:buClr>
                <a:schemeClr val="accent3"/>
              </a:buClr>
              <a:buFont typeface="Wingdings 2"/>
              <a:buNone/>
              <a:defRPr/>
            </a:pPr>
            <a:r>
              <a:rPr lang="en-US" sz="3200" dirty="0" smtClean="0"/>
              <a:t>   developed as a tourist attraction.</a:t>
            </a:r>
          </a:p>
          <a:p>
            <a:pPr marL="274320" indent="-274320" eaLnBrk="1" fontAlgn="auto" hangingPunct="1">
              <a:lnSpc>
                <a:spcPts val="3000"/>
              </a:lnSpc>
              <a:spcAft>
                <a:spcPts val="0"/>
              </a:spcAft>
              <a:buClr>
                <a:schemeClr val="accent3"/>
              </a:buClr>
              <a:buFont typeface="Wingdings 2"/>
              <a:buNone/>
              <a:defRPr/>
            </a:pPr>
            <a:endParaRPr lang="en-US" sz="100" dirty="0" smtClean="0"/>
          </a:p>
          <a:p>
            <a:pPr marL="274320" indent="-274320" eaLnBrk="1" fontAlgn="auto" hangingPunct="1">
              <a:lnSpc>
                <a:spcPts val="3000"/>
              </a:lnSpc>
              <a:spcAft>
                <a:spcPts val="0"/>
              </a:spcAft>
              <a:buClr>
                <a:schemeClr val="accent3"/>
              </a:buClr>
              <a:buFont typeface="Wingdings 2"/>
              <a:buChar char=""/>
              <a:defRPr/>
            </a:pPr>
            <a:r>
              <a:rPr lang="en-US" sz="3200" dirty="0" smtClean="0"/>
              <a:t>Understanding the </a:t>
            </a:r>
            <a:r>
              <a:rPr lang="en-US" sz="4000" b="1" dirty="0" smtClean="0">
                <a:solidFill>
                  <a:schemeClr val="bg2">
                    <a:lumMod val="50000"/>
                  </a:schemeClr>
                </a:solidFill>
                <a:effectLst>
                  <a:outerShdw blurRad="38100" dist="38100" dir="2700000" algn="tl">
                    <a:srgbClr val="000000">
                      <a:alpha val="43137"/>
                    </a:srgbClr>
                  </a:outerShdw>
                </a:effectLst>
                <a:latin typeface="+mj-lt"/>
              </a:rPr>
              <a:t>MARKET</a:t>
            </a:r>
            <a:r>
              <a:rPr lang="en-US" sz="4000" b="1" dirty="0" smtClean="0">
                <a:solidFill>
                  <a:schemeClr val="bg2">
                    <a:lumMod val="50000"/>
                  </a:schemeClr>
                </a:solidFill>
                <a:effectLst>
                  <a:outerShdw blurRad="38100" dist="38100" dir="2700000" algn="tl">
                    <a:srgbClr val="000000">
                      <a:alpha val="43137"/>
                    </a:srgbClr>
                  </a:outerShdw>
                </a:effectLst>
              </a:rPr>
              <a:t> </a:t>
            </a:r>
            <a:r>
              <a:rPr lang="en-US" sz="3200" dirty="0" smtClean="0"/>
              <a:t>and its potential</a:t>
            </a:r>
          </a:p>
          <a:p>
            <a:pPr marL="274320" indent="-274320" eaLnBrk="1" fontAlgn="auto" hangingPunct="1">
              <a:lnSpc>
                <a:spcPts val="2200"/>
              </a:lnSpc>
              <a:spcAft>
                <a:spcPts val="0"/>
              </a:spcAft>
              <a:buClr>
                <a:schemeClr val="accent3"/>
              </a:buClr>
              <a:buFont typeface="Wingdings 2"/>
              <a:buNone/>
              <a:defRPr/>
            </a:pPr>
            <a:r>
              <a:rPr lang="en-US" sz="3200" dirty="0" smtClean="0"/>
              <a:t>   is critical to </a:t>
            </a:r>
            <a:r>
              <a:rPr lang="en-US" sz="4000" b="1" dirty="0" smtClean="0">
                <a:solidFill>
                  <a:schemeClr val="bg2">
                    <a:lumMod val="50000"/>
                  </a:schemeClr>
                </a:solidFill>
                <a:effectLst>
                  <a:outerShdw blurRad="38100" dist="38100" dir="2700000" algn="tl">
                    <a:srgbClr val="000000">
                      <a:alpha val="43137"/>
                    </a:srgbClr>
                  </a:outerShdw>
                </a:effectLst>
                <a:latin typeface="+mj-lt"/>
              </a:rPr>
              <a:t>TOURISM </a:t>
            </a:r>
            <a:r>
              <a:rPr lang="en-US" sz="3200" dirty="0" smtClean="0"/>
              <a:t>development. </a:t>
            </a:r>
            <a:endParaRPr lang="en-US" sz="800" dirty="0" smtClean="0"/>
          </a:p>
          <a:p>
            <a:pPr marL="274320" indent="-274320" eaLnBrk="1" fontAlgn="auto" hangingPunct="1">
              <a:lnSpc>
                <a:spcPts val="2200"/>
              </a:lnSpc>
              <a:spcAft>
                <a:spcPts val="0"/>
              </a:spcAft>
              <a:buClr>
                <a:schemeClr val="accent3"/>
              </a:buClr>
              <a:buFont typeface="Wingdings 2"/>
              <a:buNone/>
              <a:defRPr/>
            </a:pPr>
            <a:endParaRPr lang="en-US" sz="3200" dirty="0" smtClean="0"/>
          </a:p>
          <a:p>
            <a:pPr marL="274320" indent="-274320" eaLnBrk="1" fontAlgn="auto" hangingPunct="1">
              <a:lnSpc>
                <a:spcPts val="3000"/>
              </a:lnSpc>
              <a:spcAft>
                <a:spcPts val="0"/>
              </a:spcAft>
              <a:buClr>
                <a:schemeClr val="accent3"/>
              </a:buClr>
              <a:buFont typeface="Wingdings 2"/>
              <a:buChar char=""/>
              <a:defRPr/>
            </a:pPr>
            <a:r>
              <a:rPr lang="en-US" sz="3200" dirty="0" smtClean="0"/>
              <a:t> The most likely </a:t>
            </a:r>
            <a:r>
              <a:rPr lang="en-US" sz="4000" b="1" dirty="0" smtClean="0">
                <a:solidFill>
                  <a:schemeClr val="bg2">
                    <a:lumMod val="50000"/>
                  </a:schemeClr>
                </a:solidFill>
                <a:effectLst>
                  <a:outerShdw blurRad="38100" dist="38100" dir="2700000" algn="tl">
                    <a:srgbClr val="000000">
                      <a:alpha val="43137"/>
                    </a:srgbClr>
                  </a:outerShdw>
                </a:effectLst>
                <a:latin typeface="+mj-lt"/>
              </a:rPr>
              <a:t>PROSPECTS</a:t>
            </a:r>
            <a:r>
              <a:rPr lang="en-US" sz="4000" b="1" dirty="0" smtClean="0">
                <a:solidFill>
                  <a:schemeClr val="bg2">
                    <a:lumMod val="50000"/>
                  </a:schemeClr>
                </a:solidFill>
                <a:effectLst>
                  <a:outerShdw blurRad="38100" dist="38100" dir="2700000" algn="tl">
                    <a:srgbClr val="000000">
                      <a:alpha val="43137"/>
                    </a:srgbClr>
                  </a:outerShdw>
                </a:effectLst>
              </a:rPr>
              <a:t> </a:t>
            </a:r>
            <a:r>
              <a:rPr lang="en-US" sz="3200" dirty="0" smtClean="0"/>
              <a:t>for enterprise development are at the </a:t>
            </a:r>
            <a:r>
              <a:rPr lang="en-US" sz="4000" b="1" dirty="0" smtClean="0">
                <a:solidFill>
                  <a:schemeClr val="bg2">
                    <a:lumMod val="50000"/>
                  </a:schemeClr>
                </a:solidFill>
                <a:effectLst>
                  <a:outerShdw blurRad="38100" dist="38100" dir="2700000" algn="tl">
                    <a:srgbClr val="000000">
                      <a:alpha val="43137"/>
                    </a:srgbClr>
                  </a:outerShdw>
                </a:effectLst>
                <a:latin typeface="+mj-lt"/>
              </a:rPr>
              <a:t>LOCAL LEVEL</a:t>
            </a:r>
            <a:r>
              <a:rPr lang="en-US" sz="3200" dirty="0" smtClean="0"/>
              <a:t>.</a:t>
            </a:r>
            <a:endParaRPr lang="en-US" sz="800" dirty="0" smtClean="0"/>
          </a:p>
          <a:p>
            <a:pPr marL="274320" indent="-274320" eaLnBrk="1" fontAlgn="auto" hangingPunct="1">
              <a:lnSpc>
                <a:spcPts val="2200"/>
              </a:lnSpc>
              <a:spcAft>
                <a:spcPts val="0"/>
              </a:spcAft>
              <a:buClr>
                <a:schemeClr val="accent3"/>
              </a:buClr>
              <a:buFont typeface="Wingdings 2"/>
              <a:buNone/>
              <a:defRPr/>
            </a:pPr>
            <a:endParaRPr lang="en-US" sz="3200" dirty="0" smtClean="0"/>
          </a:p>
          <a:p>
            <a:pPr marL="274320" indent="-274320" eaLnBrk="1" fontAlgn="auto" hangingPunct="1">
              <a:lnSpc>
                <a:spcPts val="3000"/>
              </a:lnSpc>
              <a:spcAft>
                <a:spcPts val="0"/>
              </a:spcAft>
              <a:buClr>
                <a:schemeClr val="accent3"/>
              </a:buClr>
              <a:buFont typeface="Wingdings 2"/>
              <a:buChar char=""/>
              <a:defRPr/>
            </a:pPr>
            <a:r>
              <a:rPr lang="en-US" sz="3200" dirty="0" smtClean="0"/>
              <a:t> </a:t>
            </a:r>
            <a:r>
              <a:rPr lang="en-US" sz="4000" b="1" dirty="0" smtClean="0">
                <a:solidFill>
                  <a:schemeClr val="bg2">
                    <a:lumMod val="50000"/>
                  </a:schemeClr>
                </a:solidFill>
                <a:effectLst>
                  <a:outerShdw blurRad="38100" dist="38100" dir="2700000" algn="tl">
                    <a:srgbClr val="000000">
                      <a:alpha val="43137"/>
                    </a:srgbClr>
                  </a:outerShdw>
                </a:effectLst>
                <a:latin typeface="+mj-lt"/>
              </a:rPr>
              <a:t>ENTREPRENEURS </a:t>
            </a:r>
            <a:r>
              <a:rPr lang="en-US" sz="3200" dirty="0" smtClean="0"/>
              <a:t>become true prospects   </a:t>
            </a:r>
          </a:p>
          <a:p>
            <a:pPr marL="274320" indent="-274320" eaLnBrk="1" fontAlgn="auto" hangingPunct="1">
              <a:lnSpc>
                <a:spcPts val="2200"/>
              </a:lnSpc>
              <a:spcAft>
                <a:spcPts val="0"/>
              </a:spcAft>
              <a:buClr>
                <a:schemeClr val="accent3"/>
              </a:buClr>
              <a:buFont typeface="Wingdings 2"/>
              <a:buNone/>
              <a:defRPr/>
            </a:pPr>
            <a:r>
              <a:rPr lang="en-US" sz="3200" dirty="0" smtClean="0"/>
              <a:t>    </a:t>
            </a:r>
            <a:r>
              <a:rPr lang="en-US" sz="3200" spc="-100" dirty="0" smtClean="0"/>
              <a:t>when </a:t>
            </a:r>
            <a:r>
              <a:rPr lang="en-US" sz="4000" b="1" spc="-100" dirty="0" smtClean="0">
                <a:solidFill>
                  <a:schemeClr val="bg2">
                    <a:lumMod val="50000"/>
                  </a:schemeClr>
                </a:solidFill>
                <a:effectLst>
                  <a:outerShdw blurRad="38100" dist="38100" dir="2700000" algn="tl">
                    <a:srgbClr val="000000">
                      <a:alpha val="43137"/>
                    </a:srgbClr>
                  </a:outerShdw>
                </a:effectLst>
                <a:latin typeface="+mj-lt"/>
              </a:rPr>
              <a:t>INVESTORS</a:t>
            </a:r>
            <a:r>
              <a:rPr lang="en-US" sz="3200" b="1" spc="-100" dirty="0" smtClean="0">
                <a:solidFill>
                  <a:schemeClr val="bg2">
                    <a:lumMod val="50000"/>
                  </a:schemeClr>
                </a:solidFill>
                <a:effectLst>
                  <a:outerShdw blurRad="38100" dist="38100" dir="2700000" algn="tl">
                    <a:srgbClr val="000000">
                      <a:alpha val="43137"/>
                    </a:srgbClr>
                  </a:outerShdw>
                </a:effectLst>
                <a:latin typeface="+mj-lt"/>
              </a:rPr>
              <a:t> </a:t>
            </a:r>
            <a:r>
              <a:rPr lang="en-US" sz="3200" spc="-100" dirty="0" smtClean="0"/>
              <a:t>&amp;</a:t>
            </a:r>
            <a:r>
              <a:rPr lang="en-US" sz="4000" b="1" spc="-100" dirty="0" smtClean="0">
                <a:solidFill>
                  <a:schemeClr val="bg2">
                    <a:lumMod val="50000"/>
                  </a:schemeClr>
                </a:solidFill>
                <a:effectLst>
                  <a:outerShdw blurRad="38100" dist="38100" dir="2700000" algn="tl">
                    <a:srgbClr val="000000">
                      <a:alpha val="43137"/>
                    </a:srgbClr>
                  </a:outerShdw>
                </a:effectLst>
                <a:latin typeface="+mj-lt"/>
              </a:rPr>
              <a:t>DEVELOPERS </a:t>
            </a:r>
            <a:r>
              <a:rPr lang="en-US" sz="3200" spc="-100" dirty="0" smtClean="0"/>
              <a:t>are added.</a:t>
            </a:r>
          </a:p>
          <a:p>
            <a:pPr marL="274320" indent="-274320" eaLnBrk="1" fontAlgn="auto" hangingPunct="1">
              <a:lnSpc>
                <a:spcPts val="3000"/>
              </a:lnSpc>
              <a:spcAft>
                <a:spcPts val="0"/>
              </a:spcAft>
              <a:buClr>
                <a:schemeClr val="accent3"/>
              </a:buClr>
              <a:buFont typeface="Wingdings 2"/>
              <a:buNone/>
              <a:defRPr/>
            </a:pPr>
            <a:endParaRPr lang="en-US" sz="2200" dirty="0"/>
          </a:p>
        </p:txBody>
      </p:sp>
    </p:spTree>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7650"/>
            <a:ext cx="8229600" cy="247650"/>
          </a:xfrm>
        </p:spPr>
        <p:txBody>
          <a:bodyPr>
            <a:normAutofit fontScale="90000"/>
          </a:bodyPr>
          <a:lstStyle/>
          <a:p>
            <a:pPr eaLnBrk="1" fontAlgn="auto" hangingPunct="1">
              <a:spcAft>
                <a:spcPts val="0"/>
              </a:spcAft>
              <a:defRPr/>
            </a:pPr>
            <a:endParaRPr lang="en-US" dirty="0"/>
          </a:p>
        </p:txBody>
      </p:sp>
      <p:sp>
        <p:nvSpPr>
          <p:cNvPr id="3" name="Content Placeholder 2"/>
          <p:cNvSpPr>
            <a:spLocks noGrp="1"/>
          </p:cNvSpPr>
          <p:nvPr>
            <p:ph idx="1"/>
          </p:nvPr>
        </p:nvSpPr>
        <p:spPr>
          <a:xfrm>
            <a:off x="152400" y="1371600"/>
            <a:ext cx="8915400" cy="5943600"/>
          </a:xfrm>
        </p:spPr>
        <p:txBody>
          <a:bodyPr>
            <a:noAutofit/>
          </a:bodyPr>
          <a:lstStyle/>
          <a:p>
            <a:pPr marL="274320" indent="-274320" eaLnBrk="1" fontAlgn="auto" hangingPunct="1">
              <a:lnSpc>
                <a:spcPts val="3000"/>
              </a:lnSpc>
              <a:spcAft>
                <a:spcPts val="0"/>
              </a:spcAft>
              <a:buClr>
                <a:schemeClr val="accent3"/>
              </a:buClr>
              <a:buFont typeface="Wingdings 2"/>
              <a:buChar char=""/>
              <a:defRPr/>
            </a:pPr>
            <a:r>
              <a:rPr lang="en-US" sz="3200" dirty="0" smtClean="0"/>
              <a:t>First time entrepreneurs and those opening </a:t>
            </a:r>
          </a:p>
          <a:p>
            <a:pPr marL="274320" indent="-274320" eaLnBrk="1" fontAlgn="auto" hangingPunct="1">
              <a:lnSpc>
                <a:spcPts val="2200"/>
              </a:lnSpc>
              <a:spcAft>
                <a:spcPts val="0"/>
              </a:spcAft>
              <a:buClr>
                <a:schemeClr val="accent3"/>
              </a:buClr>
              <a:buFont typeface="Wingdings 2"/>
              <a:buNone/>
              <a:defRPr/>
            </a:pPr>
            <a:r>
              <a:rPr lang="en-US" sz="3200" dirty="0" smtClean="0"/>
              <a:t>   new markets are high-risk </a:t>
            </a:r>
            <a:r>
              <a:rPr lang="en-US" sz="4000" b="1" dirty="0" smtClean="0">
                <a:solidFill>
                  <a:schemeClr val="bg2">
                    <a:lumMod val="50000"/>
                  </a:schemeClr>
                </a:solidFill>
                <a:effectLst>
                  <a:outerShdw blurRad="38100" dist="38100" dir="2700000" algn="tl">
                    <a:srgbClr val="000000">
                      <a:alpha val="43137"/>
                    </a:srgbClr>
                  </a:outerShdw>
                </a:effectLst>
                <a:latin typeface="+mj-lt"/>
              </a:rPr>
              <a:t>PROSPECTS.</a:t>
            </a:r>
            <a:endParaRPr lang="en-US" sz="700" dirty="0" smtClean="0"/>
          </a:p>
          <a:p>
            <a:pPr marL="274320" indent="-274320" eaLnBrk="1" fontAlgn="auto" hangingPunct="1">
              <a:lnSpc>
                <a:spcPts val="3000"/>
              </a:lnSpc>
              <a:spcAft>
                <a:spcPts val="0"/>
              </a:spcAft>
              <a:buClr>
                <a:schemeClr val="accent3"/>
              </a:buClr>
              <a:buFont typeface="Wingdings 2"/>
              <a:buChar char=""/>
              <a:defRPr/>
            </a:pPr>
            <a:endParaRPr lang="en-US" sz="100" dirty="0" smtClean="0"/>
          </a:p>
          <a:p>
            <a:pPr marL="274320" indent="-274320" eaLnBrk="1" fontAlgn="auto" hangingPunct="1">
              <a:lnSpc>
                <a:spcPts val="3000"/>
              </a:lnSpc>
              <a:spcAft>
                <a:spcPts val="0"/>
              </a:spcAft>
              <a:buClr>
                <a:schemeClr val="accent3"/>
              </a:buClr>
              <a:buFont typeface="Wingdings 2"/>
              <a:buChar char=""/>
              <a:defRPr/>
            </a:pPr>
            <a:r>
              <a:rPr lang="en-US" sz="4000" b="1" dirty="0" smtClean="0">
                <a:solidFill>
                  <a:schemeClr val="bg2">
                    <a:lumMod val="50000"/>
                  </a:schemeClr>
                </a:solidFill>
                <a:effectLst>
                  <a:outerShdw blurRad="38100" dist="38100" dir="2700000" algn="tl">
                    <a:srgbClr val="000000">
                      <a:alpha val="43137"/>
                    </a:srgbClr>
                  </a:outerShdw>
                </a:effectLst>
                <a:latin typeface="+mj-lt"/>
              </a:rPr>
              <a:t> NETWORKING</a:t>
            </a:r>
            <a:r>
              <a:rPr lang="en-US" sz="4000" b="1" dirty="0" smtClean="0">
                <a:solidFill>
                  <a:schemeClr val="bg2">
                    <a:lumMod val="50000"/>
                  </a:schemeClr>
                </a:solidFill>
                <a:effectLst>
                  <a:outerShdw blurRad="38100" dist="38100" dir="2700000" algn="tl">
                    <a:srgbClr val="000000">
                      <a:alpha val="43137"/>
                    </a:srgbClr>
                  </a:outerShdw>
                </a:effectLst>
              </a:rPr>
              <a:t> </a:t>
            </a:r>
            <a:r>
              <a:rPr lang="en-US" sz="3200" dirty="0" smtClean="0"/>
              <a:t>with business suppliers and</a:t>
            </a:r>
          </a:p>
          <a:p>
            <a:pPr marL="274320" indent="-274320" eaLnBrk="1" fontAlgn="auto" hangingPunct="1">
              <a:lnSpc>
                <a:spcPts val="2200"/>
              </a:lnSpc>
              <a:spcAft>
                <a:spcPts val="0"/>
              </a:spcAft>
              <a:buClr>
                <a:schemeClr val="accent3"/>
              </a:buClr>
              <a:buFont typeface="Wingdings 2"/>
              <a:buNone/>
              <a:defRPr/>
            </a:pPr>
            <a:r>
              <a:rPr lang="en-US" sz="3200" dirty="0" smtClean="0"/>
              <a:t>    allies outside the community is smart.</a:t>
            </a:r>
            <a:endParaRPr lang="en-US" sz="800" dirty="0" smtClean="0"/>
          </a:p>
          <a:p>
            <a:pPr marL="274320" indent="-274320" eaLnBrk="1" fontAlgn="auto" hangingPunct="1">
              <a:lnSpc>
                <a:spcPts val="2200"/>
              </a:lnSpc>
              <a:spcAft>
                <a:spcPts val="0"/>
              </a:spcAft>
              <a:buClr>
                <a:schemeClr val="accent3"/>
              </a:buClr>
              <a:buFont typeface="Wingdings 2"/>
              <a:buNone/>
              <a:defRPr/>
            </a:pPr>
            <a:endParaRPr lang="en-US" sz="3200" dirty="0" smtClean="0"/>
          </a:p>
          <a:p>
            <a:pPr marL="274320" indent="-274320" eaLnBrk="1" fontAlgn="auto" hangingPunct="1">
              <a:lnSpc>
                <a:spcPts val="3000"/>
              </a:lnSpc>
              <a:spcAft>
                <a:spcPts val="0"/>
              </a:spcAft>
              <a:buClr>
                <a:schemeClr val="accent3"/>
              </a:buClr>
              <a:buFont typeface="Wingdings 2"/>
              <a:buChar char=""/>
              <a:defRPr/>
            </a:pPr>
            <a:r>
              <a:rPr lang="en-US" sz="4000" b="1" dirty="0" smtClean="0">
                <a:solidFill>
                  <a:schemeClr val="bg2">
                    <a:lumMod val="50000"/>
                  </a:schemeClr>
                </a:solidFill>
                <a:effectLst>
                  <a:outerShdw blurRad="38100" dist="38100" dir="2700000" algn="tl">
                    <a:srgbClr val="000000">
                      <a:alpha val="43137"/>
                    </a:srgbClr>
                  </a:outerShdw>
                </a:effectLst>
                <a:latin typeface="+mj-lt"/>
              </a:rPr>
              <a:t> NOT-FOR-PROFIT</a:t>
            </a:r>
            <a:r>
              <a:rPr lang="en-US" sz="4000" b="1" dirty="0" smtClean="0">
                <a:solidFill>
                  <a:schemeClr val="bg2">
                    <a:lumMod val="50000"/>
                  </a:schemeClr>
                </a:solidFill>
                <a:effectLst>
                  <a:outerShdw blurRad="38100" dist="38100" dir="2700000" algn="tl">
                    <a:srgbClr val="000000">
                      <a:alpha val="43137"/>
                    </a:srgbClr>
                  </a:outerShdw>
                </a:effectLst>
              </a:rPr>
              <a:t> </a:t>
            </a:r>
            <a:r>
              <a:rPr lang="en-US" sz="3200" dirty="0" smtClean="0"/>
              <a:t>enterprises or attractions      </a:t>
            </a:r>
          </a:p>
          <a:p>
            <a:pPr marL="274320" indent="-274320" eaLnBrk="1" fontAlgn="auto" hangingPunct="1">
              <a:lnSpc>
                <a:spcPts val="2200"/>
              </a:lnSpc>
              <a:spcAft>
                <a:spcPts val="0"/>
              </a:spcAft>
              <a:buClr>
                <a:schemeClr val="accent3"/>
              </a:buClr>
              <a:buFont typeface="Wingdings 2"/>
              <a:buNone/>
              <a:defRPr/>
            </a:pPr>
            <a:r>
              <a:rPr lang="en-US" sz="3200" dirty="0" smtClean="0"/>
              <a:t>    can be prospects just like any other.</a:t>
            </a:r>
            <a:endParaRPr lang="en-US" sz="800" dirty="0" smtClean="0"/>
          </a:p>
          <a:p>
            <a:pPr marL="274320" indent="-274320" eaLnBrk="1" fontAlgn="auto" hangingPunct="1">
              <a:lnSpc>
                <a:spcPts val="2200"/>
              </a:lnSpc>
              <a:spcAft>
                <a:spcPts val="0"/>
              </a:spcAft>
              <a:buClr>
                <a:schemeClr val="accent3"/>
              </a:buClr>
              <a:buFont typeface="Wingdings 2"/>
              <a:buNone/>
              <a:defRPr/>
            </a:pPr>
            <a:endParaRPr lang="en-US" sz="3200" dirty="0" smtClean="0"/>
          </a:p>
          <a:p>
            <a:pPr marL="274320" indent="-274320" eaLnBrk="1" fontAlgn="auto" hangingPunct="1">
              <a:lnSpc>
                <a:spcPts val="3000"/>
              </a:lnSpc>
              <a:spcAft>
                <a:spcPts val="0"/>
              </a:spcAft>
              <a:buClr>
                <a:schemeClr val="accent3"/>
              </a:buClr>
              <a:buFont typeface="Wingdings 2"/>
              <a:buChar char=""/>
              <a:defRPr/>
            </a:pPr>
            <a:r>
              <a:rPr lang="en-US" sz="3200" dirty="0" smtClean="0"/>
              <a:t> </a:t>
            </a:r>
            <a:r>
              <a:rPr lang="en-US" sz="4000" b="1" dirty="0" smtClean="0">
                <a:solidFill>
                  <a:schemeClr val="bg2">
                    <a:lumMod val="50000"/>
                  </a:schemeClr>
                </a:solidFill>
                <a:effectLst>
                  <a:outerShdw blurRad="38100" dist="38100" dir="2700000" algn="tl">
                    <a:srgbClr val="000000">
                      <a:alpha val="43137"/>
                    </a:srgbClr>
                  </a:outerShdw>
                </a:effectLst>
                <a:latin typeface="+mj-lt"/>
              </a:rPr>
              <a:t>PUBLIC/PRIVATE PARTNERSHIPS </a:t>
            </a:r>
            <a:r>
              <a:rPr lang="en-US" sz="3200" spc="-100" dirty="0" smtClean="0"/>
              <a:t>put </a:t>
            </a:r>
            <a:endParaRPr lang="en-US" sz="3200" dirty="0" smtClean="0"/>
          </a:p>
          <a:p>
            <a:pPr marL="274320" indent="-274320" eaLnBrk="1" fontAlgn="auto" hangingPunct="1">
              <a:lnSpc>
                <a:spcPts val="2200"/>
              </a:lnSpc>
              <a:spcAft>
                <a:spcPts val="0"/>
              </a:spcAft>
              <a:buClr>
                <a:schemeClr val="accent3"/>
              </a:buClr>
              <a:buFont typeface="Wingdings 2"/>
              <a:buNone/>
              <a:defRPr/>
            </a:pPr>
            <a:r>
              <a:rPr lang="en-US" sz="3200" spc="-100" dirty="0" smtClean="0"/>
              <a:t>    communities into </a:t>
            </a:r>
            <a:r>
              <a:rPr lang="en-US" sz="4000" b="1" spc="-100" dirty="0" smtClean="0">
                <a:solidFill>
                  <a:schemeClr val="bg2">
                    <a:lumMod val="50000"/>
                  </a:schemeClr>
                </a:solidFill>
                <a:effectLst>
                  <a:outerShdw blurRad="38100" dist="38100" dir="2700000" algn="tl">
                    <a:srgbClr val="000000">
                      <a:alpha val="43137"/>
                    </a:srgbClr>
                  </a:outerShdw>
                </a:effectLst>
                <a:latin typeface="+mj-lt"/>
              </a:rPr>
              <a:t>PROSPECT DEVELOPMENT</a:t>
            </a:r>
            <a:r>
              <a:rPr lang="en-US" sz="3200" spc="-100" dirty="0" smtClean="0"/>
              <a:t>.</a:t>
            </a:r>
          </a:p>
          <a:p>
            <a:pPr marL="274320" indent="-274320" eaLnBrk="1" fontAlgn="auto" hangingPunct="1">
              <a:lnSpc>
                <a:spcPts val="3000"/>
              </a:lnSpc>
              <a:spcAft>
                <a:spcPts val="0"/>
              </a:spcAft>
              <a:buClr>
                <a:schemeClr val="accent3"/>
              </a:buClr>
              <a:buFont typeface="Wingdings 2"/>
              <a:buNone/>
              <a:defRPr/>
            </a:pPr>
            <a:endParaRPr lang="en-US" sz="2200" dirty="0"/>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flipV="1">
            <a:off x="609600" y="7162800"/>
            <a:ext cx="7851775" cy="46038"/>
          </a:xfrm>
        </p:spPr>
        <p:txBody>
          <a:bodyPr>
            <a:noAutofit/>
          </a:bodyPr>
          <a:lstStyle/>
          <a:p>
            <a:pPr algn="ctr" eaLnBrk="1" fontAlgn="auto" hangingPunct="1">
              <a:spcAft>
                <a:spcPts val="0"/>
              </a:spcAft>
              <a:defRPr/>
            </a:pPr>
            <a:endParaRPr lang="en-US" sz="9600" dirty="0"/>
          </a:p>
        </p:txBody>
      </p:sp>
      <p:sp>
        <p:nvSpPr>
          <p:cNvPr id="29699" name="Subtitle 2"/>
          <p:cNvSpPr>
            <a:spLocks noGrp="1"/>
          </p:cNvSpPr>
          <p:nvPr>
            <p:ph type="subTitle" idx="1"/>
          </p:nvPr>
        </p:nvSpPr>
        <p:spPr>
          <a:xfrm>
            <a:off x="609600" y="7162800"/>
            <a:ext cx="7854950" cy="228600"/>
          </a:xfrm>
        </p:spPr>
        <p:txBody>
          <a:bodyPr/>
          <a:lstStyle/>
          <a:p>
            <a:pPr marR="0" algn="ctr" eaLnBrk="1" hangingPunct="1">
              <a:lnSpc>
                <a:spcPct val="80000"/>
              </a:lnSpc>
            </a:pPr>
            <a:endParaRPr lang="en-US" sz="1100" i="1" smtClean="0">
              <a:solidFill>
                <a:srgbClr val="DBE7B6"/>
              </a:solidFill>
            </a:endParaRPr>
          </a:p>
        </p:txBody>
      </p:sp>
      <p:sp>
        <p:nvSpPr>
          <p:cNvPr id="4" name="TextBox 3"/>
          <p:cNvSpPr txBox="1"/>
          <p:nvPr/>
        </p:nvSpPr>
        <p:spPr>
          <a:xfrm>
            <a:off x="914400" y="1524000"/>
            <a:ext cx="7315200" cy="4678363"/>
          </a:xfrm>
          <a:prstGeom prst="rect">
            <a:avLst/>
          </a:prstGeom>
          <a:noFill/>
        </p:spPr>
        <p:txBody>
          <a:bodyPr>
            <a:spAutoFit/>
          </a:bodyPr>
          <a:lstStyle/>
          <a:p>
            <a:pPr fontAlgn="auto">
              <a:spcBef>
                <a:spcPts val="0"/>
              </a:spcBef>
              <a:spcAft>
                <a:spcPts val="0"/>
              </a:spcAft>
              <a:defRPr/>
            </a:pPr>
            <a:r>
              <a:rPr lang="en-US" sz="2800" dirty="0">
                <a:latin typeface="+mn-lt"/>
              </a:rPr>
              <a:t>Successful marketing campaigns build upon themselves year after year. An investment in your tourism marketing arm with </a:t>
            </a:r>
            <a:r>
              <a:rPr lang="en-US" sz="2800" b="1" dirty="0">
                <a:latin typeface="+mn-lt"/>
              </a:rPr>
              <a:t>dedicated funding</a:t>
            </a:r>
            <a:r>
              <a:rPr lang="en-US" sz="2800" dirty="0">
                <a:latin typeface="+mn-lt"/>
              </a:rPr>
              <a:t> is an investment in your own future- </a:t>
            </a:r>
            <a:r>
              <a:rPr lang="en-US" sz="2800" dirty="0">
                <a:solidFill>
                  <a:schemeClr val="accent6">
                    <a:lumMod val="60000"/>
                    <a:lumOff val="40000"/>
                  </a:schemeClr>
                </a:solidFill>
                <a:latin typeface="+mn-lt"/>
              </a:rPr>
              <a:t>Remember the ROI!</a:t>
            </a:r>
          </a:p>
          <a:p>
            <a:pPr fontAlgn="auto">
              <a:spcBef>
                <a:spcPts val="0"/>
              </a:spcBef>
              <a:spcAft>
                <a:spcPts val="0"/>
              </a:spcAft>
              <a:defRPr/>
            </a:pPr>
            <a:endParaRPr lang="en-US" sz="2800" dirty="0">
              <a:latin typeface="+mn-lt"/>
            </a:endParaRPr>
          </a:p>
          <a:p>
            <a:pPr fontAlgn="auto">
              <a:spcBef>
                <a:spcPts val="0"/>
              </a:spcBef>
              <a:spcAft>
                <a:spcPts val="0"/>
              </a:spcAft>
              <a:defRPr/>
            </a:pPr>
            <a:r>
              <a:rPr lang="en-US" sz="2800" dirty="0">
                <a:latin typeface="+mn-lt"/>
              </a:rPr>
              <a:t>Make sure you have a Chief Marketing Officer</a:t>
            </a:r>
          </a:p>
          <a:p>
            <a:pPr fontAlgn="auto">
              <a:spcBef>
                <a:spcPts val="0"/>
              </a:spcBef>
              <a:spcAft>
                <a:spcPts val="0"/>
              </a:spcAft>
              <a:defRPr/>
            </a:pPr>
            <a:r>
              <a:rPr lang="en-US" sz="2800" dirty="0">
                <a:latin typeface="+mn-lt"/>
              </a:rPr>
              <a:t>to achieve the greatest results and align dollars to support individual marketing initiatives. </a:t>
            </a:r>
          </a:p>
          <a:p>
            <a:pPr fontAlgn="auto">
              <a:spcBef>
                <a:spcPts val="0"/>
              </a:spcBef>
              <a:spcAft>
                <a:spcPts val="0"/>
              </a:spcAft>
              <a:defRPr/>
            </a:pPr>
            <a:r>
              <a:rPr lang="en-US" sz="2800" dirty="0">
                <a:latin typeface="+mn-lt"/>
              </a:rPr>
              <a:t>“</a:t>
            </a:r>
            <a:r>
              <a:rPr lang="en-US" sz="2800" dirty="0">
                <a:solidFill>
                  <a:schemeClr val="accent6">
                    <a:lumMod val="60000"/>
                    <a:lumOff val="40000"/>
                  </a:schemeClr>
                </a:solidFill>
                <a:latin typeface="+mn-lt"/>
              </a:rPr>
              <a:t>Brand</a:t>
            </a:r>
            <a:r>
              <a:rPr lang="en-US" sz="2800" dirty="0">
                <a:latin typeface="+mn-lt"/>
              </a:rPr>
              <a:t>” everything  you do consistently.</a:t>
            </a:r>
          </a:p>
          <a:p>
            <a:pPr fontAlgn="auto">
              <a:spcBef>
                <a:spcPts val="0"/>
              </a:spcBef>
              <a:spcAft>
                <a:spcPts val="0"/>
              </a:spcAft>
              <a:defRPr/>
            </a:pPr>
            <a:endParaRPr lang="en-US" dirty="0">
              <a:latin typeface="+mn-lt"/>
            </a:endParaRPr>
          </a:p>
        </p:txBody>
      </p:sp>
    </p:spTree>
  </p:cSld>
  <p:clrMapOvr>
    <a:masterClrMapping/>
  </p:clrMapOvr>
  <p:transition>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flipV="1">
            <a:off x="609600" y="7162800"/>
            <a:ext cx="7851775" cy="46038"/>
          </a:xfrm>
        </p:spPr>
        <p:txBody>
          <a:bodyPr>
            <a:noAutofit/>
          </a:bodyPr>
          <a:lstStyle/>
          <a:p>
            <a:pPr algn="ctr" eaLnBrk="1" fontAlgn="auto" hangingPunct="1">
              <a:spcAft>
                <a:spcPts val="0"/>
              </a:spcAft>
              <a:defRPr/>
            </a:pPr>
            <a:endParaRPr lang="en-US" sz="9600" dirty="0"/>
          </a:p>
        </p:txBody>
      </p:sp>
      <p:sp>
        <p:nvSpPr>
          <p:cNvPr id="30723" name="Subtitle 2"/>
          <p:cNvSpPr>
            <a:spLocks noGrp="1"/>
          </p:cNvSpPr>
          <p:nvPr>
            <p:ph type="subTitle" idx="1"/>
          </p:nvPr>
        </p:nvSpPr>
        <p:spPr>
          <a:xfrm>
            <a:off x="609600" y="7162800"/>
            <a:ext cx="7854950" cy="228600"/>
          </a:xfrm>
        </p:spPr>
        <p:txBody>
          <a:bodyPr/>
          <a:lstStyle/>
          <a:p>
            <a:pPr marR="0" algn="ctr" eaLnBrk="1" hangingPunct="1">
              <a:lnSpc>
                <a:spcPct val="80000"/>
              </a:lnSpc>
            </a:pPr>
            <a:endParaRPr lang="en-US" sz="1100" i="1" smtClean="0">
              <a:solidFill>
                <a:srgbClr val="DBE7B6"/>
              </a:solidFill>
            </a:endParaRPr>
          </a:p>
        </p:txBody>
      </p:sp>
      <p:sp>
        <p:nvSpPr>
          <p:cNvPr id="4" name="TextBox 3"/>
          <p:cNvSpPr txBox="1"/>
          <p:nvPr/>
        </p:nvSpPr>
        <p:spPr>
          <a:xfrm>
            <a:off x="304800" y="1219200"/>
            <a:ext cx="8534400" cy="5294313"/>
          </a:xfrm>
          <a:prstGeom prst="rect">
            <a:avLst/>
          </a:prstGeom>
          <a:noFill/>
        </p:spPr>
        <p:txBody>
          <a:bodyPr>
            <a:spAutoFit/>
          </a:bodyPr>
          <a:lstStyle/>
          <a:p>
            <a:pPr fontAlgn="auto">
              <a:spcBef>
                <a:spcPts val="0"/>
              </a:spcBef>
              <a:spcAft>
                <a:spcPts val="0"/>
              </a:spcAft>
              <a:defRPr/>
            </a:pPr>
            <a:r>
              <a:rPr lang="en-US" sz="2800" spc="-40" dirty="0">
                <a:latin typeface="+mn-lt"/>
              </a:rPr>
              <a:t>Develop a local</a:t>
            </a:r>
          </a:p>
          <a:p>
            <a:pPr fontAlgn="auto">
              <a:spcBef>
                <a:spcPts val="0"/>
              </a:spcBef>
              <a:spcAft>
                <a:spcPts val="0"/>
              </a:spcAft>
              <a:defRPr/>
            </a:pPr>
            <a:r>
              <a:rPr lang="en-US" sz="3200" b="1" cap="all" spc="-40" dirty="0">
                <a:solidFill>
                  <a:schemeClr val="accent6">
                    <a:lumMod val="60000"/>
                    <a:lumOff val="40000"/>
                  </a:schemeClr>
                </a:solidFill>
                <a:effectLst>
                  <a:outerShdw blurRad="38100" dist="38100" dir="2700000" algn="tl">
                    <a:srgbClr val="000000">
                      <a:alpha val="43137"/>
                    </a:srgbClr>
                  </a:outerShdw>
                </a:effectLst>
                <a:latin typeface="+mj-lt"/>
              </a:rPr>
              <a:t>Tourism Development Grant program</a:t>
            </a:r>
            <a:r>
              <a:rPr lang="en-US" sz="2800" spc="-40" dirty="0">
                <a:solidFill>
                  <a:schemeClr val="accent6">
                    <a:lumMod val="60000"/>
                    <a:lumOff val="40000"/>
                  </a:schemeClr>
                </a:solidFill>
                <a:latin typeface="+mn-lt"/>
              </a:rPr>
              <a:t>.</a:t>
            </a:r>
            <a:r>
              <a:rPr lang="en-US" sz="2800" spc="-40" dirty="0">
                <a:latin typeface="+mn-lt"/>
              </a:rPr>
              <a:t> </a:t>
            </a:r>
          </a:p>
          <a:p>
            <a:pPr fontAlgn="auto">
              <a:spcBef>
                <a:spcPts val="0"/>
              </a:spcBef>
              <a:spcAft>
                <a:spcPts val="0"/>
              </a:spcAft>
              <a:defRPr/>
            </a:pPr>
            <a:r>
              <a:rPr lang="en-US" sz="2800" spc="-40" dirty="0">
                <a:latin typeface="+mn-lt"/>
              </a:rPr>
              <a:t>To create the complete tourism experience, </a:t>
            </a:r>
          </a:p>
          <a:p>
            <a:pPr fontAlgn="auto">
              <a:spcBef>
                <a:spcPts val="0"/>
              </a:spcBef>
              <a:spcAft>
                <a:spcPts val="0"/>
              </a:spcAft>
              <a:defRPr/>
            </a:pPr>
            <a:r>
              <a:rPr lang="en-US" sz="2800" spc="-40" dirty="0">
                <a:latin typeface="+mn-lt"/>
              </a:rPr>
              <a:t>maximize visitation and average length of stays,</a:t>
            </a:r>
          </a:p>
          <a:p>
            <a:pPr fontAlgn="auto">
              <a:spcBef>
                <a:spcPts val="0"/>
              </a:spcBef>
              <a:spcAft>
                <a:spcPts val="0"/>
              </a:spcAft>
              <a:defRPr/>
            </a:pPr>
            <a:r>
              <a:rPr lang="en-US" sz="2800" spc="-40" dirty="0">
                <a:latin typeface="+mn-lt"/>
              </a:rPr>
              <a:t>product development is essential!</a:t>
            </a:r>
          </a:p>
          <a:p>
            <a:pPr fontAlgn="auto">
              <a:spcBef>
                <a:spcPts val="0"/>
              </a:spcBef>
              <a:spcAft>
                <a:spcPts val="0"/>
              </a:spcAft>
              <a:defRPr/>
            </a:pPr>
            <a:endParaRPr lang="en-US" sz="2800" spc="-40" dirty="0">
              <a:latin typeface="+mn-lt"/>
            </a:endParaRPr>
          </a:p>
          <a:p>
            <a:pPr fontAlgn="auto">
              <a:spcBef>
                <a:spcPts val="0"/>
              </a:spcBef>
              <a:spcAft>
                <a:spcPts val="0"/>
              </a:spcAft>
              <a:defRPr/>
            </a:pPr>
            <a:r>
              <a:rPr lang="en-US" sz="3200" b="1" cap="all" spc="-40" dirty="0">
                <a:solidFill>
                  <a:schemeClr val="accent6">
                    <a:lumMod val="60000"/>
                    <a:lumOff val="40000"/>
                  </a:schemeClr>
                </a:solidFill>
                <a:effectLst>
                  <a:outerShdw blurRad="38100" dist="38100" dir="2700000" algn="tl">
                    <a:srgbClr val="000000">
                      <a:alpha val="43137"/>
                    </a:srgbClr>
                  </a:outerShdw>
                </a:effectLst>
                <a:latin typeface="+mj-lt"/>
              </a:rPr>
              <a:t>Support</a:t>
            </a:r>
            <a:r>
              <a:rPr lang="en-US" sz="3200" spc="-40" dirty="0">
                <a:effectLst>
                  <a:outerShdw blurRad="38100" dist="38100" dir="2700000" algn="tl">
                    <a:srgbClr val="000000">
                      <a:alpha val="43137"/>
                    </a:srgbClr>
                  </a:outerShdw>
                </a:effectLst>
                <a:latin typeface="+mn-lt"/>
              </a:rPr>
              <a:t> </a:t>
            </a:r>
            <a:r>
              <a:rPr lang="en-US" sz="2800" spc="-40" dirty="0">
                <a:latin typeface="+mn-lt"/>
              </a:rPr>
              <a:t>new tax law legislation to </a:t>
            </a:r>
            <a:r>
              <a:rPr lang="en-US" sz="2800" b="1" spc="-40" dirty="0">
                <a:solidFill>
                  <a:schemeClr val="accent6">
                    <a:lumMod val="60000"/>
                    <a:lumOff val="40000"/>
                  </a:schemeClr>
                </a:solidFill>
                <a:effectLst>
                  <a:outerShdw blurRad="38100" dist="38100" dir="2700000" algn="tl">
                    <a:srgbClr val="000000">
                      <a:alpha val="43137"/>
                    </a:srgbClr>
                  </a:outerShdw>
                </a:effectLst>
                <a:latin typeface="+mj-lt"/>
              </a:rPr>
              <a:t>“fix” </a:t>
            </a:r>
            <a:r>
              <a:rPr lang="en-US" sz="2800" spc="-40" dirty="0">
                <a:latin typeface="+mn-lt"/>
              </a:rPr>
              <a:t>the On-line Travel Companies siphoning of state and local taxes.  </a:t>
            </a:r>
          </a:p>
          <a:p>
            <a:pPr fontAlgn="auto">
              <a:spcBef>
                <a:spcPts val="0"/>
              </a:spcBef>
              <a:spcAft>
                <a:spcPts val="0"/>
              </a:spcAft>
              <a:defRPr/>
            </a:pPr>
            <a:r>
              <a:rPr lang="en-US" sz="3200" b="1" spc="-40" dirty="0">
                <a:solidFill>
                  <a:schemeClr val="accent6">
                    <a:lumMod val="60000"/>
                    <a:lumOff val="40000"/>
                  </a:schemeClr>
                </a:solidFill>
                <a:effectLst>
                  <a:outerShdw blurRad="38100" dist="38100" dir="2700000" algn="tl">
                    <a:srgbClr val="000000">
                      <a:alpha val="43137"/>
                    </a:srgbClr>
                  </a:outerShdw>
                </a:effectLst>
                <a:latin typeface="+mj-lt"/>
              </a:rPr>
              <a:t>DO NOT </a:t>
            </a:r>
            <a:r>
              <a:rPr lang="en-US" sz="3200" b="1" cap="all" spc="-40" dirty="0">
                <a:solidFill>
                  <a:schemeClr val="accent6">
                    <a:lumMod val="60000"/>
                    <a:lumOff val="40000"/>
                  </a:schemeClr>
                </a:solidFill>
                <a:effectLst>
                  <a:outerShdw blurRad="38100" dist="38100" dir="2700000" algn="tl">
                    <a:srgbClr val="000000">
                      <a:alpha val="43137"/>
                    </a:srgbClr>
                  </a:outerShdw>
                </a:effectLst>
                <a:latin typeface="+mj-lt"/>
              </a:rPr>
              <a:t>Support</a:t>
            </a:r>
            <a:r>
              <a:rPr lang="en-US" sz="3200" b="1" spc="-40" dirty="0">
                <a:solidFill>
                  <a:schemeClr val="accent6">
                    <a:lumMod val="60000"/>
                    <a:lumOff val="40000"/>
                  </a:schemeClr>
                </a:solidFill>
                <a:effectLst>
                  <a:outerShdw blurRad="38100" dist="38100" dir="2700000" algn="tl">
                    <a:srgbClr val="000000">
                      <a:alpha val="43137"/>
                    </a:srgbClr>
                  </a:outerShdw>
                </a:effectLst>
                <a:latin typeface="+mj-lt"/>
              </a:rPr>
              <a:t> </a:t>
            </a:r>
            <a:r>
              <a:rPr lang="en-US" sz="2800" spc="-40" dirty="0">
                <a:latin typeface="+mn-lt"/>
              </a:rPr>
              <a:t>the OTC’s Federal preemption legislation that would prevent taxing authorities’ ability to collect taxes from these companies</a:t>
            </a:r>
          </a:p>
          <a:p>
            <a:pPr fontAlgn="auto">
              <a:spcBef>
                <a:spcPts val="0"/>
              </a:spcBef>
              <a:spcAft>
                <a:spcPts val="0"/>
              </a:spcAft>
              <a:defRPr/>
            </a:pPr>
            <a:endParaRPr lang="en-US" spc="-40" dirty="0">
              <a:latin typeface="+mn-lt"/>
            </a:endParaRPr>
          </a:p>
        </p:txBody>
      </p:sp>
    </p:spTree>
  </p:cSld>
  <p:clrMapOvr>
    <a:masterClrMapping/>
  </p:clrMapOvr>
  <p:transition>
    <p:wedg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Content Placeholder 3" descr="Internet%20Booking%20Tax%20Flow%20Chart%203-10.jpg"/>
          <p:cNvPicPr>
            <a:picLocks noGrp="1" noChangeAspect="1"/>
          </p:cNvPicPr>
          <p:nvPr>
            <p:ph idx="1"/>
          </p:nvPr>
        </p:nvPicPr>
        <p:blipFill>
          <a:blip r:embed="rId2" cstate="print"/>
          <a:srcRect t="6667" b="60001"/>
          <a:stretch>
            <a:fillRect/>
          </a:stretch>
        </p:blipFill>
        <p:spPr>
          <a:xfrm>
            <a:off x="246063" y="1981200"/>
            <a:ext cx="8440737" cy="1143000"/>
          </a:xfrm>
        </p:spPr>
      </p:pic>
      <p:sp>
        <p:nvSpPr>
          <p:cNvPr id="5" name="TextBox 4"/>
          <p:cNvSpPr txBox="1"/>
          <p:nvPr/>
        </p:nvSpPr>
        <p:spPr>
          <a:xfrm>
            <a:off x="381000" y="1295400"/>
            <a:ext cx="7772400" cy="646113"/>
          </a:xfrm>
          <a:prstGeom prst="rect">
            <a:avLst/>
          </a:prstGeom>
          <a:noFill/>
        </p:spPr>
        <p:txBody>
          <a:bodyPr>
            <a:spAutoFit/>
          </a:bodyPr>
          <a:lstStyle/>
          <a:p>
            <a:pPr fontAlgn="auto">
              <a:spcBef>
                <a:spcPts val="0"/>
              </a:spcBef>
              <a:spcAft>
                <a:spcPts val="0"/>
              </a:spcAft>
              <a:defRPr/>
            </a:pPr>
            <a:r>
              <a:rPr lang="en-US" sz="3600" b="1" dirty="0">
                <a:solidFill>
                  <a:schemeClr val="bg2">
                    <a:lumMod val="50000"/>
                  </a:schemeClr>
                </a:solidFill>
                <a:effectLst>
                  <a:outerShdw blurRad="38100" dist="38100" dir="2700000" algn="tl">
                    <a:srgbClr val="000000">
                      <a:alpha val="43137"/>
                    </a:srgbClr>
                  </a:outerShdw>
                </a:effectLst>
                <a:latin typeface="+mj-lt"/>
              </a:rPr>
              <a:t>Direct Hotel Booking</a:t>
            </a:r>
            <a:endParaRPr lang="en-US" sz="1100" i="1" dirty="0">
              <a:solidFill>
                <a:srgbClr val="99FF33"/>
              </a:solidFill>
              <a:latin typeface="+mj-lt"/>
            </a:endParaRPr>
          </a:p>
        </p:txBody>
      </p:sp>
      <p:pic>
        <p:nvPicPr>
          <p:cNvPr id="31748" name="Content Placeholder 3" descr="Internet%20Booking%20Tax%20Flow%20Chart%203-10.jpg"/>
          <p:cNvPicPr>
            <a:picLocks noChangeAspect="1"/>
          </p:cNvPicPr>
          <p:nvPr/>
        </p:nvPicPr>
        <p:blipFill>
          <a:blip r:embed="rId2" cstate="print"/>
          <a:srcRect t="55556"/>
          <a:stretch>
            <a:fillRect/>
          </a:stretch>
        </p:blipFill>
        <p:spPr bwMode="auto">
          <a:xfrm>
            <a:off x="228600" y="4648200"/>
            <a:ext cx="8440738" cy="1524000"/>
          </a:xfrm>
          <a:prstGeom prst="rect">
            <a:avLst/>
          </a:prstGeom>
          <a:noFill/>
          <a:ln w="9525">
            <a:noFill/>
            <a:miter lim="800000"/>
            <a:headEnd/>
            <a:tailEnd/>
          </a:ln>
        </p:spPr>
      </p:pic>
      <p:sp>
        <p:nvSpPr>
          <p:cNvPr id="7" name="TextBox 6"/>
          <p:cNvSpPr txBox="1"/>
          <p:nvPr/>
        </p:nvSpPr>
        <p:spPr>
          <a:xfrm>
            <a:off x="457200" y="3429000"/>
            <a:ext cx="7772400" cy="1082675"/>
          </a:xfrm>
          <a:prstGeom prst="rect">
            <a:avLst/>
          </a:prstGeom>
          <a:noFill/>
        </p:spPr>
        <p:txBody>
          <a:bodyPr>
            <a:spAutoFit/>
          </a:bodyPr>
          <a:lstStyle/>
          <a:p>
            <a:pPr fontAlgn="auto">
              <a:spcBef>
                <a:spcPts val="0"/>
              </a:spcBef>
              <a:spcAft>
                <a:spcPts val="0"/>
              </a:spcAft>
              <a:defRPr/>
            </a:pPr>
            <a:r>
              <a:rPr lang="en-US" sz="3600" b="1" dirty="0">
                <a:solidFill>
                  <a:schemeClr val="bg2">
                    <a:lumMod val="50000"/>
                  </a:schemeClr>
                </a:solidFill>
                <a:effectLst>
                  <a:outerShdw blurRad="38100" dist="38100" dir="2700000" algn="tl">
                    <a:srgbClr val="000000">
                      <a:alpha val="43137"/>
                    </a:srgbClr>
                  </a:outerShdw>
                </a:effectLst>
                <a:latin typeface="+mj-lt"/>
              </a:rPr>
              <a:t>Third Party Intermediary</a:t>
            </a:r>
          </a:p>
          <a:p>
            <a:pPr fontAlgn="auto">
              <a:lnSpc>
                <a:spcPts val="3400"/>
              </a:lnSpc>
              <a:spcBef>
                <a:spcPts val="0"/>
              </a:spcBef>
              <a:spcAft>
                <a:spcPts val="0"/>
              </a:spcAft>
              <a:defRPr/>
            </a:pPr>
            <a:r>
              <a:rPr lang="en-US" sz="3600" b="1" dirty="0">
                <a:solidFill>
                  <a:schemeClr val="bg2">
                    <a:lumMod val="50000"/>
                  </a:schemeClr>
                </a:solidFill>
                <a:effectLst>
                  <a:outerShdw blurRad="38100" dist="38100" dir="2700000" algn="tl">
                    <a:srgbClr val="000000">
                      <a:alpha val="43137"/>
                    </a:srgbClr>
                  </a:outerShdw>
                </a:effectLst>
                <a:latin typeface="+mj-lt"/>
              </a:rPr>
              <a:t>Wholesale Booking</a:t>
            </a:r>
            <a:endParaRPr lang="en-US" sz="1100" i="1" dirty="0">
              <a:solidFill>
                <a:srgbClr val="99FF33"/>
              </a:solidFill>
              <a:latin typeface="+mj-lt"/>
            </a:endParaRPr>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3600"/>
            <a:ext cx="7851648" cy="3429000"/>
          </a:xfrm>
        </p:spPr>
        <p:txBody>
          <a:bodyPr anchor="t">
            <a:noAutofit/>
          </a:bodyPr>
          <a:lstStyle/>
          <a:p>
            <a:pPr algn="ctr" eaLnBrk="1" fontAlgn="auto" hangingPunct="1">
              <a:spcAft>
                <a:spcPts val="0"/>
              </a:spcAft>
              <a:defRPr/>
            </a:pPr>
            <a:r>
              <a:rPr lang="en-US" sz="6000" spc="-40" dirty="0" smtClean="0">
                <a:solidFill>
                  <a:schemeClr val="tx1"/>
                </a:solidFill>
              </a:rPr>
              <a:t>Tourism </a:t>
            </a:r>
            <a:r>
              <a:rPr lang="en-US" sz="6000" spc="-40" dirty="0" smtClean="0">
                <a:solidFill>
                  <a:schemeClr val="accent6">
                    <a:lumMod val="60000"/>
                    <a:lumOff val="40000"/>
                  </a:schemeClr>
                </a:solidFill>
              </a:rPr>
              <a:t>IS</a:t>
            </a:r>
            <a:r>
              <a:rPr lang="en-US" sz="6000" spc="-40" dirty="0" smtClean="0">
                <a:solidFill>
                  <a:schemeClr val="tx1"/>
                </a:solidFill>
              </a:rPr>
              <a:t/>
            </a:r>
            <a:br>
              <a:rPr lang="en-US" sz="6000" spc="-40" dirty="0" smtClean="0">
                <a:solidFill>
                  <a:schemeClr val="tx1"/>
                </a:solidFill>
              </a:rPr>
            </a:br>
            <a:r>
              <a:rPr lang="en-US" sz="6000" spc="-40" dirty="0" smtClean="0">
                <a:solidFill>
                  <a:schemeClr val="tx1"/>
                </a:solidFill>
              </a:rPr>
              <a:t>Economic</a:t>
            </a:r>
            <a:br>
              <a:rPr lang="en-US" sz="6000" spc="-40" dirty="0" smtClean="0">
                <a:solidFill>
                  <a:schemeClr val="tx1"/>
                </a:solidFill>
              </a:rPr>
            </a:br>
            <a:r>
              <a:rPr lang="en-US" sz="6000" spc="-40" dirty="0" smtClean="0">
                <a:solidFill>
                  <a:schemeClr val="tx1"/>
                </a:solidFill>
              </a:rPr>
              <a:t>Development!</a:t>
            </a:r>
            <a:endParaRPr lang="en-US" sz="6000" spc="-40" dirty="0">
              <a:solidFill>
                <a:schemeClr val="tx1"/>
              </a:solidFill>
            </a:endParaRPr>
          </a:p>
        </p:txBody>
      </p:sp>
      <p:sp>
        <p:nvSpPr>
          <p:cNvPr id="32771" name="Subtitle 2"/>
          <p:cNvSpPr>
            <a:spLocks noGrp="1"/>
          </p:cNvSpPr>
          <p:nvPr>
            <p:ph type="subTitle" idx="1"/>
          </p:nvPr>
        </p:nvSpPr>
        <p:spPr>
          <a:xfrm>
            <a:off x="609600" y="6858000"/>
            <a:ext cx="7854950" cy="304800"/>
          </a:xfrm>
        </p:spPr>
        <p:txBody>
          <a:bodyPr/>
          <a:lstStyle/>
          <a:p>
            <a:pPr marR="0" algn="ctr" eaLnBrk="1" hangingPunct="1">
              <a:lnSpc>
                <a:spcPct val="80000"/>
              </a:lnSpc>
            </a:pPr>
            <a:endParaRPr lang="en-US" sz="1700" i="1" smtClean="0">
              <a:solidFill>
                <a:srgbClr val="DBE7B6"/>
              </a:solidFill>
            </a:endParaRPr>
          </a:p>
        </p:txBody>
      </p:sp>
    </p:spTree>
  </p:cSld>
  <p:clrMapOvr>
    <a:masterClrMapping/>
  </p:clrMapOvr>
  <p:transition>
    <p:wheel spokes="8"/>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endParaRPr lang="en-US" smtClean="0"/>
          </a:p>
        </p:txBody>
      </p:sp>
      <p:sp>
        <p:nvSpPr>
          <p:cNvPr id="33795" name="Content Placeholder 2"/>
          <p:cNvSpPr>
            <a:spLocks noGrp="1"/>
          </p:cNvSpPr>
          <p:nvPr>
            <p:ph idx="1"/>
          </p:nvPr>
        </p:nvSpPr>
        <p:spPr/>
        <p:txBody>
          <a:bodyPr/>
          <a:lstStyle/>
          <a:p>
            <a:pPr algn="ctr" eaLnBrk="1" hangingPunct="1"/>
            <a:r>
              <a:rPr lang="en-US" sz="4800" smtClean="0"/>
              <a:t>Dolphins vs. Whales Theory</a:t>
            </a:r>
          </a:p>
          <a:p>
            <a:pPr algn="ctr" eaLnBrk="1" hangingPunct="1">
              <a:buFont typeface="Wingdings 2" pitchFamily="18" charset="2"/>
              <a:buNone/>
            </a:pPr>
            <a:r>
              <a:rPr lang="en-US" sz="2800" smtClean="0"/>
              <a:t>Greg Fairchild, Professor of the Darden School of Business at UVA.</a:t>
            </a:r>
          </a:p>
          <a:p>
            <a:pPr algn="ctr" eaLnBrk="1" hangingPunct="1">
              <a:buFont typeface="Wingdings 2" pitchFamily="18" charset="2"/>
              <a:buNone/>
            </a:pPr>
            <a:endParaRPr lang="en-US" sz="2800" smtClean="0"/>
          </a:p>
          <a:p>
            <a:pPr algn="ctr" eaLnBrk="1" hangingPunct="1">
              <a:buFont typeface="Wingdings 2" pitchFamily="18" charset="2"/>
              <a:buNone/>
            </a:pPr>
            <a:r>
              <a:rPr lang="en-US" sz="2800" smtClean="0"/>
              <a:t>“Dolphins may not be bigger than whales but when it comes to economic revitalization, they may be better!”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t>Travel Expenditures</a:t>
            </a:r>
          </a:p>
        </p:txBody>
      </p:sp>
      <p:sp>
        <p:nvSpPr>
          <p:cNvPr id="7171" name="Content Placeholder 2"/>
          <p:cNvSpPr>
            <a:spLocks noGrp="1"/>
          </p:cNvSpPr>
          <p:nvPr>
            <p:ph idx="1"/>
          </p:nvPr>
        </p:nvSpPr>
        <p:spPr/>
        <p:txBody>
          <a:bodyPr/>
          <a:lstStyle/>
          <a:p>
            <a:pPr eaLnBrk="1" hangingPunct="1"/>
            <a:r>
              <a:rPr lang="en-US" sz="3600" smtClean="0"/>
              <a:t>In 2010, domestic travelers spent $18.9 billion on transportation, lodging, food, amusement and recreation, as well as retail shopping in Virginia. This represents a 6.7 percent increase from 2009.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3600"/>
            <a:ext cx="7851648" cy="3429000"/>
          </a:xfrm>
        </p:spPr>
        <p:txBody>
          <a:bodyPr anchor="t">
            <a:noAutofit/>
          </a:bodyPr>
          <a:lstStyle/>
          <a:p>
            <a:pPr algn="ctr" eaLnBrk="1" fontAlgn="auto" hangingPunct="1">
              <a:spcAft>
                <a:spcPts val="0"/>
              </a:spcAft>
              <a:defRPr/>
            </a:pPr>
            <a:r>
              <a:rPr lang="en-US" sz="6000" spc="-40" dirty="0" smtClean="0">
                <a:solidFill>
                  <a:schemeClr val="tx1"/>
                </a:solidFill>
              </a:rPr>
              <a:t>Tourism is</a:t>
            </a:r>
            <a:r>
              <a:rPr lang="en-US" sz="6000" spc="-40" dirty="0" smtClean="0"/>
              <a:t/>
            </a:r>
            <a:br>
              <a:rPr lang="en-US" sz="6000" spc="-40" dirty="0" smtClean="0"/>
            </a:br>
            <a:r>
              <a:rPr lang="en-US" sz="6000" spc="-40" dirty="0" smtClean="0">
                <a:solidFill>
                  <a:schemeClr val="accent6">
                    <a:lumMod val="60000"/>
                    <a:lumOff val="40000"/>
                  </a:schemeClr>
                </a:solidFill>
              </a:rPr>
              <a:t>BIG BUSINESS</a:t>
            </a:r>
            <a:r>
              <a:rPr lang="en-US" sz="6000" spc="-40" dirty="0" smtClean="0"/>
              <a:t>…</a:t>
            </a:r>
            <a:br>
              <a:rPr lang="en-US" sz="6000" spc="-40" dirty="0" smtClean="0"/>
            </a:br>
            <a:r>
              <a:rPr lang="en-US" sz="6000" spc="-40" dirty="0" smtClean="0">
                <a:solidFill>
                  <a:schemeClr val="tx1"/>
                </a:solidFill>
              </a:rPr>
              <a:t>&amp; Small Business!</a:t>
            </a:r>
            <a:endParaRPr lang="en-US" sz="6000" spc="-40" dirty="0">
              <a:solidFill>
                <a:schemeClr val="tx1"/>
              </a:solidFill>
            </a:endParaRPr>
          </a:p>
        </p:txBody>
      </p:sp>
      <p:sp>
        <p:nvSpPr>
          <p:cNvPr id="34819" name="Subtitle 2"/>
          <p:cNvSpPr>
            <a:spLocks noGrp="1"/>
          </p:cNvSpPr>
          <p:nvPr>
            <p:ph type="subTitle" idx="1"/>
          </p:nvPr>
        </p:nvSpPr>
        <p:spPr>
          <a:xfrm>
            <a:off x="609600" y="6858000"/>
            <a:ext cx="7854950" cy="304800"/>
          </a:xfrm>
        </p:spPr>
        <p:txBody>
          <a:bodyPr/>
          <a:lstStyle/>
          <a:p>
            <a:pPr marR="0" algn="ctr" eaLnBrk="1" hangingPunct="1">
              <a:lnSpc>
                <a:spcPct val="80000"/>
              </a:lnSpc>
            </a:pPr>
            <a:endParaRPr lang="en-US" sz="1700" i="1" smtClean="0">
              <a:solidFill>
                <a:srgbClr val="DBE7B6"/>
              </a:solidFill>
            </a:endParaRPr>
          </a:p>
        </p:txBody>
      </p:sp>
    </p:spTree>
  </p:cSld>
  <p:clrMapOvr>
    <a:masterClrMapping/>
  </p:clrMapOvr>
  <p:transition>
    <p:wheel spokes="8"/>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endParaRPr lang="en-US" smtClean="0"/>
          </a:p>
        </p:txBody>
      </p:sp>
      <p:sp>
        <p:nvSpPr>
          <p:cNvPr id="35843" name="Content Placeholder 2"/>
          <p:cNvSpPr>
            <a:spLocks noGrp="1"/>
          </p:cNvSpPr>
          <p:nvPr>
            <p:ph idx="1"/>
          </p:nvPr>
        </p:nvSpPr>
        <p:spPr/>
        <p:txBody>
          <a:bodyPr/>
          <a:lstStyle/>
          <a:p>
            <a:pPr eaLnBrk="1" hangingPunct="1"/>
            <a:r>
              <a:rPr lang="en-US" smtClean="0"/>
              <a:t>When towns or counties lose major businesses, leaders often try to recruit another big industry to take its place.  </a:t>
            </a:r>
          </a:p>
          <a:p>
            <a:pPr algn="ctr" eaLnBrk="1" hangingPunct="1">
              <a:buFont typeface="Wingdings 2" pitchFamily="18" charset="2"/>
              <a:buNone/>
            </a:pPr>
            <a:r>
              <a:rPr lang="en-US" sz="5400" smtClean="0"/>
              <a:t>= Whale Hunting! </a:t>
            </a:r>
          </a:p>
          <a:p>
            <a:pPr algn="ctr" eaLnBrk="1" hangingPunct="1"/>
            <a:r>
              <a:rPr lang="en-US" sz="2400" smtClean="0"/>
              <a:t>Communities might be healthier if they successfully lure groups of smaller companies.</a:t>
            </a:r>
          </a:p>
          <a:p>
            <a:pPr algn="ctr" eaLnBrk="1" hangingPunct="1">
              <a:buFont typeface="Wingdings 2" pitchFamily="18" charset="2"/>
              <a:buNone/>
            </a:pPr>
            <a:r>
              <a:rPr lang="en-US" sz="5400" smtClean="0"/>
              <a:t>= Dolphin Breeding!</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smtClean="0"/>
              <a:t>WHALE HUNTING….</a:t>
            </a:r>
          </a:p>
        </p:txBody>
      </p:sp>
      <p:sp>
        <p:nvSpPr>
          <p:cNvPr id="36867" name="Content Placeholder 2"/>
          <p:cNvSpPr>
            <a:spLocks noGrp="1"/>
          </p:cNvSpPr>
          <p:nvPr>
            <p:ph idx="1"/>
          </p:nvPr>
        </p:nvSpPr>
        <p:spPr/>
        <p:txBody>
          <a:bodyPr/>
          <a:lstStyle/>
          <a:p>
            <a:pPr eaLnBrk="1" hangingPunct="1"/>
            <a:r>
              <a:rPr lang="en-US" sz="3600" smtClean="0"/>
              <a:t>Hunting whales is the all-out effort to win a big contract with a big company that is going to employ lots of folks…but a big plant can pit communities against each other to drive incentives that they want to benefit their company.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438150"/>
          </a:xfrm>
        </p:spPr>
        <p:txBody>
          <a:bodyPr>
            <a:normAutofit fontScale="90000"/>
          </a:bodyPr>
          <a:lstStyle/>
          <a:p>
            <a:pPr eaLnBrk="1" fontAlgn="auto" hangingPunct="1">
              <a:spcAft>
                <a:spcPts val="0"/>
              </a:spcAft>
              <a:defRPr/>
            </a:pPr>
            <a:endParaRPr lang="en-US" dirty="0"/>
          </a:p>
        </p:txBody>
      </p:sp>
      <p:sp>
        <p:nvSpPr>
          <p:cNvPr id="37891" name="Content Placeholder 2"/>
          <p:cNvSpPr>
            <a:spLocks noGrp="1"/>
          </p:cNvSpPr>
          <p:nvPr>
            <p:ph idx="1"/>
          </p:nvPr>
        </p:nvSpPr>
        <p:spPr>
          <a:xfrm>
            <a:off x="457200" y="1295400"/>
            <a:ext cx="8229600" cy="5029200"/>
          </a:xfrm>
        </p:spPr>
        <p:txBody>
          <a:bodyPr/>
          <a:lstStyle/>
          <a:p>
            <a:pPr algn="ctr" eaLnBrk="1" hangingPunct="1">
              <a:buFont typeface="Wingdings 2" pitchFamily="18" charset="2"/>
              <a:buNone/>
            </a:pPr>
            <a:r>
              <a:rPr lang="en-US" sz="6600" smtClean="0"/>
              <a:t>WHAT HAPPENS WHEN </a:t>
            </a:r>
          </a:p>
          <a:p>
            <a:pPr algn="ctr" eaLnBrk="1" hangingPunct="1">
              <a:buFont typeface="Wingdings 2" pitchFamily="18" charset="2"/>
              <a:buNone/>
            </a:pPr>
            <a:r>
              <a:rPr lang="en-US" sz="6600" smtClean="0"/>
              <a:t>THE WHALE LEAVES?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US" smtClean="0"/>
              <a:t>DOLPHIN BREEDING…..</a:t>
            </a:r>
          </a:p>
        </p:txBody>
      </p:sp>
      <p:sp>
        <p:nvSpPr>
          <p:cNvPr id="38915" name="Content Placeholder 2"/>
          <p:cNvSpPr>
            <a:spLocks noGrp="1"/>
          </p:cNvSpPr>
          <p:nvPr>
            <p:ph idx="1"/>
          </p:nvPr>
        </p:nvSpPr>
        <p:spPr/>
        <p:txBody>
          <a:bodyPr/>
          <a:lstStyle/>
          <a:p>
            <a:pPr eaLnBrk="1" hangingPunct="1"/>
            <a:r>
              <a:rPr lang="en-US" smtClean="0"/>
              <a:t>Dolphins are smaller, they move in pods, they’re </a:t>
            </a:r>
            <a:r>
              <a:rPr lang="en-US" sz="2800" smtClean="0"/>
              <a:t>intelligent</a:t>
            </a:r>
            <a:r>
              <a:rPr lang="en-US" smtClean="0"/>
              <a:t>, and they communicate with each other in a coordinated way.</a:t>
            </a:r>
          </a:p>
          <a:p>
            <a:pPr algn="ctr" eaLnBrk="1" hangingPunct="1">
              <a:buFont typeface="Wingdings 2" pitchFamily="18" charset="2"/>
              <a:buNone/>
            </a:pPr>
            <a:r>
              <a:rPr lang="en-US" sz="3600" b="1" smtClean="0"/>
              <a:t>Dolphins = Tourism</a:t>
            </a:r>
          </a:p>
          <a:p>
            <a:pPr algn="ctr" eaLnBrk="1" hangingPunct="1">
              <a:buFont typeface="Wingdings 2" pitchFamily="18" charset="2"/>
              <a:buNone/>
            </a:pPr>
            <a:endParaRPr lang="en-US" sz="2800" b="1" smtClean="0"/>
          </a:p>
          <a:p>
            <a:pPr algn="ctr" eaLnBrk="1" hangingPunct="1">
              <a:buFont typeface="Wingdings 2" pitchFamily="18" charset="2"/>
              <a:buNone/>
            </a:pPr>
            <a:r>
              <a:rPr lang="en-US" sz="2800" b="1" smtClean="0"/>
              <a:t>Are YOU building an infrastructure for your dolphins?</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smtClean="0"/>
              <a:t>Dolphin Breeding Yields…</a:t>
            </a:r>
          </a:p>
        </p:txBody>
      </p:sp>
      <p:sp>
        <p:nvSpPr>
          <p:cNvPr id="39939" name="Content Placeholder 2"/>
          <p:cNvSpPr>
            <a:spLocks noGrp="1"/>
          </p:cNvSpPr>
          <p:nvPr>
            <p:ph idx="1"/>
          </p:nvPr>
        </p:nvSpPr>
        <p:spPr/>
        <p:txBody>
          <a:bodyPr/>
          <a:lstStyle/>
          <a:p>
            <a:pPr eaLnBrk="1" hangingPunct="1"/>
            <a:r>
              <a:rPr lang="en-US" sz="2800" smtClean="0"/>
              <a:t>An investment in the growth of your local economy</a:t>
            </a:r>
          </a:p>
          <a:p>
            <a:pPr lvl="1" algn="ctr" eaLnBrk="1" hangingPunct="1">
              <a:buFont typeface="Wingdings 2" pitchFamily="18" charset="2"/>
              <a:buNone/>
            </a:pPr>
            <a:r>
              <a:rPr lang="en-US" smtClean="0">
                <a:solidFill>
                  <a:srgbClr val="FF0000"/>
                </a:solidFill>
              </a:rPr>
              <a:t>REMEMBER….slow and steady wins the race!</a:t>
            </a:r>
          </a:p>
          <a:p>
            <a:pPr eaLnBrk="1" hangingPunct="1"/>
            <a:r>
              <a:rPr lang="en-US" sz="2800" smtClean="0"/>
              <a:t>An investment in jobs that cannot be outsourced abroad</a:t>
            </a:r>
          </a:p>
          <a:p>
            <a:pPr algn="ctr" eaLnBrk="1" hangingPunct="1">
              <a:buFont typeface="Wingdings 2" pitchFamily="18" charset="2"/>
              <a:buNone/>
            </a:pPr>
            <a:r>
              <a:rPr lang="en-US" sz="2400" smtClean="0">
                <a:solidFill>
                  <a:srgbClr val="FF0000"/>
                </a:solidFill>
              </a:rPr>
              <a:t>The American Dream can still be realized in the Tourism Industry!</a:t>
            </a:r>
            <a:endParaRPr lang="en-US" sz="2400" smtClean="0"/>
          </a:p>
          <a:p>
            <a:pPr eaLnBrk="1" hangingPunct="1"/>
            <a:r>
              <a:rPr lang="en-US" sz="2800" smtClean="0"/>
              <a:t>An investment in your  culture and heritage</a:t>
            </a:r>
          </a:p>
          <a:p>
            <a:pPr algn="ctr" eaLnBrk="1" hangingPunct="1">
              <a:buFont typeface="Wingdings 2" pitchFamily="18" charset="2"/>
              <a:buNone/>
            </a:pPr>
            <a:r>
              <a:rPr lang="en-US" sz="2400" smtClean="0">
                <a:solidFill>
                  <a:srgbClr val="FF0000"/>
                </a:solidFill>
              </a:rPr>
              <a:t>A reason for your children to come home after college!</a:t>
            </a:r>
          </a:p>
          <a:p>
            <a:pPr eaLnBrk="1" hangingPunct="1"/>
            <a:endParaRPr 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905000"/>
            <a:ext cx="8686800" cy="3657600"/>
          </a:xfrm>
        </p:spPr>
        <p:txBody>
          <a:bodyPr anchor="t">
            <a:noAutofit/>
          </a:bodyPr>
          <a:lstStyle/>
          <a:p>
            <a:pPr algn="ctr" eaLnBrk="1" fontAlgn="auto" hangingPunct="1">
              <a:spcAft>
                <a:spcPts val="0"/>
              </a:spcAft>
              <a:defRPr/>
            </a:pPr>
            <a:r>
              <a:rPr lang="en-US" sz="6000" spc="-40" dirty="0" smtClean="0">
                <a:solidFill>
                  <a:schemeClr val="tx1"/>
                </a:solidFill>
              </a:rPr>
              <a:t>Tourism creates an</a:t>
            </a:r>
            <a:br>
              <a:rPr lang="en-US" sz="6000" spc="-40" dirty="0" smtClean="0">
                <a:solidFill>
                  <a:schemeClr val="tx1"/>
                </a:solidFill>
              </a:rPr>
            </a:br>
            <a:r>
              <a:rPr lang="en-US" sz="6000" spc="-40" dirty="0" smtClean="0">
                <a:solidFill>
                  <a:schemeClr val="tx1"/>
                </a:solidFill>
              </a:rPr>
              <a:t>immediate &amp; proven</a:t>
            </a:r>
            <a:r>
              <a:rPr lang="en-US" sz="6000" spc="-40" dirty="0" smtClean="0"/>
              <a:t/>
            </a:r>
            <a:br>
              <a:rPr lang="en-US" sz="6000" spc="-40" dirty="0" smtClean="0"/>
            </a:br>
            <a:r>
              <a:rPr lang="en-US" sz="6000" spc="-40" dirty="0" smtClean="0">
                <a:solidFill>
                  <a:schemeClr val="accent6">
                    <a:lumMod val="60000"/>
                    <a:lumOff val="40000"/>
                  </a:schemeClr>
                </a:solidFill>
              </a:rPr>
              <a:t>RETURN ON</a:t>
            </a:r>
            <a:br>
              <a:rPr lang="en-US" sz="6000" spc="-40" dirty="0" smtClean="0">
                <a:solidFill>
                  <a:schemeClr val="accent6">
                    <a:lumMod val="60000"/>
                    <a:lumOff val="40000"/>
                  </a:schemeClr>
                </a:solidFill>
              </a:rPr>
            </a:br>
            <a:r>
              <a:rPr lang="en-US" sz="6000" spc="-40" dirty="0" smtClean="0">
                <a:solidFill>
                  <a:schemeClr val="accent6">
                    <a:lumMod val="60000"/>
                    <a:lumOff val="40000"/>
                  </a:schemeClr>
                </a:solidFill>
              </a:rPr>
              <a:t>INVESTMENT</a:t>
            </a:r>
            <a:endParaRPr lang="en-US" sz="6000" spc="-40" dirty="0">
              <a:solidFill>
                <a:schemeClr val="accent6">
                  <a:lumMod val="60000"/>
                  <a:lumOff val="40000"/>
                </a:schemeClr>
              </a:solidFill>
            </a:endParaRPr>
          </a:p>
        </p:txBody>
      </p:sp>
      <p:sp>
        <p:nvSpPr>
          <p:cNvPr id="40963" name="Subtitle 2"/>
          <p:cNvSpPr>
            <a:spLocks noGrp="1"/>
          </p:cNvSpPr>
          <p:nvPr>
            <p:ph type="subTitle" idx="1"/>
          </p:nvPr>
        </p:nvSpPr>
        <p:spPr>
          <a:xfrm>
            <a:off x="609600" y="6858000"/>
            <a:ext cx="7854950" cy="304800"/>
          </a:xfrm>
        </p:spPr>
        <p:txBody>
          <a:bodyPr/>
          <a:lstStyle/>
          <a:p>
            <a:pPr marR="0" algn="ctr" eaLnBrk="1" hangingPunct="1">
              <a:lnSpc>
                <a:spcPct val="80000"/>
              </a:lnSpc>
            </a:pPr>
            <a:endParaRPr lang="en-US" sz="1700" i="1" smtClean="0">
              <a:solidFill>
                <a:srgbClr val="DBE7B6"/>
              </a:solidFill>
            </a:endParaRPr>
          </a:p>
        </p:txBody>
      </p:sp>
    </p:spTree>
  </p:cSld>
  <p:clrMapOvr>
    <a:masterClrMapping/>
  </p:clrMapOvr>
  <p:transition>
    <p:wheel spokes="8"/>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371600"/>
            <a:ext cx="8686800" cy="4191000"/>
          </a:xfrm>
        </p:spPr>
        <p:txBody>
          <a:bodyPr anchor="t">
            <a:noAutofit/>
          </a:bodyPr>
          <a:lstStyle/>
          <a:p>
            <a:pPr algn="ctr" eaLnBrk="1" fontAlgn="auto" hangingPunct="1">
              <a:spcAft>
                <a:spcPts val="0"/>
              </a:spcAft>
              <a:defRPr/>
            </a:pPr>
            <a:r>
              <a:rPr lang="en-US" sz="6000" spc="-40" dirty="0" smtClean="0">
                <a:solidFill>
                  <a:schemeClr val="tx1"/>
                </a:solidFill>
              </a:rPr>
              <a:t>Tourism can play</a:t>
            </a:r>
            <a:br>
              <a:rPr lang="en-US" sz="6000" spc="-40" dirty="0" smtClean="0">
                <a:solidFill>
                  <a:schemeClr val="tx1"/>
                </a:solidFill>
              </a:rPr>
            </a:br>
            <a:r>
              <a:rPr lang="en-US" sz="6000" spc="-40" dirty="0" smtClean="0">
                <a:solidFill>
                  <a:schemeClr val="tx1"/>
                </a:solidFill>
              </a:rPr>
              <a:t>a leading role in</a:t>
            </a:r>
            <a:r>
              <a:rPr lang="en-US" sz="6000" spc="-40" dirty="0" smtClean="0"/>
              <a:t/>
            </a:r>
            <a:br>
              <a:rPr lang="en-US" sz="6000" spc="-40" dirty="0" smtClean="0"/>
            </a:br>
            <a:r>
              <a:rPr lang="en-US" sz="6000" spc="-40" dirty="0" smtClean="0">
                <a:solidFill>
                  <a:schemeClr val="accent6">
                    <a:lumMod val="60000"/>
                    <a:lumOff val="40000"/>
                  </a:schemeClr>
                </a:solidFill>
              </a:rPr>
              <a:t>Economic Recovery</a:t>
            </a:r>
            <a:br>
              <a:rPr lang="en-US" sz="6000" spc="-40" dirty="0" smtClean="0">
                <a:solidFill>
                  <a:schemeClr val="accent6">
                    <a:lumMod val="60000"/>
                    <a:lumOff val="40000"/>
                  </a:schemeClr>
                </a:solidFill>
              </a:rPr>
            </a:br>
            <a:r>
              <a:rPr lang="en-US" sz="6000" spc="-40" dirty="0" smtClean="0">
                <a:solidFill>
                  <a:schemeClr val="tx1"/>
                </a:solidFill>
              </a:rPr>
              <a:t>more </a:t>
            </a:r>
            <a:r>
              <a:rPr lang="en-US" sz="6000" i="1" spc="-40" dirty="0" smtClean="0">
                <a:solidFill>
                  <a:schemeClr val="tx1"/>
                </a:solidFill>
              </a:rPr>
              <a:t>quickly</a:t>
            </a:r>
            <a:r>
              <a:rPr lang="en-US" sz="6000" spc="-40" dirty="0" smtClean="0">
                <a:solidFill>
                  <a:schemeClr val="tx1"/>
                </a:solidFill>
              </a:rPr>
              <a:t> than</a:t>
            </a:r>
            <a:br>
              <a:rPr lang="en-US" sz="6000" spc="-40" dirty="0" smtClean="0">
                <a:solidFill>
                  <a:schemeClr val="tx1"/>
                </a:solidFill>
              </a:rPr>
            </a:br>
            <a:r>
              <a:rPr lang="en-US" sz="6000" spc="-40" dirty="0" smtClean="0">
                <a:solidFill>
                  <a:schemeClr val="tx1"/>
                </a:solidFill>
              </a:rPr>
              <a:t>any other industry.</a:t>
            </a:r>
            <a:endParaRPr lang="en-US" sz="6000" spc="-40" dirty="0">
              <a:solidFill>
                <a:schemeClr val="tx1"/>
              </a:solidFill>
            </a:endParaRPr>
          </a:p>
        </p:txBody>
      </p:sp>
      <p:sp>
        <p:nvSpPr>
          <p:cNvPr id="41987" name="Subtitle 2"/>
          <p:cNvSpPr>
            <a:spLocks noGrp="1"/>
          </p:cNvSpPr>
          <p:nvPr>
            <p:ph type="subTitle" idx="1"/>
          </p:nvPr>
        </p:nvSpPr>
        <p:spPr>
          <a:xfrm>
            <a:off x="609600" y="6858000"/>
            <a:ext cx="7854950" cy="304800"/>
          </a:xfrm>
        </p:spPr>
        <p:txBody>
          <a:bodyPr/>
          <a:lstStyle/>
          <a:p>
            <a:pPr marR="0" algn="ctr" eaLnBrk="1" hangingPunct="1">
              <a:lnSpc>
                <a:spcPct val="80000"/>
              </a:lnSpc>
            </a:pPr>
            <a:endParaRPr lang="en-US" sz="1700" i="1" smtClean="0">
              <a:solidFill>
                <a:srgbClr val="DBE7B6"/>
              </a:solidFill>
            </a:endParaRPr>
          </a:p>
        </p:txBody>
      </p:sp>
    </p:spTree>
  </p:cSld>
  <p:clrMapOvr>
    <a:masterClrMapping/>
  </p:clrMapOvr>
  <p:transition>
    <p:wheel spokes="8"/>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95400"/>
            <a:ext cx="7851648" cy="3505200"/>
          </a:xfrm>
        </p:spPr>
        <p:txBody>
          <a:bodyPr anchor="t">
            <a:noAutofit/>
          </a:bodyPr>
          <a:lstStyle/>
          <a:p>
            <a:pPr algn="ctr" eaLnBrk="1" fontAlgn="auto" hangingPunct="1">
              <a:spcAft>
                <a:spcPts val="0"/>
              </a:spcAft>
              <a:defRPr/>
            </a:pPr>
            <a:r>
              <a:rPr lang="en-US" sz="9600" dirty="0" smtClean="0">
                <a:solidFill>
                  <a:schemeClr val="tx1"/>
                </a:solidFill>
              </a:rPr>
              <a:t>Tourism =</a:t>
            </a:r>
            <a:r>
              <a:rPr lang="en-US" sz="9600" dirty="0" smtClean="0"/>
              <a:t/>
            </a:r>
            <a:br>
              <a:rPr lang="en-US" sz="9600" dirty="0" smtClean="0"/>
            </a:br>
            <a:r>
              <a:rPr lang="en-US" sz="9600" dirty="0" smtClean="0">
                <a:solidFill>
                  <a:schemeClr val="accent6">
                    <a:lumMod val="40000"/>
                    <a:lumOff val="60000"/>
                  </a:schemeClr>
                </a:solidFill>
              </a:rPr>
              <a:t> NEW MONEY!</a:t>
            </a:r>
            <a:endParaRPr lang="en-US" sz="9600" dirty="0"/>
          </a:p>
        </p:txBody>
      </p:sp>
      <p:sp>
        <p:nvSpPr>
          <p:cNvPr id="43011" name="Subtitle 2"/>
          <p:cNvSpPr>
            <a:spLocks noGrp="1"/>
          </p:cNvSpPr>
          <p:nvPr>
            <p:ph type="subTitle" idx="1"/>
          </p:nvPr>
        </p:nvSpPr>
        <p:spPr>
          <a:xfrm>
            <a:off x="609600" y="7162800"/>
            <a:ext cx="7854950" cy="228600"/>
          </a:xfrm>
        </p:spPr>
        <p:txBody>
          <a:bodyPr/>
          <a:lstStyle/>
          <a:p>
            <a:pPr marR="0" algn="ctr" eaLnBrk="1" hangingPunct="1">
              <a:lnSpc>
                <a:spcPct val="80000"/>
              </a:lnSpc>
            </a:pPr>
            <a:endParaRPr lang="en-US" sz="1100" i="1" smtClean="0">
              <a:solidFill>
                <a:srgbClr val="DBE7B6"/>
              </a:solidFill>
            </a:endParaRPr>
          </a:p>
        </p:txBody>
      </p:sp>
      <p:sp>
        <p:nvSpPr>
          <p:cNvPr id="43012" name="Rectangle 4"/>
          <p:cNvSpPr>
            <a:spLocks noChangeArrowheads="1"/>
          </p:cNvSpPr>
          <p:nvPr/>
        </p:nvSpPr>
        <p:spPr bwMode="auto">
          <a:xfrm>
            <a:off x="990600" y="4267200"/>
            <a:ext cx="7086600" cy="1200150"/>
          </a:xfrm>
          <a:prstGeom prst="rect">
            <a:avLst/>
          </a:prstGeom>
          <a:noFill/>
          <a:ln w="9525">
            <a:noFill/>
            <a:miter lim="800000"/>
            <a:headEnd/>
            <a:tailEnd/>
          </a:ln>
        </p:spPr>
        <p:txBody>
          <a:bodyPr>
            <a:spAutoFit/>
          </a:bodyPr>
          <a:lstStyle/>
          <a:p>
            <a:pPr algn="ctr"/>
            <a:r>
              <a:rPr lang="en-US" sz="2400">
                <a:latin typeface="Constantia" pitchFamily="18" charset="0"/>
              </a:rPr>
              <a:t>Tourism product development is setting up and getting ready to ring a cash register with new dollars brought into a community by visitors.</a:t>
            </a:r>
            <a:endParaRPr lang="en-US" sz="2000" i="1">
              <a:latin typeface="Constantia" pitchFamily="18" charset="0"/>
            </a:endParaRPr>
          </a:p>
        </p:txBody>
      </p:sp>
    </p:spTree>
  </p:cSld>
  <p:clrMapOvr>
    <a:masterClrMapping/>
  </p:clrMapOvr>
  <p:transition>
    <p:dissolv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05800" cy="4724400"/>
          </a:xfrm>
        </p:spPr>
        <p:txBody>
          <a:bodyPr>
            <a:noAutofit/>
          </a:bodyPr>
          <a:lstStyle/>
          <a:p>
            <a:pPr marL="274320" indent="-274320" algn="ctr" eaLnBrk="1" fontAlgn="auto" hangingPunct="1">
              <a:spcAft>
                <a:spcPts val="0"/>
              </a:spcAft>
              <a:buClr>
                <a:schemeClr val="accent3"/>
              </a:buClr>
              <a:buFont typeface="Wingdings 2"/>
              <a:buNone/>
              <a:defRPr/>
            </a:pPr>
            <a:r>
              <a:rPr lang="en-US" sz="3900" b="1" dirty="0" smtClean="0">
                <a:solidFill>
                  <a:schemeClr val="bg2">
                    <a:lumMod val="50000"/>
                  </a:schemeClr>
                </a:solidFill>
                <a:effectLst>
                  <a:outerShdw blurRad="38100" dist="38100" dir="2700000" algn="tl">
                    <a:srgbClr val="000000">
                      <a:alpha val="43137"/>
                    </a:srgbClr>
                  </a:outerShdw>
                </a:effectLst>
                <a:latin typeface="+mj-lt"/>
              </a:rPr>
              <a:t>In order to be </a:t>
            </a:r>
            <a:r>
              <a:rPr lang="en-US" sz="3900" b="1" i="1" dirty="0" smtClean="0">
                <a:solidFill>
                  <a:schemeClr val="bg2">
                    <a:lumMod val="50000"/>
                  </a:schemeClr>
                </a:solidFill>
                <a:effectLst>
                  <a:outerShdw blurRad="38100" dist="38100" dir="2700000" algn="tl">
                    <a:srgbClr val="000000">
                      <a:alpha val="43137"/>
                    </a:srgbClr>
                  </a:outerShdw>
                </a:effectLst>
                <a:latin typeface="+mj-lt"/>
              </a:rPr>
              <a:t>successful</a:t>
            </a:r>
            <a:r>
              <a:rPr lang="en-US" sz="3900" b="1" dirty="0" smtClean="0">
                <a:solidFill>
                  <a:schemeClr val="bg2">
                    <a:lumMod val="50000"/>
                  </a:schemeClr>
                </a:solidFill>
                <a:effectLst>
                  <a:outerShdw blurRad="38100" dist="38100" dir="2700000" algn="tl">
                    <a:srgbClr val="000000">
                      <a:alpha val="43137"/>
                    </a:srgbClr>
                  </a:outerShdw>
                </a:effectLst>
                <a:latin typeface="+mj-lt"/>
              </a:rPr>
              <a:t> in the tourism “business” you must provide visitors:</a:t>
            </a:r>
          </a:p>
          <a:p>
            <a:pPr marL="274320" indent="-274320" algn="ctr" eaLnBrk="1" fontAlgn="auto" hangingPunct="1">
              <a:spcAft>
                <a:spcPts val="0"/>
              </a:spcAft>
              <a:buClr>
                <a:schemeClr val="accent3"/>
              </a:buClr>
              <a:buFont typeface="Wingdings 2"/>
              <a:buNone/>
              <a:defRPr/>
            </a:pPr>
            <a:endParaRPr lang="en-US" sz="1600" b="1" dirty="0" smtClean="0"/>
          </a:p>
          <a:p>
            <a:pPr marL="274320" indent="-274320" algn="ctr" eaLnBrk="1" fontAlgn="auto" hangingPunct="1">
              <a:spcAft>
                <a:spcPts val="0"/>
              </a:spcAft>
              <a:buClr>
                <a:schemeClr val="accent3"/>
              </a:buClr>
              <a:buFont typeface="Wingdings 2"/>
              <a:buChar char=""/>
              <a:defRPr/>
            </a:pPr>
            <a:r>
              <a:rPr lang="en-US" sz="3200" dirty="0" smtClean="0">
                <a:effectLst>
                  <a:outerShdw blurRad="38100" dist="38100" dir="2700000" algn="tl">
                    <a:srgbClr val="000000">
                      <a:alpha val="43137"/>
                    </a:srgbClr>
                  </a:outerShdw>
                </a:effectLst>
              </a:rPr>
              <a:t> Something to see and/or experience</a:t>
            </a:r>
          </a:p>
          <a:p>
            <a:pPr marL="1005840" indent="-274320" eaLnBrk="1" fontAlgn="auto" hangingPunct="1">
              <a:spcAft>
                <a:spcPts val="0"/>
              </a:spcAft>
              <a:buClr>
                <a:schemeClr val="accent3"/>
              </a:buClr>
              <a:buFont typeface="Wingdings 2"/>
              <a:buChar char=""/>
              <a:defRPr/>
            </a:pPr>
            <a:r>
              <a:rPr lang="en-US" sz="3200" dirty="0" smtClean="0">
                <a:effectLst>
                  <a:outerShdw blurRad="38100" dist="38100" dir="2700000" algn="tl">
                    <a:srgbClr val="000000">
                      <a:alpha val="43137"/>
                    </a:srgbClr>
                  </a:outerShdw>
                </a:effectLst>
              </a:rPr>
              <a:t> Somewhere to eat</a:t>
            </a:r>
          </a:p>
          <a:p>
            <a:pPr marL="1005840" indent="-274320" eaLnBrk="1" fontAlgn="auto" hangingPunct="1">
              <a:spcAft>
                <a:spcPts val="0"/>
              </a:spcAft>
              <a:buClr>
                <a:schemeClr val="accent3"/>
              </a:buClr>
              <a:buFont typeface="Wingdings 2"/>
              <a:buChar char=""/>
              <a:defRPr/>
            </a:pPr>
            <a:r>
              <a:rPr lang="en-US" sz="3200" dirty="0" smtClean="0">
                <a:effectLst>
                  <a:outerShdw blurRad="38100" dist="38100" dir="2700000" algn="tl">
                    <a:srgbClr val="000000">
                      <a:alpha val="43137"/>
                    </a:srgbClr>
                  </a:outerShdw>
                </a:effectLst>
              </a:rPr>
              <a:t> Somewhere to stay</a:t>
            </a:r>
          </a:p>
          <a:p>
            <a:pPr marL="1005840" indent="-274320" eaLnBrk="1" fontAlgn="auto" hangingPunct="1">
              <a:spcAft>
                <a:spcPts val="0"/>
              </a:spcAft>
              <a:buClr>
                <a:schemeClr val="accent3"/>
              </a:buClr>
              <a:buFont typeface="Wingdings 2"/>
              <a:buChar char=""/>
              <a:defRPr/>
            </a:pPr>
            <a:r>
              <a:rPr lang="en-US" sz="3200" dirty="0" smtClean="0">
                <a:effectLst>
                  <a:outerShdw blurRad="38100" dist="38100" dir="2700000" algn="tl">
                    <a:srgbClr val="000000">
                      <a:alpha val="43137"/>
                    </a:srgbClr>
                  </a:outerShdw>
                </a:effectLst>
              </a:rPr>
              <a:t> Something to buy</a:t>
            </a:r>
            <a:endParaRPr lang="en-US" sz="3200" dirty="0">
              <a:effectLst>
                <a:outerShdw blurRad="38100" dist="38100" dir="2700000" algn="tl">
                  <a:srgbClr val="000000">
                    <a:alpha val="43137"/>
                  </a:srgbClr>
                </a:outerShdw>
              </a:effectLst>
            </a:endParaRPr>
          </a:p>
        </p:txBody>
      </p:sp>
      <p:sp>
        <p:nvSpPr>
          <p:cNvPr id="4" name="Rectangle 3"/>
          <p:cNvSpPr/>
          <p:nvPr/>
        </p:nvSpPr>
        <p:spPr>
          <a:xfrm>
            <a:off x="609600" y="1447800"/>
            <a:ext cx="8001000" cy="769938"/>
          </a:xfrm>
          <a:prstGeom prst="rect">
            <a:avLst/>
          </a:prstGeom>
        </p:spPr>
        <p:txBody>
          <a:bodyPr>
            <a:spAutoFit/>
          </a:bodyPr>
          <a:lstStyle/>
          <a:p>
            <a:pPr algn="ctr" fontAlgn="auto">
              <a:spcBef>
                <a:spcPts val="0"/>
              </a:spcBef>
              <a:spcAft>
                <a:spcPts val="0"/>
              </a:spcAft>
              <a:defRPr/>
            </a:pPr>
            <a:endParaRPr lang="en-US" sz="4400" b="1" dirty="0">
              <a:solidFill>
                <a:schemeClr val="bg2">
                  <a:lumMod val="50000"/>
                </a:schemeClr>
              </a:solidFill>
              <a:effectLst>
                <a:outerShdw blurRad="38100" dist="38100" dir="2700000" algn="tl">
                  <a:srgbClr val="000000">
                    <a:alpha val="43137"/>
                  </a:srgbClr>
                </a:outerShdw>
              </a:effectLst>
              <a:latin typeface="+mj-lt"/>
            </a:endParaRPr>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t>FOOD SERVICE</a:t>
            </a:r>
          </a:p>
        </p:txBody>
      </p:sp>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Clr>
                <a:schemeClr val="accent3"/>
              </a:buClr>
              <a:buFont typeface="Wingdings 2"/>
              <a:buChar char=""/>
              <a:defRPr/>
            </a:pPr>
            <a:endParaRPr lang="en-US" dirty="0" smtClean="0"/>
          </a:p>
          <a:p>
            <a:pPr marL="274320" indent="-274320" eaLnBrk="1" fontAlgn="auto" hangingPunct="1">
              <a:spcAft>
                <a:spcPts val="0"/>
              </a:spcAft>
              <a:buClr>
                <a:schemeClr val="accent3"/>
              </a:buClr>
              <a:buFont typeface="Wingdings 2"/>
              <a:buChar char=""/>
              <a:defRPr/>
            </a:pPr>
            <a:r>
              <a:rPr lang="en-US" sz="3200" dirty="0" smtClean="0"/>
              <a:t>Domestic travelers spent $5.4 billion on food services (including restaurants and other eating and drinking places as well as grocery stores) during their travel in Virginia in 2010, up 3.9 percent over 2009. This is the largest spending category among the six categories included in this report, accounting for 28.4 percent of total domestic travel spending in Virginia. </a:t>
            </a:r>
          </a:p>
          <a:p>
            <a:pPr marL="274320" indent="-274320" eaLnBrk="1" fontAlgn="auto" hangingPunct="1">
              <a:spcAft>
                <a:spcPts val="0"/>
              </a:spcAft>
              <a:buClr>
                <a:schemeClr val="accent3"/>
              </a:buClr>
              <a:buFont typeface="Wingdings 2"/>
              <a:buChar char=""/>
              <a:defRPr/>
            </a:pP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305800" cy="4876800"/>
          </a:xfrm>
        </p:spPr>
        <p:txBody>
          <a:bodyPr>
            <a:noAutofit/>
          </a:bodyPr>
          <a:lstStyle/>
          <a:p>
            <a:pPr marL="274320" indent="-274320" algn="ctr" eaLnBrk="1" fontAlgn="auto" hangingPunct="1">
              <a:spcAft>
                <a:spcPts val="0"/>
              </a:spcAft>
              <a:buClr>
                <a:schemeClr val="accent3"/>
              </a:buClr>
              <a:buFont typeface="Wingdings 2"/>
              <a:buNone/>
              <a:defRPr/>
            </a:pPr>
            <a:r>
              <a:rPr lang="en-US" sz="5400" b="1" dirty="0" smtClean="0">
                <a:solidFill>
                  <a:schemeClr val="bg2">
                    <a:lumMod val="50000"/>
                  </a:schemeClr>
                </a:solidFill>
                <a:effectLst>
                  <a:outerShdw blurRad="38100" dist="38100" dir="2700000" algn="tl">
                    <a:srgbClr val="000000">
                      <a:alpha val="43137"/>
                    </a:srgbClr>
                  </a:outerShdw>
                </a:effectLst>
                <a:latin typeface="+mj-lt"/>
              </a:rPr>
              <a:t>Key Recommendations</a:t>
            </a:r>
          </a:p>
          <a:p>
            <a:pPr marL="274320" indent="-274320" algn="ctr" eaLnBrk="1" fontAlgn="auto" hangingPunct="1">
              <a:spcAft>
                <a:spcPts val="0"/>
              </a:spcAft>
              <a:buClr>
                <a:schemeClr val="accent3"/>
              </a:buClr>
              <a:buFont typeface="Wingdings 2"/>
              <a:buNone/>
              <a:defRPr/>
            </a:pPr>
            <a:endParaRPr lang="en-US" sz="700" b="1" dirty="0" smtClean="0"/>
          </a:p>
          <a:p>
            <a:pPr marL="274320" indent="-274320" algn="ctr" eaLnBrk="1" fontAlgn="auto" hangingPunct="1">
              <a:spcAft>
                <a:spcPts val="0"/>
              </a:spcAft>
              <a:buClr>
                <a:schemeClr val="accent3"/>
              </a:buClr>
              <a:buFont typeface="Wingdings 2"/>
              <a:buChar char=""/>
              <a:defRPr/>
            </a:pPr>
            <a:r>
              <a:rPr lang="en-US" sz="3200" dirty="0" smtClean="0">
                <a:effectLst>
                  <a:outerShdw blurRad="38100" dist="38100" dir="2700000" algn="tl">
                    <a:srgbClr val="000000">
                      <a:alpha val="43137"/>
                    </a:srgbClr>
                  </a:outerShdw>
                </a:effectLst>
              </a:rPr>
              <a:t> Find your tourism niche and have a dedicated staff person or department</a:t>
            </a:r>
            <a:endParaRPr lang="en-US" sz="800" b="1" dirty="0" smtClean="0"/>
          </a:p>
          <a:p>
            <a:pPr marL="274320" indent="-274320" algn="ctr" eaLnBrk="1" fontAlgn="auto" hangingPunct="1">
              <a:spcAft>
                <a:spcPts val="0"/>
              </a:spcAft>
              <a:buClr>
                <a:schemeClr val="accent3"/>
              </a:buClr>
              <a:buFont typeface="Wingdings 2"/>
              <a:buChar char=""/>
              <a:defRPr/>
            </a:pPr>
            <a:endParaRPr lang="en-US" sz="700" dirty="0" smtClean="0">
              <a:effectLst>
                <a:outerShdw blurRad="38100" dist="38100" dir="2700000" algn="tl">
                  <a:srgbClr val="000000">
                    <a:alpha val="43137"/>
                  </a:srgbClr>
                </a:outerShdw>
              </a:effectLst>
            </a:endParaRPr>
          </a:p>
          <a:p>
            <a:pPr marL="274320" indent="-274320" algn="ctr" eaLnBrk="1" fontAlgn="auto" hangingPunct="1">
              <a:spcAft>
                <a:spcPts val="0"/>
              </a:spcAft>
              <a:buClr>
                <a:schemeClr val="accent3"/>
              </a:buClr>
              <a:buFont typeface="Wingdings 2"/>
              <a:buChar char=""/>
              <a:defRPr/>
            </a:pPr>
            <a:r>
              <a:rPr lang="en-US" sz="3200" dirty="0" smtClean="0">
                <a:effectLst>
                  <a:outerShdw blurRad="38100" dist="38100" dir="2700000" algn="tl">
                    <a:srgbClr val="000000">
                      <a:alpha val="43137"/>
                    </a:srgbClr>
                  </a:outerShdw>
                </a:effectLst>
              </a:rPr>
              <a:t> Dedicated Funding for Tourism</a:t>
            </a:r>
            <a:endParaRPr lang="en-US" sz="800" dirty="0" smtClean="0">
              <a:effectLst>
                <a:outerShdw blurRad="38100" dist="38100" dir="2700000" algn="tl">
                  <a:srgbClr val="000000">
                    <a:alpha val="43137"/>
                  </a:srgbClr>
                </a:outerShdw>
              </a:effectLst>
            </a:endParaRPr>
          </a:p>
          <a:p>
            <a:pPr marL="274320" indent="-274320" algn="ctr" eaLnBrk="1" fontAlgn="auto" hangingPunct="1">
              <a:spcAft>
                <a:spcPts val="0"/>
              </a:spcAft>
              <a:buClr>
                <a:schemeClr val="accent3"/>
              </a:buClr>
              <a:buFont typeface="Wingdings 2"/>
              <a:buChar char=""/>
              <a:defRPr/>
            </a:pPr>
            <a:endParaRPr lang="en-US" sz="700" dirty="0" smtClean="0">
              <a:effectLst>
                <a:outerShdw blurRad="38100" dist="38100" dir="2700000" algn="tl">
                  <a:srgbClr val="000000">
                    <a:alpha val="43137"/>
                  </a:srgbClr>
                </a:outerShdw>
              </a:effectLst>
            </a:endParaRPr>
          </a:p>
          <a:p>
            <a:pPr marL="274320" indent="-274320" algn="ctr" eaLnBrk="1" fontAlgn="auto" hangingPunct="1">
              <a:spcAft>
                <a:spcPts val="0"/>
              </a:spcAft>
              <a:buClr>
                <a:schemeClr val="accent3"/>
              </a:buClr>
              <a:buFont typeface="Wingdings 2"/>
              <a:buChar char=""/>
              <a:defRPr/>
            </a:pPr>
            <a:r>
              <a:rPr lang="en-US" sz="3200" dirty="0" smtClean="0">
                <a:effectLst>
                  <a:outerShdw blurRad="38100" dist="38100" dir="2700000" algn="tl">
                    <a:srgbClr val="000000">
                      <a:alpha val="43137"/>
                    </a:srgbClr>
                  </a:outerShdw>
                </a:effectLst>
              </a:rPr>
              <a:t> Develop a Tourism Grant Program</a:t>
            </a:r>
          </a:p>
          <a:p>
            <a:pPr marL="274320" indent="-274320" algn="ctr" eaLnBrk="1" fontAlgn="auto" hangingPunct="1">
              <a:spcAft>
                <a:spcPts val="0"/>
              </a:spcAft>
              <a:buClr>
                <a:schemeClr val="accent3"/>
              </a:buClr>
              <a:buFont typeface="Wingdings 2"/>
              <a:buChar char=""/>
              <a:defRPr/>
            </a:pPr>
            <a:endParaRPr lang="en-US" sz="800" dirty="0" smtClean="0">
              <a:effectLst>
                <a:outerShdw blurRad="38100" dist="38100" dir="2700000" algn="tl">
                  <a:srgbClr val="000000">
                    <a:alpha val="43137"/>
                  </a:srgbClr>
                </a:outerShdw>
              </a:effectLst>
            </a:endParaRPr>
          </a:p>
          <a:p>
            <a:pPr marL="274320" indent="-274320" algn="ctr" eaLnBrk="1" fontAlgn="auto" hangingPunct="1">
              <a:spcAft>
                <a:spcPts val="0"/>
              </a:spcAft>
              <a:buClr>
                <a:schemeClr val="accent3"/>
              </a:buClr>
              <a:buFont typeface="Wingdings 2"/>
              <a:buChar char=""/>
              <a:defRPr/>
            </a:pPr>
            <a:r>
              <a:rPr lang="en-US" sz="3200" dirty="0" smtClean="0">
                <a:effectLst>
                  <a:outerShdw blurRad="38100" dist="38100" dir="2700000" algn="tl">
                    <a:srgbClr val="000000">
                      <a:alpha val="43137"/>
                    </a:srgbClr>
                  </a:outerShdw>
                </a:effectLst>
              </a:rPr>
              <a:t> Be aware of the OTC tax issue and participate in preserving YOUR tax revenue!</a:t>
            </a:r>
          </a:p>
        </p:txBody>
      </p:sp>
      <p:sp>
        <p:nvSpPr>
          <p:cNvPr id="4" name="Rectangle 3"/>
          <p:cNvSpPr/>
          <p:nvPr/>
        </p:nvSpPr>
        <p:spPr>
          <a:xfrm>
            <a:off x="609600" y="1447800"/>
            <a:ext cx="8001000" cy="769938"/>
          </a:xfrm>
          <a:prstGeom prst="rect">
            <a:avLst/>
          </a:prstGeom>
        </p:spPr>
        <p:txBody>
          <a:bodyPr>
            <a:spAutoFit/>
          </a:bodyPr>
          <a:lstStyle/>
          <a:p>
            <a:pPr algn="ctr" fontAlgn="auto">
              <a:spcBef>
                <a:spcPts val="0"/>
              </a:spcBef>
              <a:spcAft>
                <a:spcPts val="0"/>
              </a:spcAft>
              <a:defRPr/>
            </a:pPr>
            <a:endParaRPr lang="en-US" sz="4400" b="1" dirty="0">
              <a:solidFill>
                <a:schemeClr val="bg2">
                  <a:lumMod val="50000"/>
                </a:schemeClr>
              </a:solidFill>
              <a:effectLst>
                <a:outerShdw blurRad="38100" dist="38100" dir="2700000" algn="tl">
                  <a:srgbClr val="000000">
                    <a:alpha val="43137"/>
                  </a:srgbClr>
                </a:outerShdw>
              </a:effectLst>
              <a:latin typeface="+mj-lt"/>
            </a:endParaRPr>
          </a:p>
        </p:txBody>
      </p:sp>
    </p:spTree>
  </p:cSld>
  <p:clrMapOvr>
    <a:masterClrMapping/>
  </p:clrMapOvr>
  <p:transition>
    <p:dissolv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447800"/>
            <a:ext cx="8001000" cy="769938"/>
          </a:xfrm>
          <a:prstGeom prst="rect">
            <a:avLst/>
          </a:prstGeom>
        </p:spPr>
        <p:txBody>
          <a:bodyPr>
            <a:spAutoFit/>
          </a:bodyPr>
          <a:lstStyle/>
          <a:p>
            <a:pPr algn="ctr" fontAlgn="auto">
              <a:spcBef>
                <a:spcPts val="0"/>
              </a:spcBef>
              <a:spcAft>
                <a:spcPts val="0"/>
              </a:spcAft>
              <a:defRPr/>
            </a:pPr>
            <a:endParaRPr lang="en-US" sz="4400" b="1" dirty="0">
              <a:solidFill>
                <a:schemeClr val="bg2">
                  <a:lumMod val="50000"/>
                </a:schemeClr>
              </a:solidFill>
              <a:effectLst>
                <a:outerShdw blurRad="38100" dist="38100" dir="2700000" algn="tl">
                  <a:srgbClr val="000000">
                    <a:alpha val="43137"/>
                  </a:srgbClr>
                </a:outerShdw>
              </a:effectLst>
              <a:latin typeface="+mj-lt"/>
            </a:endParaRPr>
          </a:p>
        </p:txBody>
      </p:sp>
      <p:sp>
        <p:nvSpPr>
          <p:cNvPr id="5" name="Title 1"/>
          <p:cNvSpPr txBox="1">
            <a:spLocks/>
          </p:cNvSpPr>
          <p:nvPr/>
        </p:nvSpPr>
        <p:spPr>
          <a:xfrm>
            <a:off x="533400" y="1371600"/>
            <a:ext cx="7851775" cy="2209800"/>
          </a:xfrm>
          <a:prstGeom prst="rect">
            <a:avLst/>
          </a:prstGeom>
        </p:spPr>
        <p:txBody>
          <a:bodyPr lIns="0" rIns="0" bIns="0">
            <a:normAutofit fontScale="92500" lnSpcReduction="20000"/>
          </a:bodyPr>
          <a:lstStyle/>
          <a:p>
            <a:pPr algn="ctr" fontAlgn="auto">
              <a:spcAft>
                <a:spcPts val="0"/>
              </a:spcAft>
              <a:defRPr/>
            </a:pPr>
            <a:r>
              <a:rPr lang="en-US" sz="5000" b="1" dirty="0">
                <a:solidFill>
                  <a:schemeClr val="tx2"/>
                </a:solidFill>
                <a:effectLst>
                  <a:outerShdw blurRad="38100" dist="38100" dir="2700000" algn="tl">
                    <a:srgbClr val="000000">
                      <a:alpha val="43137"/>
                    </a:srgbClr>
                  </a:outerShdw>
                </a:effectLst>
                <a:latin typeface="+mj-lt"/>
                <a:ea typeface="+mj-ea"/>
                <a:cs typeface="+mj-cs"/>
              </a:rPr>
              <a:t>Tourism IS</a:t>
            </a:r>
            <a:br>
              <a:rPr lang="en-US" sz="5000" b="1" dirty="0">
                <a:solidFill>
                  <a:schemeClr val="tx2"/>
                </a:solidFill>
                <a:effectLst>
                  <a:outerShdw blurRad="38100" dist="38100" dir="2700000" algn="tl">
                    <a:srgbClr val="000000">
                      <a:alpha val="43137"/>
                    </a:srgbClr>
                  </a:outerShdw>
                </a:effectLst>
                <a:latin typeface="+mj-lt"/>
                <a:ea typeface="+mj-ea"/>
                <a:cs typeface="+mj-cs"/>
              </a:rPr>
            </a:br>
            <a:r>
              <a:rPr lang="en-US" sz="5000" b="1" dirty="0">
                <a:solidFill>
                  <a:schemeClr val="tx2"/>
                </a:solidFill>
                <a:effectLst>
                  <a:outerShdw blurRad="38100" dist="38100" dir="2700000" algn="tl">
                    <a:srgbClr val="000000">
                      <a:alpha val="43137"/>
                    </a:srgbClr>
                  </a:outerShdw>
                </a:effectLst>
                <a:latin typeface="+mj-lt"/>
                <a:ea typeface="+mj-ea"/>
                <a:cs typeface="+mj-cs"/>
              </a:rPr>
              <a:t>Economic Development!</a:t>
            </a:r>
          </a:p>
          <a:p>
            <a:pPr algn="ctr" fontAlgn="auto">
              <a:spcAft>
                <a:spcPts val="0"/>
              </a:spcAft>
              <a:defRPr/>
            </a:pPr>
            <a:r>
              <a:rPr lang="en-US" sz="5000" b="1" dirty="0">
                <a:solidFill>
                  <a:schemeClr val="tx2"/>
                </a:solidFill>
                <a:effectLst>
                  <a:outerShdw blurRad="38100" dist="38100" dir="2700000" algn="tl">
                    <a:srgbClr val="000000">
                      <a:alpha val="43137"/>
                    </a:srgbClr>
                  </a:outerShdw>
                </a:effectLst>
                <a:latin typeface="+mj-lt"/>
                <a:ea typeface="+mj-ea"/>
                <a:cs typeface="+mj-cs"/>
              </a:rPr>
              <a:t>“</a:t>
            </a:r>
            <a:r>
              <a:rPr lang="en-US" sz="3300" b="1" dirty="0">
                <a:solidFill>
                  <a:schemeClr val="tx2"/>
                </a:solidFill>
                <a:effectLst>
                  <a:outerShdw blurRad="38100" dist="38100" dir="2700000" algn="tl">
                    <a:srgbClr val="000000">
                      <a:alpha val="43137"/>
                    </a:srgbClr>
                  </a:outerShdw>
                </a:effectLst>
                <a:latin typeface="+mj-lt"/>
                <a:ea typeface="+mj-ea"/>
                <a:cs typeface="+mj-cs"/>
              </a:rPr>
              <a:t>…Breed dolphins at the same time you are whale hunting” </a:t>
            </a:r>
          </a:p>
        </p:txBody>
      </p:sp>
      <p:sp>
        <p:nvSpPr>
          <p:cNvPr id="6" name="Subtitle 2"/>
          <p:cNvSpPr txBox="1">
            <a:spLocks/>
          </p:cNvSpPr>
          <p:nvPr/>
        </p:nvSpPr>
        <p:spPr>
          <a:xfrm>
            <a:off x="533400" y="3657600"/>
            <a:ext cx="7854950" cy="1828800"/>
          </a:xfrm>
          <a:prstGeom prst="rect">
            <a:avLst/>
          </a:prstGeom>
        </p:spPr>
        <p:txBody>
          <a:bodyPr>
            <a:normAutofit/>
          </a:bodyPr>
          <a:lstStyle/>
          <a:p>
            <a:pPr marL="274320" indent="-274320" algn="ctr" fontAlgn="auto">
              <a:spcBef>
                <a:spcPct val="20000"/>
              </a:spcBef>
              <a:spcAft>
                <a:spcPts val="0"/>
              </a:spcAft>
              <a:buClr>
                <a:schemeClr val="accent3"/>
              </a:buClr>
              <a:buSzPct val="95000"/>
              <a:defRPr/>
            </a:pPr>
            <a:r>
              <a:rPr lang="en-US" sz="2400" dirty="0">
                <a:latin typeface="+mn-lt"/>
              </a:rPr>
              <a:t>Presented by Judy Hare Winslow</a:t>
            </a:r>
          </a:p>
          <a:p>
            <a:pPr marL="274320" indent="-274320" algn="ctr" fontAlgn="auto">
              <a:spcBef>
                <a:spcPct val="20000"/>
              </a:spcBef>
              <a:spcAft>
                <a:spcPts val="0"/>
              </a:spcAft>
              <a:buClr>
                <a:schemeClr val="accent3"/>
              </a:buClr>
              <a:buSzPct val="95000"/>
              <a:defRPr/>
            </a:pPr>
            <a:r>
              <a:rPr lang="en-US" i="1" dirty="0">
                <a:latin typeface="+mn-lt"/>
              </a:rPr>
              <a:t>Director of Tourism,</a:t>
            </a:r>
          </a:p>
          <a:p>
            <a:pPr marL="274320" indent="-274320" algn="ctr" fontAlgn="auto">
              <a:spcBef>
                <a:spcPct val="20000"/>
              </a:spcBef>
              <a:spcAft>
                <a:spcPts val="0"/>
              </a:spcAft>
              <a:buClr>
                <a:schemeClr val="accent3"/>
              </a:buClr>
              <a:buSzPct val="95000"/>
              <a:defRPr/>
            </a:pPr>
            <a:r>
              <a:rPr lang="en-US" i="1" dirty="0">
                <a:latin typeface="+mn-lt"/>
              </a:rPr>
              <a:t>Smithfield &amp; Isle of Wight Convention &amp; Visitors Bureau</a:t>
            </a:r>
            <a:endParaRPr lang="en-US" sz="2000" i="1" dirty="0">
              <a:latin typeface="+mn-lt"/>
            </a:endParaRPr>
          </a:p>
        </p:txBody>
      </p:sp>
      <p:pic>
        <p:nvPicPr>
          <p:cNvPr id="46085" name="Content Placeholder 8" descr="New Tourism logo jpeg.jpg"/>
          <p:cNvPicPr>
            <a:picLocks noGrp="1" noChangeAspect="1"/>
          </p:cNvPicPr>
          <p:nvPr>
            <p:ph idx="1"/>
          </p:nvPr>
        </p:nvPicPr>
        <p:blipFill>
          <a:blip r:embed="rId2" cstate="print"/>
          <a:srcRect t="15565" b="14281"/>
          <a:stretch>
            <a:fillRect/>
          </a:stretch>
        </p:blipFill>
        <p:spPr>
          <a:xfrm>
            <a:off x="2514600" y="4800600"/>
            <a:ext cx="4572000" cy="1752600"/>
          </a:xfrm>
        </p:spPr>
      </p:pic>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AUTO TRANSPORTATION</a:t>
            </a:r>
          </a:p>
        </p:txBody>
      </p:sp>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Clr>
                <a:schemeClr val="accent3"/>
              </a:buClr>
              <a:buFont typeface="Wingdings 2"/>
              <a:buChar char=""/>
              <a:defRPr/>
            </a:pPr>
            <a:endParaRPr lang="en-US" dirty="0" smtClean="0"/>
          </a:p>
          <a:p>
            <a:pPr marL="274320" indent="-274320" eaLnBrk="1" fontAlgn="auto" hangingPunct="1">
              <a:spcAft>
                <a:spcPts val="0"/>
              </a:spcAft>
              <a:buClr>
                <a:schemeClr val="accent3"/>
              </a:buClr>
              <a:buFont typeface="Wingdings 2"/>
              <a:buChar char=""/>
              <a:defRPr/>
            </a:pPr>
            <a:r>
              <a:rPr lang="en-US" dirty="0" smtClean="0"/>
              <a:t>Domestic traveler spending on auto transportation increased 15.2 percent to nearly $4.1 billion. The sizable increase in spending on auto transportation partially reflected a dramatic rise of gasoline prices. Automobile transportation expenditures include costs of operating an automobile, truck, camper, or other recreational vehicle on a trip, such as gasoline, oil, tires, and repairs; costs of renting an automobile or other motor vehicle; and a portion of the costs (travel-related) of owning an automobile, truck, camper, or other recreational vehicle, such as insurance, license fees, tax, and depreciation. </a:t>
            </a:r>
          </a:p>
          <a:p>
            <a:pPr marL="274320" indent="-274320" eaLnBrk="1" fontAlgn="auto" hangingPunct="1">
              <a:spcAft>
                <a:spcPts val="0"/>
              </a:spcAft>
              <a:buClr>
                <a:schemeClr val="accent3"/>
              </a:buClr>
              <a:buFont typeface="Wingdings 2"/>
              <a:buChar char=""/>
              <a:defRPr/>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LODGING</a:t>
            </a:r>
          </a:p>
        </p:txBody>
      </p:sp>
      <p:sp>
        <p:nvSpPr>
          <p:cNvPr id="10243" name="Content Placeholder 2"/>
          <p:cNvSpPr>
            <a:spLocks noGrp="1"/>
          </p:cNvSpPr>
          <p:nvPr>
            <p:ph idx="1"/>
          </p:nvPr>
        </p:nvSpPr>
        <p:spPr/>
        <p:txBody>
          <a:bodyPr/>
          <a:lstStyle/>
          <a:p>
            <a:pPr eaLnBrk="1" hangingPunct="1"/>
            <a:endParaRPr lang="en-US" smtClean="0"/>
          </a:p>
          <a:p>
            <a:pPr eaLnBrk="1" hangingPunct="1"/>
            <a:r>
              <a:rPr lang="en-US" smtClean="0"/>
              <a:t>The lodging industry includes hotels and motels, B&amp;Bs, campgrounds and trailer parks, vacation homes and other types of lodging. Spending by domestic travelers on lodging reached $3.7 billion during 2010, up 4.4 percent from 2009. Spending on lodging accounted for 19.4 percent of total domestic travel spending within the state. </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PUBLIC TRANSPORTATION</a:t>
            </a:r>
          </a:p>
        </p:txBody>
      </p:sp>
      <p:sp>
        <p:nvSpPr>
          <p:cNvPr id="11267" name="Content Placeholder 2"/>
          <p:cNvSpPr>
            <a:spLocks noGrp="1"/>
          </p:cNvSpPr>
          <p:nvPr>
            <p:ph idx="1"/>
          </p:nvPr>
        </p:nvSpPr>
        <p:spPr/>
        <p:txBody>
          <a:bodyPr/>
          <a:lstStyle/>
          <a:p>
            <a:pPr eaLnBrk="1" hangingPunct="1"/>
            <a:endParaRPr lang="en-US" smtClean="0"/>
          </a:p>
          <a:p>
            <a:pPr eaLnBrk="1" hangingPunct="1"/>
            <a:r>
              <a:rPr lang="en-US" smtClean="0"/>
              <a:t>Spending on public transportation, which includes air, bus, rail, boat/ship transportation, and taxicab or limousine service between airports and central cities, totaled nearly $2.6 billion, up 7.4 percent from 2009. </a:t>
            </a:r>
          </a:p>
          <a:p>
            <a:pPr eaLnBrk="1" hangingPunct="1"/>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smtClean="0"/>
              <a:t>TRAVEL-GENERATED EMPLOYMENT </a:t>
            </a:r>
            <a:endParaRPr lang="en-US" dirty="0"/>
          </a:p>
        </p:txBody>
      </p:sp>
      <p:sp>
        <p:nvSpPr>
          <p:cNvPr id="12291" name="Subtitle 2"/>
          <p:cNvSpPr>
            <a:spLocks noGrp="1"/>
          </p:cNvSpPr>
          <p:nvPr>
            <p:ph type="subTitle" idx="1"/>
          </p:nvPr>
        </p:nvSpPr>
        <p:spPr>
          <a:xfrm>
            <a:off x="533400" y="3228975"/>
            <a:ext cx="7854950" cy="3248025"/>
          </a:xfrm>
        </p:spPr>
        <p:txBody>
          <a:bodyPr/>
          <a:lstStyle/>
          <a:p>
            <a:pPr marR="0" eaLnBrk="1" hangingPunct="1"/>
            <a:r>
              <a:rPr lang="en-US" smtClean="0"/>
              <a:t>The most impressive contribution that travel and tourism makes to the Virginia economy is the number of jobs it supports. These jobs include a large number of executive and managerial positions, as well as service-oriented occupations. In 2010, Virginia’s travel industry continued to be the fifth largest employer among all non-farm industry sectors in Virginia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endParaRPr lang="en-US" smtClean="0"/>
          </a:p>
        </p:txBody>
      </p:sp>
      <p:sp>
        <p:nvSpPr>
          <p:cNvPr id="13315" name="Content Placeholder 2"/>
          <p:cNvSpPr>
            <a:spLocks noGrp="1"/>
          </p:cNvSpPr>
          <p:nvPr>
            <p:ph idx="1"/>
          </p:nvPr>
        </p:nvSpPr>
        <p:spPr/>
        <p:txBody>
          <a:bodyPr/>
          <a:lstStyle/>
          <a:p>
            <a:pPr eaLnBrk="1" hangingPunct="1"/>
            <a:endParaRPr lang="en-US" smtClean="0"/>
          </a:p>
          <a:p>
            <a:pPr eaLnBrk="1" hangingPunct="1"/>
            <a:r>
              <a:rPr lang="en-US" sz="3200" smtClean="0"/>
              <a:t>During 2010, domestic travel in Virginia directly supported 203,700 jobs, including full-time and seasonal/part-time positions in the state. On average, every $92,735 spent by domestic travelers in Virginia directly supported one job. </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370</TotalTime>
  <Words>1384</Words>
  <Application>Microsoft Office PowerPoint</Application>
  <PresentationFormat>On-screen Show (4:3)</PresentationFormat>
  <Paragraphs>162</Paragraphs>
  <Slides>41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Constantia</vt:lpstr>
      <vt:lpstr>Wingdings 2</vt:lpstr>
      <vt:lpstr>Flow</vt:lpstr>
      <vt:lpstr>Tourism IS Economic Development! “…Breed dolphins at the same time you are whale hunting!”</vt:lpstr>
      <vt:lpstr>Domestic Travel Expenditures in Virginia by Industry Sector - 2010</vt:lpstr>
      <vt:lpstr>Travel Expenditures</vt:lpstr>
      <vt:lpstr>FOOD SERVICE</vt:lpstr>
      <vt:lpstr>AUTO TRANSPORTATION</vt:lpstr>
      <vt:lpstr>LODGING</vt:lpstr>
      <vt:lpstr>PUBLIC TRANSPORTATION</vt:lpstr>
      <vt:lpstr>TRAVEL-GENERATED EMPLOYMENT </vt:lpstr>
      <vt:lpstr>Slide 9</vt:lpstr>
      <vt:lpstr>Slide 10</vt:lpstr>
      <vt:lpstr>Slide 11</vt:lpstr>
      <vt:lpstr>Slide 12</vt:lpstr>
      <vt:lpstr>Slide 13</vt:lpstr>
      <vt:lpstr>Domestic Travel-Generated Employment in Virginia by Industry Sector - 2010</vt:lpstr>
      <vt:lpstr>         Top Six Non-farm Industries by Employment in Virginia, 2010  </vt:lpstr>
      <vt:lpstr>TRAVEL-GENERATED TAX REVENUES </vt:lpstr>
      <vt:lpstr>Slide 17</vt:lpstr>
      <vt:lpstr>Slide 18</vt:lpstr>
      <vt:lpstr>Slide 19</vt:lpstr>
      <vt:lpstr>Slide 20</vt:lpstr>
      <vt:lpstr>Tourism =  NEW MONEY!</vt:lpstr>
      <vt:lpstr>Slide 22</vt:lpstr>
      <vt:lpstr>Slide 23</vt:lpstr>
      <vt:lpstr>Slide 24</vt:lpstr>
      <vt:lpstr>Slide 25</vt:lpstr>
      <vt:lpstr>Slide 26</vt:lpstr>
      <vt:lpstr>Slide 27</vt:lpstr>
      <vt:lpstr>Tourism IS Economic Development!</vt:lpstr>
      <vt:lpstr>Slide 29</vt:lpstr>
      <vt:lpstr>Tourism is BIG BUSINESS… &amp; Small Business!</vt:lpstr>
      <vt:lpstr>Slide 31</vt:lpstr>
      <vt:lpstr>WHALE HUNTING….</vt:lpstr>
      <vt:lpstr>Slide 33</vt:lpstr>
      <vt:lpstr>DOLPHIN BREEDING…..</vt:lpstr>
      <vt:lpstr>Dolphin Breeding Yields…</vt:lpstr>
      <vt:lpstr>Tourism creates an immediate &amp; proven RETURN ON INVESTMENT</vt:lpstr>
      <vt:lpstr>Tourism can play a leading role in Economic Recovery more quickly than any other industry.</vt:lpstr>
      <vt:lpstr>Tourism =  NEW MONEY!</vt:lpstr>
      <vt:lpstr>Slide 39</vt:lpstr>
      <vt:lpstr>Slide 40</vt:lpstr>
      <vt:lpstr>Slide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Tourism IS Economic Development!</dc:title>
  <dc:creator>lchapman</dc:creator>
  <cp:lastModifiedBy>tmccormack</cp:lastModifiedBy>
  <cp:revision>90</cp:revision>
  <dcterms:created xsi:type="dcterms:W3CDTF">2010-11-05T14:51:07Z</dcterms:created>
  <dcterms:modified xsi:type="dcterms:W3CDTF">2011-11-21T15:46:02Z</dcterms:modified>
</cp:coreProperties>
</file>