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60" r:id="rId5"/>
    <p:sldId id="266" r:id="rId6"/>
    <p:sldId id="259" r:id="rId7"/>
    <p:sldId id="261" r:id="rId8"/>
    <p:sldId id="267" r:id="rId9"/>
    <p:sldId id="262" r:id="rId10"/>
    <p:sldId id="268" r:id="rId11"/>
    <p:sldId id="263" r:id="rId12"/>
    <p:sldId id="264" r:id="rId13"/>
    <p:sldId id="265" r:id="rId14"/>
    <p:sldId id="269" r:id="rId15"/>
    <p:sldId id="270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94640" autoAdjust="0"/>
  </p:normalViewPr>
  <p:slideViewPr>
    <p:cSldViewPr>
      <p:cViewPr varScale="1">
        <p:scale>
          <a:sx n="91" d="100"/>
          <a:sy n="91" d="100"/>
        </p:scale>
        <p:origin x="-10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34FDA81-D5FA-42BD-8F1A-74E51D13939C}" type="datetimeFigureOut">
              <a:rPr lang="en-US" smtClean="0"/>
              <a:t>11/10/2011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5511E5-B887-4209-9831-D9E7B2CCF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8296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B4D89E1-C8CE-4F0C-A788-310DD8816C8E}" type="datetimeFigureOut">
              <a:rPr lang="en-US" smtClean="0"/>
              <a:t>11/10/2011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0984AD1-73BA-47D4-9F60-0AEB219B62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2102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578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ECB76CD-FEB7-436F-B6C1-3FADA44935C6}" type="datetime1">
              <a:rPr lang="en-US" smtClean="0"/>
              <a:t>11/10/2011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Hunter Mill District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7A63939-A367-49B4-9D2F-E22DA9E7B47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CDB40F-2FB2-49CD-A19F-26785CA35216}" type="datetime1">
              <a:rPr lang="en-US" smtClean="0"/>
              <a:t>11/10/2011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Hunter Mill District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A63939-A367-49B4-9D2F-E22DA9E7B47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103DB3-2429-4F7E-A9FA-ECD1B522A324}" type="datetime1">
              <a:rPr lang="en-US" smtClean="0"/>
              <a:t>11/10/2011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Hunter Mill District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A63939-A367-49B4-9D2F-E22DA9E7B47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98B91-D207-4A44-9613-3051D1CD269B}" type="datetime1">
              <a:rPr lang="en-US" smtClean="0"/>
              <a:t>11/10/2011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Hunter Mill District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A63939-A367-49B4-9D2F-E22DA9E7B4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A6E321-F5DF-470D-8544-6D3256754507}" type="datetime1">
              <a:rPr lang="en-US" smtClean="0"/>
              <a:t>11/10/2011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Hunter Mill District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A63939-A367-49B4-9D2F-E22DA9E7B4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916818-E26C-48A8-A764-24EB7D40FA64}" type="datetime1">
              <a:rPr lang="en-US" smtClean="0"/>
              <a:t>11/10/2011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Hunter Mill District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A63939-A367-49B4-9D2F-E22DA9E7B4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07EBF7-762E-4581-A8ED-B89112D89214}" type="datetime1">
              <a:rPr lang="en-US" smtClean="0"/>
              <a:t>11/10/2011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Hunter Mill District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A63939-A367-49B4-9D2F-E22DA9E7B47B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626E96-BCC6-407A-AD81-84FB08D53B80}" type="datetime1">
              <a:rPr lang="en-US" smtClean="0"/>
              <a:t>11/10/2011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Hunter Mill District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A63939-A367-49B4-9D2F-E22DA9E7B4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6FC066-C532-4983-B2D4-E1794FB0E04D}" type="datetime1">
              <a:rPr lang="en-US" smtClean="0"/>
              <a:t>11/10/2011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Hunter Mill District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A63939-A367-49B4-9D2F-E22DA9E7B47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98F2711-CBF3-4EFC-BFCB-2D96461196B2}" type="datetime1">
              <a:rPr lang="en-US" smtClean="0"/>
              <a:t>11/10/2011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Hunter Mill District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A63939-A367-49B4-9D2F-E22DA9E7B47B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B13EAA5-2EDB-4980-B02A-84E4B5FEF5A6}" type="datetime1">
              <a:rPr lang="en-US" smtClean="0"/>
              <a:t>11/10/2011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dirty="0" smtClean="0"/>
              <a:t>Hunter Mill District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7A63939-A367-49B4-9D2F-E22DA9E7B4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05B2296-6136-4C32-848A-62D6C4600EC8}" type="datetime1">
              <a:rPr lang="en-US" smtClean="0"/>
              <a:t>11/10/2011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dirty="0" smtClean="0"/>
              <a:t>Hunter Mill District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7A63939-A367-49B4-9D2F-E22DA9E7B47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hyperlink" Target="http://www.fairfaxcounty.gov/news/mobile" TargetMode="External"/><Relationship Id="rId18" Type="http://schemas.openxmlformats.org/officeDocument/2006/relationships/hyperlink" Target="http://www.fairfaxcounty.gov/news/flickr/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hyperlink" Target="http://www.511virginia.org/RoadConditions.aspx?j=Fairfax+(County)&amp;r=1" TargetMode="External"/><Relationship Id="rId17" Type="http://schemas.openxmlformats.org/officeDocument/2006/relationships/hyperlink" Target="http://www.fairfaxcounty.gov/news/youtube/" TargetMode="External"/><Relationship Id="rId2" Type="http://schemas.openxmlformats.org/officeDocument/2006/relationships/image" Target="../media/image10.gif"/><Relationship Id="rId16" Type="http://schemas.openxmlformats.org/officeDocument/2006/relationships/hyperlink" Target="http://www.twitter.com/fairfaxcount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hyperlink" Target="http://www.fairfaxcounty.gov/oem/weather.htm" TargetMode="External"/><Relationship Id="rId5" Type="http://schemas.openxmlformats.org/officeDocument/2006/relationships/image" Target="../media/image13.jpeg"/><Relationship Id="rId15" Type="http://schemas.openxmlformats.org/officeDocument/2006/relationships/hyperlink" Target="http://www.facebook.com/fairfaxcounty/" TargetMode="External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hyperlink" Target="http://www.fairfaxcounty.gov/emergency/phonenumbers.ht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6794" y="1600200"/>
            <a:ext cx="7772400" cy="1829761"/>
          </a:xfrm>
        </p:spPr>
        <p:txBody>
          <a:bodyPr/>
          <a:lstStyle/>
          <a:p>
            <a:r>
              <a:rPr lang="en-US" dirty="0" smtClean="0"/>
              <a:t>Keeping in Touch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505200"/>
            <a:ext cx="7772400" cy="1199704"/>
          </a:xfrm>
        </p:spPr>
        <p:txBody>
          <a:bodyPr/>
          <a:lstStyle/>
          <a:p>
            <a:r>
              <a:rPr lang="en-US" dirty="0" smtClean="0"/>
              <a:t>Public Relations </a:t>
            </a:r>
            <a:r>
              <a:rPr lang="en-US" dirty="0" smtClean="0"/>
              <a:t>in </a:t>
            </a:r>
            <a:r>
              <a:rPr lang="en-US" dirty="0" smtClean="0"/>
              <a:t>Fairfax </a:t>
            </a:r>
            <a:r>
              <a:rPr lang="en-US" dirty="0" smtClean="0"/>
              <a:t>County</a:t>
            </a:r>
          </a:p>
          <a:p>
            <a:r>
              <a:rPr lang="en-US" dirty="0" smtClean="0"/>
              <a:t>and the Hunter Mill District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1" y="5163603"/>
            <a:ext cx="1651612" cy="165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3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54563"/>
          </a:xfrm>
        </p:spPr>
        <p:txBody>
          <a:bodyPr/>
          <a:lstStyle/>
          <a:p>
            <a:r>
              <a:rPr lang="en-US" dirty="0" smtClean="0"/>
              <a:t>Press releases from Hunter Mill office</a:t>
            </a:r>
          </a:p>
          <a:p>
            <a:endParaRPr lang="en-US" sz="1600" dirty="0" smtClean="0"/>
          </a:p>
          <a:p>
            <a:pPr lvl="1"/>
            <a:r>
              <a:rPr lang="en-US" dirty="0" smtClean="0"/>
              <a:t>Fairfax County papers</a:t>
            </a:r>
          </a:p>
          <a:p>
            <a:pPr marL="393192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Local/neighborhood papers </a:t>
            </a:r>
          </a:p>
          <a:p>
            <a:pPr marL="393192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Local electronic news blogs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Other newsletters 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392" y="4648200"/>
            <a:ext cx="2667000" cy="38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692" y="3276600"/>
            <a:ext cx="2184400" cy="6399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31"/>
          <a:stretch/>
        </p:blipFill>
        <p:spPr>
          <a:xfrm>
            <a:off x="5242034" y="2244944"/>
            <a:ext cx="2887717" cy="400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791200"/>
            <a:ext cx="2187080" cy="59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3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476707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i="1" u="sng" dirty="0" smtClean="0"/>
              <a:t>Features</a:t>
            </a:r>
          </a:p>
          <a:p>
            <a:r>
              <a:rPr lang="en-US" dirty="0" smtClean="0"/>
              <a:t>Announcements</a:t>
            </a:r>
          </a:p>
          <a:p>
            <a:pPr lvl="1"/>
            <a:r>
              <a:rPr lang="en-US" dirty="0" smtClean="0"/>
              <a:t>Upcoming events and programs</a:t>
            </a:r>
          </a:p>
          <a:p>
            <a:pPr lvl="1"/>
            <a:r>
              <a:rPr lang="en-US" dirty="0" smtClean="0"/>
              <a:t>Emergency updates for the </a:t>
            </a:r>
            <a:r>
              <a:rPr lang="en-US" dirty="0" smtClean="0"/>
              <a:t>district</a:t>
            </a:r>
            <a:endParaRPr lang="en-US" dirty="0" smtClean="0"/>
          </a:p>
          <a:p>
            <a:r>
              <a:rPr lang="en-US" dirty="0" smtClean="0"/>
              <a:t>Current </a:t>
            </a:r>
            <a:r>
              <a:rPr lang="en-US" dirty="0" smtClean="0"/>
              <a:t>issues, press </a:t>
            </a:r>
            <a:r>
              <a:rPr lang="en-US" dirty="0" smtClean="0"/>
              <a:t>releases</a:t>
            </a:r>
          </a:p>
          <a:p>
            <a:r>
              <a:rPr lang="en-US" dirty="0" smtClean="0"/>
              <a:t>Links </a:t>
            </a:r>
            <a:r>
              <a:rPr lang="en-US" dirty="0"/>
              <a:t>to newsletters, cable show, </a:t>
            </a:r>
            <a:r>
              <a:rPr lang="en-US" dirty="0" smtClean="0"/>
              <a:t>Facebook</a:t>
            </a:r>
            <a:endParaRPr lang="en-US" dirty="0" smtClean="0"/>
          </a:p>
          <a:p>
            <a:r>
              <a:rPr lang="en-US" dirty="0" smtClean="0"/>
              <a:t>District </a:t>
            </a:r>
            <a:r>
              <a:rPr lang="en-US" dirty="0" smtClean="0"/>
              <a:t>directory</a:t>
            </a:r>
          </a:p>
          <a:p>
            <a:pPr lvl="1"/>
            <a:r>
              <a:rPr lang="en-US" dirty="0" smtClean="0"/>
              <a:t>Parks and rec centers/libraries/schools</a:t>
            </a:r>
          </a:p>
          <a:p>
            <a:pPr lvl="1"/>
            <a:r>
              <a:rPr lang="en-US" dirty="0" smtClean="0"/>
              <a:t>Appointees</a:t>
            </a:r>
          </a:p>
          <a:p>
            <a:pPr lvl="1"/>
            <a:r>
              <a:rPr lang="en-US" dirty="0" smtClean="0"/>
              <a:t>Elected officials (U.S. &amp; VA)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Hunter Mill District webpage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1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" y="1502664"/>
            <a:ext cx="9220200" cy="4821936"/>
          </a:xfrm>
        </p:spPr>
        <p:txBody>
          <a:bodyPr>
            <a:normAutofit/>
          </a:bodyPr>
          <a:lstStyle/>
          <a:p>
            <a:r>
              <a:rPr lang="en-US" i="1" dirty="0" smtClean="0"/>
              <a:t>Connecting with Supervisor Hudgins” </a:t>
            </a:r>
            <a:r>
              <a:rPr lang="en-US" dirty="0" smtClean="0"/>
              <a:t>cable show</a:t>
            </a:r>
            <a:endParaRPr lang="en-US" i="1" dirty="0" smtClean="0"/>
          </a:p>
          <a:p>
            <a:pPr lvl="1"/>
            <a:r>
              <a:rPr lang="en-US" dirty="0" smtClean="0"/>
              <a:t>Current </a:t>
            </a:r>
            <a:r>
              <a:rPr lang="en-US" dirty="0"/>
              <a:t>topics of interest to district/County</a:t>
            </a:r>
          </a:p>
          <a:p>
            <a:pPr lvl="1"/>
            <a:r>
              <a:rPr lang="en-US" dirty="0"/>
              <a:t>30 </a:t>
            </a:r>
            <a:r>
              <a:rPr lang="en-US" dirty="0" smtClean="0"/>
              <a:t>minute show broadcast 3x </a:t>
            </a:r>
            <a:r>
              <a:rPr lang="en-US" dirty="0" smtClean="0"/>
              <a:t>week</a:t>
            </a:r>
          </a:p>
          <a:p>
            <a:pPr lvl="1"/>
            <a:r>
              <a:rPr lang="en-US" dirty="0" smtClean="0"/>
              <a:t>Filmed </a:t>
            </a:r>
            <a:r>
              <a:rPr lang="en-US" dirty="0" smtClean="0"/>
              <a:t>at</a:t>
            </a:r>
          </a:p>
          <a:p>
            <a:pPr lvl="2"/>
            <a:r>
              <a:rPr lang="en-US" dirty="0" smtClean="0"/>
              <a:t>Fairfax’s Channel </a:t>
            </a:r>
            <a:r>
              <a:rPr lang="en-US" dirty="0" smtClean="0"/>
              <a:t>16 </a:t>
            </a:r>
          </a:p>
          <a:p>
            <a:pPr lvl="2"/>
            <a:r>
              <a:rPr lang="en-US" dirty="0" smtClean="0"/>
              <a:t>Public </a:t>
            </a:r>
            <a:r>
              <a:rPr lang="en-US" dirty="0" smtClean="0"/>
              <a:t>access stations</a:t>
            </a:r>
            <a:endParaRPr lang="en-US" dirty="0" smtClean="0"/>
          </a:p>
          <a:p>
            <a:pPr marL="393192" lvl="1" indent="0">
              <a:buNone/>
            </a:pPr>
            <a:endParaRPr lang="en-US" dirty="0" smtClean="0"/>
          </a:p>
          <a:p>
            <a:pPr marL="393192" lvl="1" indent="0">
              <a:buNone/>
            </a:pPr>
            <a:r>
              <a:rPr lang="en-US" sz="1200" dirty="0" smtClean="0"/>
              <a:t>Past shows on</a:t>
            </a:r>
          </a:p>
          <a:p>
            <a:pPr marL="393192" lvl="1" indent="0">
              <a:buNone/>
            </a:pPr>
            <a:r>
              <a:rPr lang="en-US" sz="1200" dirty="0"/>
              <a:t>	</a:t>
            </a:r>
            <a:r>
              <a:rPr lang="en-US" sz="1200" dirty="0" smtClean="0"/>
              <a:t>Aging in Place</a:t>
            </a:r>
          </a:p>
          <a:p>
            <a:pPr marL="393192" lvl="1" indent="0">
              <a:buNone/>
            </a:pPr>
            <a:r>
              <a:rPr lang="en-US" sz="1200" dirty="0"/>
              <a:t>	</a:t>
            </a:r>
            <a:r>
              <a:rPr lang="en-US" sz="1200" dirty="0" smtClean="0"/>
              <a:t>Safe Routes to School</a:t>
            </a:r>
          </a:p>
          <a:p>
            <a:pPr marL="393192" lvl="1" indent="0">
              <a:buNone/>
            </a:pPr>
            <a:r>
              <a:rPr lang="en-US" sz="1200" dirty="0"/>
              <a:t>	</a:t>
            </a:r>
            <a:r>
              <a:rPr lang="en-US" sz="1200" dirty="0" smtClean="0"/>
              <a:t>Dulles Rail Project</a:t>
            </a:r>
          </a:p>
          <a:p>
            <a:pPr marL="393192" lvl="1" indent="0">
              <a:buNone/>
            </a:pPr>
            <a:r>
              <a:rPr lang="en-US" sz="1200" dirty="0"/>
              <a:t>	</a:t>
            </a:r>
            <a:r>
              <a:rPr lang="en-US" sz="1200" dirty="0" smtClean="0"/>
              <a:t>Affordable Housing Options</a:t>
            </a:r>
          </a:p>
          <a:p>
            <a:pPr marL="393192" lvl="1" indent="0">
              <a:buNone/>
            </a:pPr>
            <a:r>
              <a:rPr lang="en-US" sz="1200" dirty="0"/>
              <a:t>	</a:t>
            </a:r>
            <a:r>
              <a:rPr lang="en-US" sz="1200" dirty="0" smtClean="0"/>
              <a:t>Frying Pan Farm Park Celebration</a:t>
            </a:r>
          </a:p>
          <a:p>
            <a:pPr marL="393192" lvl="1" indent="0">
              <a:buNone/>
            </a:pPr>
            <a:r>
              <a:rPr lang="en-US" sz="1200" dirty="0"/>
              <a:t>	</a:t>
            </a:r>
            <a:endParaRPr lang="en-US" sz="1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the airwaves 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118424"/>
            <a:ext cx="4386768" cy="337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9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3200400"/>
            <a:ext cx="8229600" cy="4525963"/>
          </a:xfrm>
        </p:spPr>
        <p:txBody>
          <a:bodyPr/>
          <a:lstStyle/>
          <a:p>
            <a:r>
              <a:rPr lang="en-US" dirty="0" smtClean="0"/>
              <a:t>YouTube shorts</a:t>
            </a:r>
          </a:p>
          <a:p>
            <a:pPr lvl="1"/>
            <a:r>
              <a:rPr lang="en-US" dirty="0" smtClean="0"/>
              <a:t>2-5 </a:t>
            </a:r>
            <a:r>
              <a:rPr lang="en-US" dirty="0"/>
              <a:t>minute </a:t>
            </a:r>
            <a:r>
              <a:rPr lang="en-US" dirty="0" smtClean="0"/>
              <a:t>shorts</a:t>
            </a:r>
          </a:p>
          <a:p>
            <a:pPr lvl="1"/>
            <a:r>
              <a:rPr lang="en-US" dirty="0" smtClean="0"/>
              <a:t>Posted on Facebook page &amp; websites </a:t>
            </a:r>
            <a:endParaRPr lang="en-US" dirty="0"/>
          </a:p>
          <a:p>
            <a:pPr lvl="1"/>
            <a:r>
              <a:rPr lang="en-US" dirty="0" smtClean="0"/>
              <a:t>Filmed </a:t>
            </a:r>
            <a:r>
              <a:rPr lang="en-US" dirty="0"/>
              <a:t>at </a:t>
            </a:r>
          </a:p>
          <a:p>
            <a:pPr lvl="2"/>
            <a:r>
              <a:rPr lang="en-US" dirty="0"/>
              <a:t>Public Access station (Comcast &amp; Cox)</a:t>
            </a:r>
          </a:p>
          <a:p>
            <a:pPr lvl="2"/>
            <a:r>
              <a:rPr lang="en-US" dirty="0"/>
              <a:t>Reston Association studio</a:t>
            </a:r>
          </a:p>
          <a:p>
            <a:pPr lvl="2"/>
            <a:r>
              <a:rPr lang="en-US" dirty="0"/>
              <a:t>High School studio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Videos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561" t="13793" r="51002" b="13038"/>
          <a:stretch/>
        </p:blipFill>
        <p:spPr bwMode="auto">
          <a:xfrm>
            <a:off x="3657600" y="233855"/>
            <a:ext cx="5286047" cy="32766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1695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52600"/>
            <a:ext cx="2514600" cy="4525963"/>
          </a:xfrm>
        </p:spPr>
        <p:txBody>
          <a:bodyPr/>
          <a:lstStyle/>
          <a:p>
            <a:r>
              <a:rPr lang="en-US" i="1" dirty="0" smtClean="0"/>
              <a:t>New</a:t>
            </a:r>
            <a:r>
              <a:rPr lang="en-US" dirty="0" smtClean="0"/>
              <a:t> District Facebook page </a:t>
            </a:r>
          </a:p>
          <a:p>
            <a:endParaRPr lang="en-US" dirty="0"/>
          </a:p>
          <a:p>
            <a:r>
              <a:rPr lang="en-US" i="1" dirty="0" smtClean="0"/>
              <a:t>Coming soon</a:t>
            </a:r>
          </a:p>
          <a:p>
            <a:pPr lvl="1"/>
            <a:r>
              <a:rPr lang="en-US" dirty="0" smtClean="0"/>
              <a:t>Tweets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t="2003" r="50160" b="3847"/>
          <a:stretch/>
        </p:blipFill>
        <p:spPr bwMode="auto">
          <a:xfrm>
            <a:off x="2895600" y="1371600"/>
            <a:ext cx="5832421" cy="502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637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52400" y="1676400"/>
            <a:ext cx="9067800" cy="4525963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Bridge on major connecting road washed out</a:t>
            </a:r>
          </a:p>
          <a:p>
            <a:pPr lvl="1"/>
            <a:r>
              <a:rPr lang="en-US" dirty="0" smtClean="0"/>
              <a:t>Closed right before afternoon rush hour</a:t>
            </a:r>
          </a:p>
          <a:p>
            <a:pPr lvl="1"/>
            <a:r>
              <a:rPr lang="en-US" dirty="0" smtClean="0"/>
              <a:t>Sent </a:t>
            </a:r>
            <a:r>
              <a:rPr lang="en-US" dirty="0" err="1" smtClean="0"/>
              <a:t>eBlast</a:t>
            </a:r>
            <a:r>
              <a:rPr lang="en-US" dirty="0" smtClean="0"/>
              <a:t> and Facebook message to our subscribers</a:t>
            </a:r>
          </a:p>
          <a:p>
            <a:pPr lvl="2"/>
            <a:r>
              <a:rPr lang="en-US" dirty="0" smtClean="0"/>
              <a:t>Notice received before official VDOT announcement or news release</a:t>
            </a:r>
          </a:p>
          <a:p>
            <a:pPr lvl="2"/>
            <a:r>
              <a:rPr lang="en-US" dirty="0" smtClean="0"/>
              <a:t>Commuters diverted to </a:t>
            </a:r>
          </a:p>
          <a:p>
            <a:pPr marL="630936" lvl="2" indent="0">
              <a:buNone/>
            </a:pPr>
            <a:r>
              <a:rPr lang="en-US" dirty="0"/>
              <a:t> </a:t>
            </a:r>
            <a:r>
              <a:rPr lang="en-US" dirty="0" smtClean="0"/>
              <a:t>  alternative routes</a:t>
            </a:r>
            <a:endParaRPr lang="en-US" dirty="0"/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Accolades </a:t>
            </a:r>
            <a:r>
              <a:rPr lang="en-US" dirty="0"/>
              <a:t>for timely notice </a:t>
            </a:r>
          </a:p>
          <a:p>
            <a:pPr marL="630936" lvl="2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does it all work?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Example</a:t>
            </a:r>
            <a:r>
              <a:rPr lang="en-US" sz="3100" dirty="0"/>
              <a:t>:  September Floods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394200" cy="3295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6477000"/>
            <a:ext cx="304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Photo from Vienna Patch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1798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752600"/>
            <a:ext cx="8001000" cy="4525963"/>
          </a:xfrm>
        </p:spPr>
        <p:txBody>
          <a:bodyPr/>
          <a:lstStyle/>
          <a:p>
            <a:r>
              <a:rPr lang="en-US" dirty="0" smtClean="0"/>
              <a:t>Office of Public Affairs</a:t>
            </a:r>
          </a:p>
          <a:p>
            <a:pPr lvl="1"/>
            <a:r>
              <a:rPr lang="en-US" dirty="0" smtClean="0"/>
              <a:t>Daily Newswire</a:t>
            </a:r>
          </a:p>
          <a:p>
            <a:pPr lvl="1"/>
            <a:r>
              <a:rPr lang="en-US" dirty="0" smtClean="0"/>
              <a:t>County webpage</a:t>
            </a:r>
          </a:p>
          <a:p>
            <a:pPr lvl="1"/>
            <a:r>
              <a:rPr lang="en-US" dirty="0" smtClean="0"/>
              <a:t>Social </a:t>
            </a:r>
            <a:r>
              <a:rPr lang="en-US" dirty="0" smtClean="0"/>
              <a:t>media</a:t>
            </a:r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dirty="0" smtClean="0"/>
              <a:t>Channel </a:t>
            </a:r>
            <a:r>
              <a:rPr lang="en-US" dirty="0" smtClean="0"/>
              <a:t>16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Emergency information</a:t>
            </a:r>
          </a:p>
          <a:p>
            <a:pPr lvl="1"/>
            <a:r>
              <a:rPr lang="en-US" dirty="0" smtClean="0"/>
              <a:t>Community Emergency Alert Network (CEAN)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Voice of Fairfax County 	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45" y="205740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5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797938"/>
            <a:ext cx="5329307" cy="34290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Fairfax County </a:t>
            </a:r>
            <a:r>
              <a:rPr lang="en-US" sz="2800" dirty="0" smtClean="0"/>
              <a:t>Communications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1447800"/>
            <a:ext cx="2734573" cy="9472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71800"/>
            <a:ext cx="1709462" cy="7113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2"/>
          <a:stretch/>
        </p:blipFill>
        <p:spPr>
          <a:xfrm>
            <a:off x="459827" y="4267200"/>
            <a:ext cx="2643987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463288"/>
            <a:ext cx="4648200" cy="320724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Channel       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40617"/>
            <a:ext cx="685800" cy="657225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1481328"/>
            <a:ext cx="80010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/>
            <a:r>
              <a:rPr lang="en-US" dirty="0" smtClean="0"/>
              <a:t>Board of Supervisors meetings </a:t>
            </a:r>
          </a:p>
          <a:p>
            <a:pPr lvl="2"/>
            <a:r>
              <a:rPr lang="en-US" sz="1800" dirty="0" smtClean="0"/>
              <a:t>Broadcast live and on-demand</a:t>
            </a:r>
          </a:p>
          <a:p>
            <a:pPr lvl="1"/>
            <a:r>
              <a:rPr lang="en-US" dirty="0" smtClean="0"/>
              <a:t>Planning Commission meetings</a:t>
            </a:r>
          </a:p>
          <a:p>
            <a:pPr lvl="1"/>
            <a:r>
              <a:rPr lang="en-US" dirty="0" smtClean="0"/>
              <a:t>Supervisors’ shows</a:t>
            </a:r>
          </a:p>
          <a:p>
            <a:pPr lvl="2"/>
            <a:r>
              <a:rPr lang="en-US" sz="1800" dirty="0" smtClean="0"/>
              <a:t>“Connecting with Supervisor Hudgins”</a:t>
            </a:r>
          </a:p>
          <a:p>
            <a:pPr marL="393192" lvl="1" indent="0">
              <a:buNone/>
            </a:pPr>
            <a:r>
              <a:rPr lang="en-US" dirty="0" smtClean="0"/>
              <a:t>	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688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737746"/>
            <a:ext cx="8153401" cy="4932393"/>
          </a:xfrm>
        </p:spPr>
        <p:txBody>
          <a:bodyPr/>
          <a:lstStyle/>
          <a:p>
            <a:r>
              <a:rPr lang="en-US" b="1" i="1" dirty="0" smtClean="0"/>
              <a:t>CEAN</a:t>
            </a:r>
            <a:r>
              <a:rPr lang="en-US" dirty="0"/>
              <a:t> </a:t>
            </a:r>
            <a:r>
              <a:rPr lang="en-US" dirty="0" smtClean="0"/>
              <a:t>- application to send emergency alerts </a:t>
            </a:r>
          </a:p>
          <a:p>
            <a:pPr lvl="1"/>
            <a:r>
              <a:rPr lang="en-US" dirty="0" smtClean="0"/>
              <a:t>Cellphone</a:t>
            </a:r>
          </a:p>
          <a:p>
            <a:pPr lvl="1"/>
            <a:r>
              <a:rPr lang="en-US" dirty="0" smtClean="0"/>
              <a:t>Pager</a:t>
            </a:r>
          </a:p>
          <a:p>
            <a:pPr lvl="1"/>
            <a:r>
              <a:rPr lang="en-US" dirty="0" smtClean="0"/>
              <a:t>PDA</a:t>
            </a:r>
          </a:p>
          <a:p>
            <a:pPr lvl="1"/>
            <a:r>
              <a:rPr lang="en-US" dirty="0" smtClean="0"/>
              <a:t>Email account</a:t>
            </a:r>
          </a:p>
          <a:p>
            <a:endParaRPr lang="en-US" dirty="0"/>
          </a:p>
          <a:p>
            <a:r>
              <a:rPr lang="en-US" dirty="0" smtClean="0"/>
              <a:t>Types of alerts</a:t>
            </a:r>
          </a:p>
          <a:p>
            <a:pPr lvl="1"/>
            <a:r>
              <a:rPr lang="en-US" dirty="0" smtClean="0"/>
              <a:t>Severe weather warning</a:t>
            </a:r>
          </a:p>
          <a:p>
            <a:pPr lvl="1"/>
            <a:r>
              <a:rPr lang="en-US" dirty="0" smtClean="0"/>
              <a:t>Emergency evacuation routes</a:t>
            </a:r>
          </a:p>
          <a:p>
            <a:pPr lvl="1"/>
            <a:r>
              <a:rPr lang="en-US" dirty="0" smtClean="0"/>
              <a:t>Emergency shelter info</a:t>
            </a:r>
          </a:p>
          <a:p>
            <a:pPr marL="393192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Emergency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697" y="381000"/>
            <a:ext cx="2481262" cy="1197031"/>
          </a:xfrm>
          <a:prstGeom prst="rect">
            <a:avLst/>
          </a:prstGeom>
        </p:spPr>
      </p:pic>
      <p:pic>
        <p:nvPicPr>
          <p:cNvPr id="1035" name="Picture 11" descr="Weather Condi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167" y="3051416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irginia Department of Transport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168" y="3289542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Subscribe to Text and E-mail Aler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168" y="3518142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portant Telephone Numbe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168" y="3746742"/>
            <a:ext cx="238125" cy="23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Faceboo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168" y="3975343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witt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168" y="4203943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YouTub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168" y="4432543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Flick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168" y="4661143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477000" y="2893545"/>
            <a:ext cx="2559050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7B0404"/>
                </a:solidFill>
                <a:latin typeface="Helvetica Neue"/>
                <a:cs typeface="Arial" pitchFamily="34" charset="0"/>
              </a:rPr>
              <a:t>Stay Informed</a:t>
            </a:r>
          </a:p>
          <a:p>
            <a:pPr lv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7B0404"/>
                </a:solidFill>
                <a:latin typeface="Helvetica" pitchFamily="34" charset="0"/>
                <a:cs typeface="Arial" pitchFamily="34" charset="0"/>
              </a:rPr>
              <a:t>  </a:t>
            </a:r>
            <a:r>
              <a:rPr lang="en-US" sz="1500" b="1" dirty="0">
                <a:solidFill>
                  <a:srgbClr val="7B0404"/>
                </a:solidFill>
                <a:latin typeface="Helvetica" pitchFamily="34" charset="0"/>
                <a:cs typeface="Arial" pitchFamily="34" charset="0"/>
              </a:rPr>
              <a:t> </a:t>
            </a:r>
            <a:r>
              <a:rPr lang="en-US" sz="1300" b="1" dirty="0">
                <a:solidFill>
                  <a:srgbClr val="7B0404"/>
                </a:solidFill>
                <a:latin typeface="Helvetica" pitchFamily="34" charset="0"/>
                <a:cs typeface="Arial" pitchFamily="34" charset="0"/>
              </a:rPr>
              <a:t>     </a:t>
            </a:r>
            <a:r>
              <a:rPr lang="en-US" sz="1300" b="1" dirty="0">
                <a:solidFill>
                  <a:srgbClr val="7B0404"/>
                </a:solidFill>
                <a:latin typeface="Helvetica" pitchFamily="34" charset="0"/>
                <a:cs typeface="Arial" pitchFamily="34" charset="0"/>
                <a:hlinkClick r:id="rId11"/>
              </a:rPr>
              <a:t>Weather</a:t>
            </a:r>
            <a:r>
              <a:rPr lang="en-US" sz="1300" b="1" dirty="0">
                <a:solidFill>
                  <a:srgbClr val="7B0404"/>
                </a:solidFill>
                <a:latin typeface="Helvetica" pitchFamily="34" charset="0"/>
                <a:cs typeface="Arial" pitchFamily="34" charset="0"/>
              </a:rPr>
              <a:t> </a:t>
            </a:r>
          </a:p>
          <a:p>
            <a:pPr lv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7B0404"/>
                </a:solidFill>
                <a:latin typeface="Helvetica" pitchFamily="34" charset="0"/>
                <a:cs typeface="Arial" pitchFamily="34" charset="0"/>
              </a:rPr>
              <a:t>  </a:t>
            </a:r>
            <a:r>
              <a:rPr lang="en-US" sz="1500" b="1" dirty="0">
                <a:solidFill>
                  <a:srgbClr val="7B0404"/>
                </a:solidFill>
                <a:latin typeface="Helvetica" pitchFamily="34" charset="0"/>
                <a:cs typeface="Arial" pitchFamily="34" charset="0"/>
              </a:rPr>
              <a:t> </a:t>
            </a:r>
            <a:r>
              <a:rPr lang="en-US" sz="1300" b="1" dirty="0">
                <a:solidFill>
                  <a:srgbClr val="7B0404"/>
                </a:solidFill>
                <a:latin typeface="Helvetica" pitchFamily="34" charset="0"/>
                <a:cs typeface="Arial" pitchFamily="34" charset="0"/>
              </a:rPr>
              <a:t>     </a:t>
            </a:r>
            <a:r>
              <a:rPr lang="en-US" sz="1300" b="1" dirty="0">
                <a:solidFill>
                  <a:srgbClr val="7B0404"/>
                </a:solidFill>
                <a:latin typeface="Helvetica" pitchFamily="34" charset="0"/>
                <a:cs typeface="Arial" pitchFamily="34" charset="0"/>
                <a:hlinkClick r:id="rId12"/>
              </a:rPr>
              <a:t>Roads</a:t>
            </a:r>
            <a:r>
              <a:rPr lang="en-US" sz="1300" b="1" dirty="0">
                <a:solidFill>
                  <a:srgbClr val="7B0404"/>
                </a:solidFill>
                <a:latin typeface="Helvetica" pitchFamily="34" charset="0"/>
                <a:cs typeface="Arial" pitchFamily="34" charset="0"/>
              </a:rPr>
              <a:t> </a:t>
            </a:r>
          </a:p>
          <a:p>
            <a:pPr lv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7B0404"/>
                </a:solidFill>
                <a:latin typeface="Helvetica" pitchFamily="34" charset="0"/>
                <a:cs typeface="Arial" pitchFamily="34" charset="0"/>
              </a:rPr>
              <a:t>  </a:t>
            </a:r>
            <a:r>
              <a:rPr lang="en-US" sz="1500" b="1" dirty="0">
                <a:solidFill>
                  <a:srgbClr val="7B0404"/>
                </a:solidFill>
                <a:latin typeface="Helvetica" pitchFamily="34" charset="0"/>
                <a:cs typeface="Arial" pitchFamily="34" charset="0"/>
              </a:rPr>
              <a:t> </a:t>
            </a:r>
            <a:r>
              <a:rPr lang="en-US" sz="1300" b="1" dirty="0">
                <a:solidFill>
                  <a:srgbClr val="7B0404"/>
                </a:solidFill>
                <a:latin typeface="Helvetica" pitchFamily="34" charset="0"/>
                <a:cs typeface="Arial" pitchFamily="34" charset="0"/>
              </a:rPr>
              <a:t>     </a:t>
            </a:r>
            <a:r>
              <a:rPr lang="en-US" sz="1300" b="1" dirty="0">
                <a:solidFill>
                  <a:srgbClr val="7B0404"/>
                </a:solidFill>
                <a:latin typeface="Helvetica" pitchFamily="34" charset="0"/>
                <a:cs typeface="Arial" pitchFamily="34" charset="0"/>
                <a:hlinkClick r:id="rId13"/>
              </a:rPr>
              <a:t>Mobile/Apps/Texts</a:t>
            </a:r>
            <a:r>
              <a:rPr lang="en-US" sz="1300" b="1" dirty="0">
                <a:solidFill>
                  <a:srgbClr val="7B0404"/>
                </a:solidFill>
                <a:latin typeface="Helvetica" pitchFamily="34" charset="0"/>
                <a:cs typeface="Arial" pitchFamily="34" charset="0"/>
              </a:rPr>
              <a:t> </a:t>
            </a:r>
          </a:p>
          <a:p>
            <a:pPr lv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7B0404"/>
                </a:solidFill>
                <a:latin typeface="Helvetica" pitchFamily="34" charset="0"/>
                <a:cs typeface="Arial" pitchFamily="34" charset="0"/>
              </a:rPr>
              <a:t>  </a:t>
            </a:r>
            <a:r>
              <a:rPr lang="en-US" sz="1500" b="1" dirty="0">
                <a:solidFill>
                  <a:srgbClr val="7B0404"/>
                </a:solidFill>
                <a:latin typeface="Helvetica" pitchFamily="34" charset="0"/>
                <a:cs typeface="Arial" pitchFamily="34" charset="0"/>
              </a:rPr>
              <a:t> </a:t>
            </a:r>
            <a:r>
              <a:rPr lang="en-US" sz="1300" b="1" dirty="0">
                <a:solidFill>
                  <a:srgbClr val="7B0404"/>
                </a:solidFill>
                <a:latin typeface="Helvetica" pitchFamily="34" charset="0"/>
                <a:cs typeface="Arial" pitchFamily="34" charset="0"/>
              </a:rPr>
              <a:t>     </a:t>
            </a:r>
            <a:r>
              <a:rPr lang="en-US" sz="1300" b="1" dirty="0">
                <a:solidFill>
                  <a:srgbClr val="7B0404"/>
                </a:solidFill>
                <a:latin typeface="Helvetica" pitchFamily="34" charset="0"/>
                <a:cs typeface="Arial" pitchFamily="34" charset="0"/>
                <a:hlinkClick r:id="rId14"/>
              </a:rPr>
              <a:t>Phone Numbers</a:t>
            </a:r>
            <a:r>
              <a:rPr lang="en-US" sz="1300" b="1" dirty="0">
                <a:solidFill>
                  <a:srgbClr val="7B0404"/>
                </a:solidFill>
                <a:latin typeface="Helvetica" pitchFamily="34" charset="0"/>
                <a:cs typeface="Arial" pitchFamily="34" charset="0"/>
              </a:rPr>
              <a:t> </a:t>
            </a:r>
          </a:p>
          <a:p>
            <a:pPr lv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7B0404"/>
                </a:solidFill>
                <a:latin typeface="Helvetica" pitchFamily="34" charset="0"/>
                <a:cs typeface="Arial" pitchFamily="34" charset="0"/>
              </a:rPr>
              <a:t>  </a:t>
            </a:r>
            <a:r>
              <a:rPr lang="en-US" sz="1500" b="1" dirty="0">
                <a:solidFill>
                  <a:srgbClr val="7B0404"/>
                </a:solidFill>
                <a:latin typeface="Helvetica" pitchFamily="34" charset="0"/>
                <a:cs typeface="Arial" pitchFamily="34" charset="0"/>
              </a:rPr>
              <a:t> </a:t>
            </a:r>
            <a:r>
              <a:rPr lang="en-US" sz="1300" b="1" dirty="0">
                <a:solidFill>
                  <a:srgbClr val="7B0404"/>
                </a:solidFill>
                <a:latin typeface="Helvetica" pitchFamily="34" charset="0"/>
                <a:cs typeface="Arial" pitchFamily="34" charset="0"/>
              </a:rPr>
              <a:t>     </a:t>
            </a:r>
            <a:r>
              <a:rPr lang="en-US" sz="1300" b="1" dirty="0">
                <a:solidFill>
                  <a:srgbClr val="7B0404"/>
                </a:solidFill>
                <a:latin typeface="Helvetica" pitchFamily="34" charset="0"/>
                <a:cs typeface="Arial" pitchFamily="34" charset="0"/>
                <a:hlinkClick r:id="rId15"/>
              </a:rPr>
              <a:t>Facebook</a:t>
            </a:r>
            <a:r>
              <a:rPr lang="en-US" sz="1300" b="1" dirty="0">
                <a:solidFill>
                  <a:srgbClr val="7B0404"/>
                </a:solidFill>
                <a:latin typeface="Helvetica" pitchFamily="34" charset="0"/>
                <a:cs typeface="Arial" pitchFamily="34" charset="0"/>
              </a:rPr>
              <a:t> </a:t>
            </a:r>
          </a:p>
          <a:p>
            <a:pPr lv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7B0404"/>
                </a:solidFill>
                <a:latin typeface="Helvetica" pitchFamily="34" charset="0"/>
                <a:cs typeface="Arial" pitchFamily="34" charset="0"/>
              </a:rPr>
              <a:t>  </a:t>
            </a:r>
            <a:r>
              <a:rPr lang="en-US" sz="1500" b="1" dirty="0">
                <a:solidFill>
                  <a:srgbClr val="7B0404"/>
                </a:solidFill>
                <a:latin typeface="Helvetica" pitchFamily="34" charset="0"/>
                <a:cs typeface="Arial" pitchFamily="34" charset="0"/>
              </a:rPr>
              <a:t> </a:t>
            </a:r>
            <a:r>
              <a:rPr lang="en-US" sz="1300" b="1" dirty="0">
                <a:solidFill>
                  <a:srgbClr val="7B0404"/>
                </a:solidFill>
                <a:latin typeface="Helvetica" pitchFamily="34" charset="0"/>
                <a:cs typeface="Arial" pitchFamily="34" charset="0"/>
              </a:rPr>
              <a:t>     </a:t>
            </a:r>
            <a:r>
              <a:rPr lang="en-US" sz="1300" b="1" dirty="0">
                <a:solidFill>
                  <a:srgbClr val="7B0404"/>
                </a:solidFill>
                <a:latin typeface="Helvetica" pitchFamily="34" charset="0"/>
                <a:cs typeface="Arial" pitchFamily="34" charset="0"/>
                <a:hlinkClick r:id="rId16"/>
              </a:rPr>
              <a:t>Twitter</a:t>
            </a:r>
            <a:r>
              <a:rPr lang="en-US" sz="1300" b="1" dirty="0">
                <a:solidFill>
                  <a:srgbClr val="7B0404"/>
                </a:solidFill>
                <a:latin typeface="Helvetica" pitchFamily="34" charset="0"/>
                <a:cs typeface="Arial" pitchFamily="34" charset="0"/>
              </a:rPr>
              <a:t> </a:t>
            </a:r>
          </a:p>
          <a:p>
            <a:pPr lv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7B0404"/>
                </a:solidFill>
                <a:latin typeface="Helvetica" pitchFamily="34" charset="0"/>
                <a:cs typeface="Arial" pitchFamily="34" charset="0"/>
              </a:rPr>
              <a:t>  </a:t>
            </a:r>
            <a:r>
              <a:rPr lang="en-US" sz="1500" b="1" dirty="0">
                <a:solidFill>
                  <a:srgbClr val="7B0404"/>
                </a:solidFill>
                <a:latin typeface="Helvetica" pitchFamily="34" charset="0"/>
                <a:cs typeface="Arial" pitchFamily="34" charset="0"/>
              </a:rPr>
              <a:t> </a:t>
            </a:r>
            <a:r>
              <a:rPr lang="en-US" sz="1300" b="1" dirty="0">
                <a:solidFill>
                  <a:srgbClr val="7B0404"/>
                </a:solidFill>
                <a:latin typeface="Helvetica" pitchFamily="34" charset="0"/>
                <a:cs typeface="Arial" pitchFamily="34" charset="0"/>
              </a:rPr>
              <a:t>     </a:t>
            </a:r>
            <a:r>
              <a:rPr lang="en-US" sz="1300" b="1" dirty="0">
                <a:solidFill>
                  <a:srgbClr val="7B0404"/>
                </a:solidFill>
                <a:latin typeface="Helvetica" pitchFamily="34" charset="0"/>
                <a:cs typeface="Arial" pitchFamily="34" charset="0"/>
                <a:hlinkClick r:id="rId17"/>
              </a:rPr>
              <a:t>YouTube</a:t>
            </a:r>
            <a:r>
              <a:rPr lang="en-US" sz="1300" b="1" dirty="0">
                <a:solidFill>
                  <a:srgbClr val="7B0404"/>
                </a:solidFill>
                <a:latin typeface="Helvetica" pitchFamily="34" charset="0"/>
                <a:cs typeface="Arial" pitchFamily="34" charset="0"/>
              </a:rPr>
              <a:t> </a:t>
            </a:r>
          </a:p>
          <a:p>
            <a:pPr lv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7B0404"/>
                </a:solidFill>
                <a:latin typeface="Helvetica" pitchFamily="34" charset="0"/>
                <a:cs typeface="Arial" pitchFamily="34" charset="0"/>
              </a:rPr>
              <a:t>  </a:t>
            </a:r>
            <a:r>
              <a:rPr lang="en-US" sz="1500" b="1" dirty="0">
                <a:solidFill>
                  <a:srgbClr val="7B0404"/>
                </a:solidFill>
                <a:latin typeface="Helvetica" pitchFamily="34" charset="0"/>
                <a:cs typeface="Arial" pitchFamily="34" charset="0"/>
              </a:rPr>
              <a:t> </a:t>
            </a:r>
            <a:r>
              <a:rPr lang="en-US" sz="1300" b="1" dirty="0">
                <a:solidFill>
                  <a:srgbClr val="7B0404"/>
                </a:solidFill>
                <a:latin typeface="Helvetica" pitchFamily="34" charset="0"/>
                <a:cs typeface="Arial" pitchFamily="34" charset="0"/>
              </a:rPr>
              <a:t>     </a:t>
            </a:r>
            <a:r>
              <a:rPr lang="en-US" sz="1300" b="1" dirty="0">
                <a:solidFill>
                  <a:srgbClr val="7B0404"/>
                </a:solidFill>
                <a:latin typeface="Helvetica" pitchFamily="34" charset="0"/>
                <a:cs typeface="Arial" pitchFamily="34" charset="0"/>
                <a:hlinkClick r:id="rId18"/>
              </a:rPr>
              <a:t>Flickr</a:t>
            </a:r>
            <a:r>
              <a:rPr lang="en-US" sz="1300" b="1" dirty="0">
                <a:solidFill>
                  <a:srgbClr val="7B0404"/>
                </a:solidFill>
                <a:latin typeface="Helvetica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539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03179" y="1981200"/>
            <a:ext cx="5791200" cy="3873691"/>
          </a:xfrm>
        </p:spPr>
        <p:txBody>
          <a:bodyPr/>
          <a:lstStyle/>
          <a:p>
            <a:r>
              <a:rPr lang="en-US" dirty="0" smtClean="0"/>
              <a:t>Newsletters</a:t>
            </a:r>
          </a:p>
          <a:p>
            <a:r>
              <a:rPr lang="en-US" dirty="0" smtClean="0"/>
              <a:t>Press - written and electronic</a:t>
            </a:r>
          </a:p>
          <a:p>
            <a:r>
              <a:rPr lang="en-US" dirty="0" smtClean="0"/>
              <a:t>Webpage</a:t>
            </a:r>
          </a:p>
          <a:p>
            <a:r>
              <a:rPr lang="en-US" dirty="0" smtClean="0"/>
              <a:t>Video</a:t>
            </a:r>
          </a:p>
          <a:p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8099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Voice of Hunter Mill District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599"/>
            <a:ext cx="2514600" cy="378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6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04800"/>
            <a:ext cx="5791200" cy="1782762"/>
          </a:xfrm>
        </p:spPr>
        <p:txBody>
          <a:bodyPr>
            <a:normAutofit/>
          </a:bodyPr>
          <a:lstStyle/>
          <a:p>
            <a:r>
              <a:rPr lang="en-US" i="1" dirty="0" smtClean="0"/>
              <a:t>Hunter Mill Highlights </a:t>
            </a:r>
            <a:r>
              <a:rPr lang="en-US" dirty="0" smtClean="0"/>
              <a:t>Newsletter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81000"/>
            <a:ext cx="2325107" cy="3048000"/>
          </a:xfr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454572" y="1981200"/>
            <a:ext cx="5943600" cy="4267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Monthly electronic newsletter</a:t>
            </a:r>
          </a:p>
          <a:p>
            <a:pPr lvl="1"/>
            <a:r>
              <a:rPr lang="en-US" dirty="0" smtClean="0"/>
              <a:t>County </a:t>
            </a:r>
            <a:r>
              <a:rPr lang="en-US" dirty="0" smtClean="0"/>
              <a:t>programs</a:t>
            </a:r>
          </a:p>
          <a:p>
            <a:pPr lvl="1"/>
            <a:r>
              <a:rPr lang="en-US" dirty="0" smtClean="0"/>
              <a:t>Community events</a:t>
            </a:r>
          </a:p>
          <a:p>
            <a:pPr lvl="1"/>
            <a:r>
              <a:rPr lang="en-US" dirty="0" smtClean="0"/>
              <a:t>Citizen recognitions</a:t>
            </a:r>
          </a:p>
          <a:p>
            <a:pPr lvl="1"/>
            <a:r>
              <a:rPr lang="en-US" dirty="0" smtClean="0"/>
              <a:t>My voice on </a:t>
            </a:r>
            <a:r>
              <a:rPr lang="en-US" dirty="0" smtClean="0"/>
              <a:t>issues</a:t>
            </a:r>
          </a:p>
          <a:p>
            <a:pPr lvl="1"/>
            <a:endParaRPr lang="en-US" sz="1400" dirty="0" smtClean="0"/>
          </a:p>
          <a:p>
            <a:r>
              <a:rPr lang="en-US" dirty="0"/>
              <a:t>eBlast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Summary of BOS meetings </a:t>
            </a:r>
            <a:endParaRPr lang="en-US" dirty="0" smtClean="0"/>
          </a:p>
          <a:p>
            <a:pPr lvl="1"/>
            <a:endParaRPr lang="en-US" sz="1600" dirty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dirty="0"/>
              <a:t>Distributed to 5,600 addresses</a:t>
            </a:r>
          </a:p>
          <a:p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581400"/>
            <a:ext cx="2334387" cy="2981148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2501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3352800"/>
            <a:ext cx="8077200" cy="273069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All contacts automatically go on the mailing list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Unsubscribe option</a:t>
            </a:r>
          </a:p>
          <a:p>
            <a:pPr lvl="1"/>
            <a:r>
              <a:rPr lang="en-US" dirty="0" smtClean="0"/>
              <a:t>ask to be removed</a:t>
            </a:r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dirty="0"/>
              <a:t>Longevity – stay in office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76600" y="1143000"/>
            <a:ext cx="5486400" cy="1295400"/>
          </a:xfrm>
        </p:spPr>
        <p:txBody>
          <a:bodyPr>
            <a:normAutofit/>
          </a:bodyPr>
          <a:lstStyle/>
          <a:p>
            <a:r>
              <a:rPr lang="en-US" i="1" dirty="0" smtClean="0"/>
              <a:t>5,600 addresses??</a:t>
            </a:r>
            <a:endParaRPr lang="en-US" i="1" dirty="0"/>
          </a:p>
        </p:txBody>
      </p:sp>
      <p:pic>
        <p:nvPicPr>
          <p:cNvPr id="2050" name="Picture 2" descr="C:\Users\chane1\AppData\Local\Microsoft\Windows\Temporary Internet Files\Content.IE5\CQ42V17G\MC9004136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39" y="533400"/>
            <a:ext cx="26575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54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919472"/>
          </a:xfrm>
        </p:spPr>
        <p:txBody>
          <a:bodyPr/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700" dirty="0"/>
              <a:t>E</a:t>
            </a:r>
            <a:r>
              <a:rPr lang="en-US" sz="2700" dirty="0" smtClean="0"/>
              <a:t>xpensive software not necessary</a:t>
            </a:r>
            <a:endParaRPr lang="en-US" sz="2700" dirty="0"/>
          </a:p>
          <a:p>
            <a:pPr lvl="1"/>
            <a:r>
              <a:rPr lang="en-US" dirty="0" smtClean="0"/>
              <a:t>Publisher – standard on MS Office Suite</a:t>
            </a:r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dirty="0" smtClean="0"/>
              <a:t>Camera </a:t>
            </a:r>
            <a:r>
              <a:rPr lang="en-US" dirty="0"/>
              <a:t>- </a:t>
            </a:r>
            <a:r>
              <a:rPr lang="en-US" dirty="0" smtClean="0"/>
              <a:t>digital camera to cover events</a:t>
            </a:r>
            <a:endParaRPr lang="en-US" dirty="0"/>
          </a:p>
          <a:p>
            <a:pPr lvl="1"/>
            <a:r>
              <a:rPr lang="en-US" dirty="0"/>
              <a:t>Free on-line photos and </a:t>
            </a:r>
            <a:r>
              <a:rPr lang="en-US" dirty="0" smtClean="0"/>
              <a:t>artwork</a:t>
            </a:r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dirty="0"/>
              <a:t>Mailing includes the </a:t>
            </a:r>
            <a:r>
              <a:rPr lang="en-US" i="1" u="sng" dirty="0">
                <a:solidFill>
                  <a:schemeClr val="bg2">
                    <a:lumMod val="50000"/>
                  </a:schemeClr>
                </a:solidFill>
              </a:rPr>
              <a:t>link</a:t>
            </a:r>
            <a:r>
              <a:rPr lang="en-US" dirty="0"/>
              <a:t> to </a:t>
            </a:r>
            <a:r>
              <a:rPr lang="en-US" dirty="0" smtClean="0"/>
              <a:t>new issue of newsletter </a:t>
            </a:r>
            <a:r>
              <a:rPr lang="en-US" dirty="0"/>
              <a:t>on </a:t>
            </a:r>
            <a:r>
              <a:rPr lang="en-US" i="1" u="sng" dirty="0" smtClean="0">
                <a:solidFill>
                  <a:schemeClr val="bg2">
                    <a:lumMod val="50000"/>
                  </a:schemeClr>
                </a:solidFill>
              </a:rPr>
              <a:t>Hunter Mill District webpage </a:t>
            </a:r>
            <a:endParaRPr lang="en-US" i="1" u="sng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n-US" dirty="0" smtClean="0"/>
              <a:t>Large file is </a:t>
            </a:r>
            <a:r>
              <a:rPr lang="en-US" dirty="0"/>
              <a:t>not filling up </a:t>
            </a:r>
            <a:r>
              <a:rPr lang="en-US" dirty="0" smtClean="0"/>
              <a:t>e-mail boxes</a:t>
            </a:r>
          </a:p>
          <a:p>
            <a:pPr lvl="1"/>
            <a:r>
              <a:rPr lang="en-US" dirty="0" smtClean="0"/>
              <a:t>Free to use photos, colors and graphics</a:t>
            </a:r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Newsletter 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98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814</TotalTime>
  <Words>389</Words>
  <Application>Microsoft Office PowerPoint</Application>
  <PresentationFormat>On-screen Show (4:3)</PresentationFormat>
  <Paragraphs>136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Keeping in Touch </vt:lpstr>
      <vt:lpstr>Voice of Fairfax County  </vt:lpstr>
      <vt:lpstr>Fairfax County Communications</vt:lpstr>
      <vt:lpstr>Channel         </vt:lpstr>
      <vt:lpstr>Emergency </vt:lpstr>
      <vt:lpstr>Voice of Hunter Mill District</vt:lpstr>
      <vt:lpstr>Hunter Mill Highlights Newsletter </vt:lpstr>
      <vt:lpstr>5,600 addresses??</vt:lpstr>
      <vt:lpstr>Newsletter production</vt:lpstr>
      <vt:lpstr>Press</vt:lpstr>
      <vt:lpstr>Hunter Mill District webpage</vt:lpstr>
      <vt:lpstr>On the airwaves  </vt:lpstr>
      <vt:lpstr>Videos</vt:lpstr>
      <vt:lpstr>Social Media</vt:lpstr>
      <vt:lpstr>How does it all work?  Example:  September Floods </vt:lpstr>
    </vt:vector>
  </TitlesOfParts>
  <Company>Fairfax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Relations in Fairfax County</dc:title>
  <dc:creator>Hanes, Catherine</dc:creator>
  <cp:lastModifiedBy>Hanes, Catherine</cp:lastModifiedBy>
  <cp:revision>41</cp:revision>
  <cp:lastPrinted>2011-11-10T21:17:40Z</cp:lastPrinted>
  <dcterms:created xsi:type="dcterms:W3CDTF">2011-11-08T16:12:53Z</dcterms:created>
  <dcterms:modified xsi:type="dcterms:W3CDTF">2011-11-10T21:18:57Z</dcterms:modified>
</cp:coreProperties>
</file>