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Lst>
  <p:notesMasterIdLst>
    <p:notesMasterId r:id="rId35"/>
  </p:notesMasterIdLst>
  <p:handoutMasterIdLst>
    <p:handoutMasterId r:id="rId36"/>
  </p:handoutMasterIdLst>
  <p:sldIdLst>
    <p:sldId id="258" r:id="rId3"/>
    <p:sldId id="464" r:id="rId4"/>
    <p:sldId id="470" r:id="rId5"/>
    <p:sldId id="498" r:id="rId6"/>
    <p:sldId id="471" r:id="rId7"/>
    <p:sldId id="489" r:id="rId8"/>
    <p:sldId id="469" r:id="rId9"/>
    <p:sldId id="494" r:id="rId10"/>
    <p:sldId id="493" r:id="rId11"/>
    <p:sldId id="478" r:id="rId12"/>
    <p:sldId id="495" r:id="rId13"/>
    <p:sldId id="499" r:id="rId14"/>
    <p:sldId id="511" r:id="rId15"/>
    <p:sldId id="500" r:id="rId16"/>
    <p:sldId id="501" r:id="rId17"/>
    <p:sldId id="496" r:id="rId18"/>
    <p:sldId id="481" r:id="rId19"/>
    <p:sldId id="502" r:id="rId20"/>
    <p:sldId id="503" r:id="rId21"/>
    <p:sldId id="504" r:id="rId22"/>
    <p:sldId id="505" r:id="rId23"/>
    <p:sldId id="506" r:id="rId24"/>
    <p:sldId id="507" r:id="rId25"/>
    <p:sldId id="508" r:id="rId26"/>
    <p:sldId id="512" r:id="rId27"/>
    <p:sldId id="509" r:id="rId28"/>
    <p:sldId id="510" r:id="rId29"/>
    <p:sldId id="513" r:id="rId30"/>
    <p:sldId id="497" r:id="rId31"/>
    <p:sldId id="514" r:id="rId32"/>
    <p:sldId id="515" r:id="rId33"/>
    <p:sldId id="516" r:id="rId34"/>
  </p:sldIdLst>
  <p:sldSz cx="9144000" cy="6858000" type="screen4x3"/>
  <p:notesSz cx="7023100" cy="93091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324" autoAdjust="0"/>
    <p:restoredTop sz="94212" autoAdjust="0"/>
  </p:normalViewPr>
  <p:slideViewPr>
    <p:cSldViewPr>
      <p:cViewPr>
        <p:scale>
          <a:sx n="60" d="100"/>
          <a:sy n="60" d="100"/>
        </p:scale>
        <p:origin x="-590" y="16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622" y="-102"/>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sf83227\Local%20Settings\Temporary%20Internet%20Files\Content.Outlook\9PYGKPOT\Revenue%20Stabilization%20Fund%20(8-15-2011)%20(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753452693413366"/>
          <c:y val="0.12546191491688538"/>
          <c:w val="0.88725299962504667"/>
          <c:h val="0.66734324876057383"/>
        </c:manualLayout>
      </c:layout>
      <c:barChart>
        <c:barDir val="col"/>
        <c:grouping val="clustered"/>
        <c:ser>
          <c:idx val="0"/>
          <c:order val="0"/>
          <c:spPr>
            <a:solidFill>
              <a:srgbClr val="9999FF"/>
            </a:solidFill>
            <a:ln w="12700">
              <a:solidFill>
                <a:srgbClr val="000000"/>
              </a:solidFill>
              <a:prstDash val="solid"/>
            </a:ln>
          </c:spPr>
          <c:dLbls>
            <c:spPr>
              <a:noFill/>
              <a:ln w="25400">
                <a:noFill/>
              </a:ln>
            </c:spPr>
            <c:txPr>
              <a:bodyPr rot="-5400000" vert="horz" anchor="ctr" anchorCtr="0"/>
              <a:lstStyle/>
              <a:p>
                <a:pPr>
                  <a:defRPr sz="900" b="0" i="0" u="none" strike="noStrike" baseline="0">
                    <a:solidFill>
                      <a:srgbClr val="000000"/>
                    </a:solidFill>
                    <a:latin typeface="Arial"/>
                    <a:ea typeface="Arial"/>
                    <a:cs typeface="Arial"/>
                  </a:defRPr>
                </a:pPr>
                <a:endParaRPr lang="en-US"/>
              </a:p>
            </c:txPr>
            <c:dLblPos val="outEnd"/>
            <c:showVal val="1"/>
          </c:dLbls>
          <c:cat>
            <c:strRef>
              <c:f>RSF!$M$11:$M$29</c:f>
              <c:strCache>
                <c:ptCount val="19"/>
                <c:pt idx="0">
                  <c:v>FY 1995</c:v>
                </c:pt>
                <c:pt idx="1">
                  <c:v>FY 1996</c:v>
                </c:pt>
                <c:pt idx="2">
                  <c:v>FY 1997</c:v>
                </c:pt>
                <c:pt idx="3">
                  <c:v>FY 1998</c:v>
                </c:pt>
                <c:pt idx="4">
                  <c:v>FY 1999</c:v>
                </c:pt>
                <c:pt idx="5">
                  <c:v>FY 2000</c:v>
                </c:pt>
                <c:pt idx="6">
                  <c:v>FY 2001</c:v>
                </c:pt>
                <c:pt idx="7">
                  <c:v>FY 2002</c:v>
                </c:pt>
                <c:pt idx="8">
                  <c:v>FY 2003</c:v>
                </c:pt>
                <c:pt idx="9">
                  <c:v>FY 2004</c:v>
                </c:pt>
                <c:pt idx="10">
                  <c:v>FY 2005</c:v>
                </c:pt>
                <c:pt idx="11">
                  <c:v>FY 2006</c:v>
                </c:pt>
                <c:pt idx="12">
                  <c:v>FY 2007</c:v>
                </c:pt>
                <c:pt idx="13">
                  <c:v>FY 2008</c:v>
                </c:pt>
                <c:pt idx="14">
                  <c:v>FY 2009</c:v>
                </c:pt>
                <c:pt idx="15">
                  <c:v>FY 2010</c:v>
                </c:pt>
                <c:pt idx="16">
                  <c:v>FY 2011</c:v>
                </c:pt>
                <c:pt idx="17">
                  <c:v>FY 2012</c:v>
                </c:pt>
                <c:pt idx="18">
                  <c:v>FY 2013</c:v>
                </c:pt>
              </c:strCache>
            </c:strRef>
          </c:cat>
          <c:val>
            <c:numRef>
              <c:f>RSF!$N$11:$N$29</c:f>
              <c:numCache>
                <c:formatCode>"$"#,##0.0</c:formatCode>
                <c:ptCount val="19"/>
                <c:pt idx="0">
                  <c:v>80.10599999999998</c:v>
                </c:pt>
                <c:pt idx="1">
                  <c:v>84.992000000000004</c:v>
                </c:pt>
                <c:pt idx="2">
                  <c:v>156.64899999999997</c:v>
                </c:pt>
                <c:pt idx="3">
                  <c:v>224.26100000000002</c:v>
                </c:pt>
                <c:pt idx="4">
                  <c:v>361.47200000000004</c:v>
                </c:pt>
                <c:pt idx="5">
                  <c:v>574.63299999999947</c:v>
                </c:pt>
                <c:pt idx="6">
                  <c:v>715.62300000000005</c:v>
                </c:pt>
                <c:pt idx="7">
                  <c:v>472.37599999999969</c:v>
                </c:pt>
                <c:pt idx="8">
                  <c:v>247.48100000000053</c:v>
                </c:pt>
                <c:pt idx="9">
                  <c:v>340.06723899999969</c:v>
                </c:pt>
                <c:pt idx="10">
                  <c:v>482.25930733999996</c:v>
                </c:pt>
                <c:pt idx="11">
                  <c:v>1064.6645333333283</c:v>
                </c:pt>
                <c:pt idx="12">
                  <c:v>1189.8344329999918</c:v>
                </c:pt>
                <c:pt idx="13">
                  <c:v>1014.87024459</c:v>
                </c:pt>
                <c:pt idx="14">
                  <c:v>575.06386799999996</c:v>
                </c:pt>
                <c:pt idx="15">
                  <c:v>295.15894700000001</c:v>
                </c:pt>
                <c:pt idx="16">
                  <c:v>299.36099999999999</c:v>
                </c:pt>
                <c:pt idx="17">
                  <c:v>303.58327360564795</c:v>
                </c:pt>
                <c:pt idx="18">
                  <c:v>440.54164678512768</c:v>
                </c:pt>
              </c:numCache>
            </c:numRef>
          </c:val>
        </c:ser>
        <c:dLbls>
          <c:showVal val="1"/>
        </c:dLbls>
        <c:gapWidth val="102"/>
        <c:axId val="63147008"/>
        <c:axId val="63148800"/>
      </c:barChart>
      <c:catAx>
        <c:axId val="63147008"/>
        <c:scaling>
          <c:orientation val="minMax"/>
        </c:scaling>
        <c:axPos val="b"/>
        <c:numFmt formatCode="General" sourceLinked="1"/>
        <c:tickLblPos val="low"/>
        <c:spPr>
          <a:ln w="3175">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63148800"/>
        <c:crosses val="autoZero"/>
        <c:auto val="1"/>
        <c:lblAlgn val="ctr"/>
        <c:lblOffset val="100"/>
        <c:tickLblSkip val="1"/>
        <c:tickMarkSkip val="1"/>
      </c:catAx>
      <c:valAx>
        <c:axId val="63148800"/>
        <c:scaling>
          <c:orientation val="minMax"/>
        </c:scaling>
        <c:axPos val="l"/>
        <c:majorGridlines>
          <c:spPr>
            <a:ln w="3175">
              <a:solidFill>
                <a:srgbClr val="000000"/>
              </a:solidFill>
              <a:prstDash val="solid"/>
            </a:ln>
          </c:spPr>
        </c:majorGridlines>
        <c:title>
          <c:tx>
            <c:rich>
              <a:bodyPr/>
              <a:lstStyle/>
              <a:p>
                <a:pPr>
                  <a:defRPr sz="1000" b="0" i="0" u="none" strike="noStrike" baseline="0">
                    <a:solidFill>
                      <a:srgbClr val="000000"/>
                    </a:solidFill>
                    <a:latin typeface="Arial"/>
                    <a:ea typeface="Arial"/>
                    <a:cs typeface="Arial"/>
                  </a:defRPr>
                </a:pPr>
                <a:r>
                  <a:rPr lang="en-US" b="0"/>
                  <a:t>Millions</a:t>
                </a:r>
              </a:p>
            </c:rich>
          </c:tx>
          <c:layout>
            <c:manualLayout>
              <c:xMode val="edge"/>
              <c:yMode val="edge"/>
              <c:x val="0"/>
              <c:y val="0.38404618693496839"/>
            </c:manualLayout>
          </c:layout>
          <c:spPr>
            <a:noFill/>
            <a:ln w="25400">
              <a:noFill/>
            </a:ln>
          </c:spPr>
        </c:title>
        <c:numFmt formatCode="\$#,##0" sourceLinked="0"/>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63147008"/>
        <c:crosses val="autoZero"/>
        <c:crossBetween val="between"/>
      </c:valAx>
      <c:spPr>
        <a:solidFill>
          <a:srgbClr val="FFFFFF"/>
        </a:solidFill>
        <a:ln w="12700">
          <a:solidFill>
            <a:srgbClr val="000000"/>
          </a:solidFill>
          <a:prstDash val="solid"/>
        </a:ln>
      </c:spPr>
    </c:plotArea>
    <c:plotVisOnly val="1"/>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5"/>
            <a:ext cx="3044971" cy="462867"/>
          </a:xfrm>
          <a:prstGeom prst="rect">
            <a:avLst/>
          </a:prstGeom>
          <a:noFill/>
          <a:ln w="12700">
            <a:noFill/>
            <a:miter lim="800000"/>
            <a:headEnd type="none" w="sm" len="sm"/>
            <a:tailEnd type="none" w="sm" len="sm"/>
          </a:ln>
          <a:effectLst/>
        </p:spPr>
        <p:txBody>
          <a:bodyPr vert="horz" wrap="square" lIns="91413" tIns="45707" rIns="91413" bIns="45707" numCol="1" anchor="t" anchorCtr="0" compatLnSpc="1">
            <a:prstTxWarp prst="textNoShape">
              <a:avLst/>
            </a:prstTxWarp>
          </a:bodyPr>
          <a:lstStyle>
            <a:lvl1pPr>
              <a:defRPr sz="1200"/>
            </a:lvl1pPr>
          </a:lstStyle>
          <a:p>
            <a:pPr>
              <a:defRPr/>
            </a:pPr>
            <a:endParaRPr lang="en-US" dirty="0"/>
          </a:p>
        </p:txBody>
      </p:sp>
      <p:sp>
        <p:nvSpPr>
          <p:cNvPr id="8195" name="Rectangle 3"/>
          <p:cNvSpPr>
            <a:spLocks noGrp="1" noChangeArrowheads="1"/>
          </p:cNvSpPr>
          <p:nvPr>
            <p:ph type="dt" sz="quarter" idx="1"/>
          </p:nvPr>
        </p:nvSpPr>
        <p:spPr bwMode="auto">
          <a:xfrm>
            <a:off x="3978134" y="5"/>
            <a:ext cx="3044970" cy="462867"/>
          </a:xfrm>
          <a:prstGeom prst="rect">
            <a:avLst/>
          </a:prstGeom>
          <a:noFill/>
          <a:ln w="12700">
            <a:noFill/>
            <a:miter lim="800000"/>
            <a:headEnd type="none" w="sm" len="sm"/>
            <a:tailEnd type="none" w="sm" len="sm"/>
          </a:ln>
          <a:effectLst/>
        </p:spPr>
        <p:txBody>
          <a:bodyPr vert="horz" wrap="square" lIns="91413" tIns="45707" rIns="91413" bIns="45707" numCol="1" anchor="t" anchorCtr="0" compatLnSpc="1">
            <a:prstTxWarp prst="textNoShape">
              <a:avLst/>
            </a:prstTxWarp>
          </a:bodyPr>
          <a:lstStyle>
            <a:lvl1pPr algn="r">
              <a:defRPr sz="1200"/>
            </a:lvl1pPr>
          </a:lstStyle>
          <a:p>
            <a:pPr>
              <a:defRPr/>
            </a:pPr>
            <a:endParaRPr lang="en-US" dirty="0"/>
          </a:p>
        </p:txBody>
      </p:sp>
      <p:sp>
        <p:nvSpPr>
          <p:cNvPr id="8196" name="Rectangle 4"/>
          <p:cNvSpPr>
            <a:spLocks noGrp="1" noChangeArrowheads="1"/>
          </p:cNvSpPr>
          <p:nvPr>
            <p:ph type="ftr" sz="quarter" idx="2"/>
          </p:nvPr>
        </p:nvSpPr>
        <p:spPr bwMode="auto">
          <a:xfrm>
            <a:off x="1" y="8858792"/>
            <a:ext cx="3044971" cy="462867"/>
          </a:xfrm>
          <a:prstGeom prst="rect">
            <a:avLst/>
          </a:prstGeom>
          <a:noFill/>
          <a:ln w="12700">
            <a:noFill/>
            <a:miter lim="800000"/>
            <a:headEnd type="none" w="sm" len="sm"/>
            <a:tailEnd type="none" w="sm" len="sm"/>
          </a:ln>
          <a:effectLst/>
        </p:spPr>
        <p:txBody>
          <a:bodyPr vert="horz" wrap="square" lIns="91413" tIns="45707" rIns="91413" bIns="45707" numCol="1" anchor="b" anchorCtr="0" compatLnSpc="1">
            <a:prstTxWarp prst="textNoShape">
              <a:avLst/>
            </a:prstTxWarp>
          </a:bodyPr>
          <a:lstStyle>
            <a:lvl1pPr>
              <a:defRPr sz="1200"/>
            </a:lvl1pPr>
          </a:lstStyle>
          <a:p>
            <a:pPr>
              <a:defRPr/>
            </a:pPr>
            <a:endParaRPr lang="en-US" dirty="0"/>
          </a:p>
        </p:txBody>
      </p:sp>
      <p:sp>
        <p:nvSpPr>
          <p:cNvPr id="8197" name="Rectangle 5"/>
          <p:cNvSpPr>
            <a:spLocks noGrp="1" noChangeArrowheads="1"/>
          </p:cNvSpPr>
          <p:nvPr>
            <p:ph type="sldNum" sz="quarter" idx="3"/>
          </p:nvPr>
        </p:nvSpPr>
        <p:spPr bwMode="auto">
          <a:xfrm>
            <a:off x="3978134" y="8858792"/>
            <a:ext cx="3044970" cy="462867"/>
          </a:xfrm>
          <a:prstGeom prst="rect">
            <a:avLst/>
          </a:prstGeom>
          <a:noFill/>
          <a:ln w="12700">
            <a:noFill/>
            <a:miter lim="800000"/>
            <a:headEnd type="none" w="sm" len="sm"/>
            <a:tailEnd type="none" w="sm" len="sm"/>
          </a:ln>
          <a:effectLst/>
        </p:spPr>
        <p:txBody>
          <a:bodyPr vert="horz" wrap="square" lIns="91413" tIns="45707" rIns="91413" bIns="45707" numCol="1" anchor="b" anchorCtr="0" compatLnSpc="1">
            <a:prstTxWarp prst="textNoShape">
              <a:avLst/>
            </a:prstTxWarp>
          </a:bodyPr>
          <a:lstStyle>
            <a:lvl1pPr algn="r">
              <a:defRPr sz="1200"/>
            </a:lvl1pPr>
          </a:lstStyle>
          <a:p>
            <a:pPr>
              <a:defRPr/>
            </a:pPr>
            <a:fld id="{B118A729-4EC4-41AD-B4BA-452B4EB1B65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54550" cy="3490912"/>
          </a:xfrm>
          <a:prstGeom prst="rect">
            <a:avLst/>
          </a:prstGeom>
        </p:spPr>
      </p:sp>
      <p:sp>
        <p:nvSpPr>
          <p:cNvPr id="3" name="Notes Placeholder 2"/>
          <p:cNvSpPr>
            <a:spLocks noGrp="1"/>
          </p:cNvSpPr>
          <p:nvPr>
            <p:ph type="body" idx="1"/>
          </p:nvPr>
        </p:nvSpPr>
        <p:spPr>
          <a:xfrm>
            <a:off x="701676" y="4421189"/>
            <a:ext cx="5619750" cy="4189412"/>
          </a:xfrm>
          <a:prstGeom prst="rect">
            <a:avLst/>
          </a:prstGeom>
        </p:spPr>
        <p:txBody>
          <a:bodyPr lIns="91413" tIns="45707" rIns="91413" bIns="45707">
            <a:normAutofit/>
          </a:bodyPr>
          <a:lstStyle/>
          <a:p>
            <a:endParaRPr lang="en-US" dirty="0"/>
          </a:p>
        </p:txBody>
      </p:sp>
      <p:sp>
        <p:nvSpPr>
          <p:cNvPr id="4" name="Slide Number Placeholder 3"/>
          <p:cNvSpPr>
            <a:spLocks noGrp="1"/>
          </p:cNvSpPr>
          <p:nvPr>
            <p:ph type="sldNum" sz="quarter" idx="10"/>
          </p:nvPr>
        </p:nvSpPr>
        <p:spPr>
          <a:xfrm>
            <a:off x="3978276" y="8842377"/>
            <a:ext cx="3043238" cy="465138"/>
          </a:xfrm>
          <a:prstGeom prst="rect">
            <a:avLst/>
          </a:prstGeom>
        </p:spPr>
        <p:txBody>
          <a:bodyPr lIns="91413" tIns="45707" rIns="91413" bIns="45707"/>
          <a:lstStyle/>
          <a:p>
            <a:pPr>
              <a:defRPr/>
            </a:pPr>
            <a:fld id="{1BCEFCD1-8E23-4E85-97D5-EA87E7299B61}"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a:off x="609600" y="609600"/>
            <a:ext cx="4103688" cy="292100"/>
          </a:xfrm>
          <a:prstGeom prst="rect">
            <a:avLst/>
          </a:prstGeom>
          <a:noFill/>
          <a:ln w="12700">
            <a:noFill/>
            <a:miter lim="800000"/>
            <a:headEnd/>
            <a:tailEnd/>
          </a:ln>
          <a:effectLst/>
        </p:spPr>
        <p:txBody>
          <a:bodyPr wrap="none" lIns="92075" tIns="46038" rIns="92075" bIns="46038" anchor="ctr"/>
          <a:lstStyle/>
          <a:p>
            <a:pPr>
              <a:defRPr/>
            </a:pPr>
            <a:endParaRPr lang="en-US" sz="1400" b="1" i="1" dirty="0">
              <a:solidFill>
                <a:schemeClr val="accent2"/>
              </a:solidFill>
              <a:latin typeface="Helvetica" pitchFamily="34" charset="0"/>
            </a:endParaRPr>
          </a:p>
        </p:txBody>
      </p:sp>
      <p:sp>
        <p:nvSpPr>
          <p:cNvPr id="3074" name="Rectangle 2"/>
          <p:cNvSpPr>
            <a:spLocks noGrp="1" noChangeArrowheads="1"/>
          </p:cNvSpPr>
          <p:nvPr>
            <p:ph type="ctrTitle" sz="quarter"/>
          </p:nvPr>
        </p:nvSpPr>
        <p:spPr>
          <a:xfrm>
            <a:off x="685800" y="2286000"/>
            <a:ext cx="7772400" cy="1143000"/>
          </a:xfrm>
        </p:spPr>
        <p:txBody>
          <a:bodyPr/>
          <a:lstStyle>
            <a:lvl1pPr>
              <a:defRPr sz="4800"/>
            </a:lvl1pPr>
          </a:lstStyle>
          <a:p>
            <a:r>
              <a:rPr lang="en-US"/>
              <a:t>Click to edit Master title style</a:t>
            </a:r>
          </a:p>
        </p:txBody>
      </p:sp>
      <p:sp>
        <p:nvSpPr>
          <p:cNvPr id="3075" name="Rectangle 3"/>
          <p:cNvSpPr>
            <a:spLocks noGrp="1" noChangeArrowheads="1"/>
          </p:cNvSpPr>
          <p:nvPr>
            <p:ph type="subTitle" sz="quarter" idx="1"/>
          </p:nvPr>
        </p:nvSpPr>
        <p:spPr>
          <a:xfrm>
            <a:off x="1371600" y="3886200"/>
            <a:ext cx="6400800" cy="1752600"/>
          </a:xfrm>
        </p:spPr>
        <p:txBody>
          <a:bodyPr/>
          <a:lstStyle>
            <a:lvl1pPr marL="0" indent="0" algn="ctr">
              <a:buFontTx/>
              <a:buNone/>
              <a:defRPr sz="3200"/>
            </a:lvl1pPr>
          </a:lstStyle>
          <a:p>
            <a:r>
              <a:rPr lang="en-US"/>
              <a:t>Click to edit Master subtitle style</a:t>
            </a:r>
          </a:p>
        </p:txBody>
      </p:sp>
      <p:sp>
        <p:nvSpPr>
          <p:cNvPr id="5" name="Rectangle 4"/>
          <p:cNvSpPr>
            <a:spLocks noGrp="1" noChangeArrowheads="1"/>
          </p:cNvSpPr>
          <p:nvPr>
            <p:ph type="dt" sz="quarter" idx="10"/>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B0C559E9-005A-43CA-B676-A362B741DE4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84585B9-493D-4552-9A19-2A19E5FBE10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1526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04800"/>
            <a:ext cx="63055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244712-FFC9-4F9A-9D52-D3150396C78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5438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447800"/>
            <a:ext cx="4191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447800"/>
            <a:ext cx="4191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30686B0-0FFD-47F7-9C0F-4C46839620FC}"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5438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447800"/>
            <a:ext cx="4191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72000" y="1447800"/>
            <a:ext cx="4191000" cy="480060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0E0C36E-965A-4979-B344-27348E0B7A34}"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543800" cy="990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600" y="1447800"/>
            <a:ext cx="8534400" cy="48006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743C23-8FF9-4C3E-8069-945C2E51234D}"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5438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447800"/>
            <a:ext cx="4191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447800"/>
            <a:ext cx="41910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3924300"/>
            <a:ext cx="41910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BA91AF81-0EA2-40C7-AFE7-2FE5B0246349}"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543800" cy="990600"/>
          </a:xfrm>
        </p:spPr>
        <p:txBody>
          <a:bodyPr/>
          <a:lstStyle>
            <a:lvl1pPr algn="l">
              <a:defRPr b="1"/>
            </a:lvl1pPr>
          </a:lstStyle>
          <a:p>
            <a:r>
              <a:rPr lang="en-US" dirty="0" smtClean="0"/>
              <a:t>Click to edit Master title style</a:t>
            </a:r>
            <a:endParaRPr lang="en-US" dirty="0"/>
          </a:p>
        </p:txBody>
      </p:sp>
      <p:sp>
        <p:nvSpPr>
          <p:cNvPr id="3" name="Table Placeholder 2"/>
          <p:cNvSpPr>
            <a:spLocks noGrp="1"/>
          </p:cNvSpPr>
          <p:nvPr>
            <p:ph type="tbl" idx="1"/>
          </p:nvPr>
        </p:nvSpPr>
        <p:spPr>
          <a:xfrm>
            <a:off x="228600" y="1447800"/>
            <a:ext cx="8534400" cy="48006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853A17E-1421-4A7E-9938-E18D45CDC98B}"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543800" cy="990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228600" y="1447800"/>
            <a:ext cx="8534400" cy="48006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B095F49-0FF3-44B2-A889-2F680CF43142}"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5E2C1DB-1832-44D4-AFA7-2F2C8E4A3458}"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F850953-CC54-49B9-B82D-394A344049A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BBDDA1C-43F9-4DEB-8BD7-BE016F695A1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194BB72-2DCE-4E50-852F-E0F614448CC1}"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EC5D600-0FB8-4293-8831-70A0598A734D}"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31B9909-2FD8-4B36-A526-789642AEF781}"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A999F46-DA54-47CA-8D3D-981CE87784E4}"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8CD9876-DD61-4B99-B7EB-FB9F18268AFA}"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489542-AC94-406B-907D-048DDF0FF7DC}"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DE398B0-3A23-4465-9DE3-7B89D86701B6}"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E04F45F-4A07-49E5-AD2A-4E2B686FB072}"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4C77FEF-5866-4BB3-A0A7-ADA33A4648B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348D896-B605-4F1A-AD02-857B42E96A1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447800"/>
            <a:ext cx="4191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447800"/>
            <a:ext cx="4191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B3F9E02-28C9-4964-9C36-76D43B2C10B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52F2EB1-224D-413C-A8A8-A236C7B1251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F8408BA-C135-46CB-9D27-178818B5601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56EBE9C-003D-445D-A470-B6C141148EB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4AD7740-DF03-4E3D-AE93-CDD11548E6C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E32ED29-DDEE-4089-A63B-01D8C6DBF95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wmf"/><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152400" y="304800"/>
            <a:ext cx="7543800" cy="990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6867" name="Rectangle 3"/>
          <p:cNvSpPr>
            <a:spLocks noGrp="1" noChangeArrowheads="1"/>
          </p:cNvSpPr>
          <p:nvPr>
            <p:ph type="body" idx="1"/>
          </p:nvPr>
        </p:nvSpPr>
        <p:spPr bwMode="auto">
          <a:xfrm>
            <a:off x="228600" y="1447800"/>
            <a:ext cx="8534400" cy="4800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a:defRPr/>
            </a:pPr>
            <a:fld id="{B17DE592-FA1C-4535-B085-0710F5C410F2}" type="slidenum">
              <a:rPr lang="en-US"/>
              <a:pPr>
                <a:defRPr/>
              </a:pPr>
              <a:t>‹#›</a:t>
            </a:fld>
            <a:endParaRPr lang="en-US" dirty="0"/>
          </a:p>
        </p:txBody>
      </p:sp>
      <p:pic>
        <p:nvPicPr>
          <p:cNvPr id="36871" name="Picture 12"/>
          <p:cNvPicPr>
            <a:picLocks noChangeAspect="1" noChangeArrowheads="1"/>
          </p:cNvPicPr>
          <p:nvPr userDrawn="1"/>
        </p:nvPicPr>
        <p:blipFill>
          <a:blip r:embed="rId19" cstate="print"/>
          <a:srcRect/>
          <a:stretch>
            <a:fillRect/>
          </a:stretch>
        </p:blipFill>
        <p:spPr bwMode="auto">
          <a:xfrm>
            <a:off x="7924800" y="261938"/>
            <a:ext cx="838200" cy="804862"/>
          </a:xfrm>
          <a:prstGeom prst="rect">
            <a:avLst/>
          </a:prstGeom>
          <a:noFill/>
          <a:ln w="12700">
            <a:noFill/>
            <a:miter lim="800000"/>
            <a:headEnd type="none" w="sm" len="sm"/>
            <a:tailEnd type="none" w="sm" len="sm"/>
          </a:ln>
        </p:spPr>
      </p:pic>
    </p:spTree>
  </p:cSld>
  <p:clrMap bg1="lt1" tx1="dk1" bg2="lt2" tx2="dk2" accent1="accent1" accent2="accent2" accent3="accent3" accent4="accent4" accent5="accent5" accent6="accent6" hlink="hlink" folHlink="folHlink"/>
  <p:sldLayoutIdLst>
    <p:sldLayoutId id="2147483921" r:id="rId1"/>
    <p:sldLayoutId id="2147483909" r:id="rId2"/>
    <p:sldLayoutId id="2147483908" r:id="rId3"/>
    <p:sldLayoutId id="2147483907" r:id="rId4"/>
    <p:sldLayoutId id="2147483906" r:id="rId5"/>
    <p:sldLayoutId id="2147483905" r:id="rId6"/>
    <p:sldLayoutId id="2147483904" r:id="rId7"/>
    <p:sldLayoutId id="2147483903" r:id="rId8"/>
    <p:sldLayoutId id="2147483902" r:id="rId9"/>
    <p:sldLayoutId id="2147483901" r:id="rId10"/>
    <p:sldLayoutId id="2147483900" r:id="rId11"/>
    <p:sldLayoutId id="2147483899" r:id="rId12"/>
    <p:sldLayoutId id="2147483898" r:id="rId13"/>
    <p:sldLayoutId id="2147483897" r:id="rId14"/>
    <p:sldLayoutId id="2147483896" r:id="rId15"/>
    <p:sldLayoutId id="2147483895" r:id="rId16"/>
    <p:sldLayoutId id="2147483894" r:id="rId17"/>
  </p:sldLayoutIdLst>
  <p:hf hd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Lucida Sans" pitchFamily="34" charset="0"/>
        </a:defRPr>
      </a:lvl2pPr>
      <a:lvl3pPr algn="l" rtl="0" eaLnBrk="0" fontAlgn="base" hangingPunct="0">
        <a:spcBef>
          <a:spcPct val="0"/>
        </a:spcBef>
        <a:spcAft>
          <a:spcPct val="0"/>
        </a:spcAft>
        <a:defRPr sz="3200">
          <a:solidFill>
            <a:schemeClr val="tx2"/>
          </a:solidFill>
          <a:latin typeface="Lucida Sans" pitchFamily="34" charset="0"/>
        </a:defRPr>
      </a:lvl3pPr>
      <a:lvl4pPr algn="l" rtl="0" eaLnBrk="0" fontAlgn="base" hangingPunct="0">
        <a:spcBef>
          <a:spcPct val="0"/>
        </a:spcBef>
        <a:spcAft>
          <a:spcPct val="0"/>
        </a:spcAft>
        <a:defRPr sz="3200">
          <a:solidFill>
            <a:schemeClr val="tx2"/>
          </a:solidFill>
          <a:latin typeface="Lucida Sans" pitchFamily="34" charset="0"/>
        </a:defRPr>
      </a:lvl4pPr>
      <a:lvl5pPr algn="l" rtl="0" eaLnBrk="0" fontAlgn="base" hangingPunct="0">
        <a:spcBef>
          <a:spcPct val="0"/>
        </a:spcBef>
        <a:spcAft>
          <a:spcPct val="0"/>
        </a:spcAft>
        <a:defRPr sz="3200">
          <a:solidFill>
            <a:schemeClr val="tx2"/>
          </a:solidFill>
          <a:latin typeface="Lucida Sans" pitchFamily="34" charset="0"/>
        </a:defRPr>
      </a:lvl5pPr>
      <a:lvl6pPr marL="457200" algn="ctr" rtl="0" eaLnBrk="0" fontAlgn="base" hangingPunct="0">
        <a:spcBef>
          <a:spcPct val="0"/>
        </a:spcBef>
        <a:spcAft>
          <a:spcPct val="0"/>
        </a:spcAft>
        <a:defRPr sz="4000">
          <a:solidFill>
            <a:schemeClr val="tx2"/>
          </a:solidFill>
          <a:latin typeface="Arial" pitchFamily="34" charset="0"/>
        </a:defRPr>
      </a:lvl6pPr>
      <a:lvl7pPr marL="914400" algn="ctr" rtl="0" eaLnBrk="0" fontAlgn="base" hangingPunct="0">
        <a:spcBef>
          <a:spcPct val="0"/>
        </a:spcBef>
        <a:spcAft>
          <a:spcPct val="0"/>
        </a:spcAft>
        <a:defRPr sz="4000">
          <a:solidFill>
            <a:schemeClr val="tx2"/>
          </a:solidFill>
          <a:latin typeface="Arial" pitchFamily="34" charset="0"/>
        </a:defRPr>
      </a:lvl7pPr>
      <a:lvl8pPr marL="1371600" algn="ctr" rtl="0" eaLnBrk="0" fontAlgn="base" hangingPunct="0">
        <a:spcBef>
          <a:spcPct val="0"/>
        </a:spcBef>
        <a:spcAft>
          <a:spcPct val="0"/>
        </a:spcAft>
        <a:defRPr sz="4000">
          <a:solidFill>
            <a:schemeClr val="tx2"/>
          </a:solidFill>
          <a:latin typeface="Arial" pitchFamily="34" charset="0"/>
        </a:defRPr>
      </a:lvl8pPr>
      <a:lvl9pPr marL="1828800" algn="ctr" rtl="0" eaLnBrk="0" fontAlgn="base" hangingPunct="0">
        <a:spcBef>
          <a:spcPct val="0"/>
        </a:spcBef>
        <a:spcAft>
          <a:spcPct val="0"/>
        </a:spcAft>
        <a:defRPr sz="40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2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7391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0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40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F03F6D3-80D1-476A-A0FC-8838C28D1E7C}" type="slidenum">
              <a:rPr lang="en-US"/>
              <a:pPr>
                <a:defRPr/>
              </a:pPr>
              <a:t>‹#›</a:t>
            </a:fld>
            <a:endParaRPr lang="en-US" dirty="0"/>
          </a:p>
        </p:txBody>
      </p:sp>
      <p:pic>
        <p:nvPicPr>
          <p:cNvPr id="37895" name="Picture 7"/>
          <p:cNvPicPr>
            <a:picLocks noChangeAspect="1" noChangeArrowheads="1"/>
          </p:cNvPicPr>
          <p:nvPr userDrawn="1"/>
        </p:nvPicPr>
        <p:blipFill>
          <a:blip r:embed="rId13" cstate="print"/>
          <a:srcRect/>
          <a:stretch>
            <a:fillRect/>
          </a:stretch>
        </p:blipFill>
        <p:spPr bwMode="auto">
          <a:xfrm>
            <a:off x="7620000" y="228600"/>
            <a:ext cx="1371600" cy="1316038"/>
          </a:xfrm>
          <a:prstGeom prst="rect">
            <a:avLst/>
          </a:prstGeom>
          <a:noFill/>
          <a:ln w="12700">
            <a:noFill/>
            <a:miter lim="800000"/>
            <a:headEnd type="none" w="sm" len="sm"/>
            <a:tailEnd type="none" w="sm" len="sm"/>
          </a:ln>
        </p:spPr>
      </p:pic>
    </p:spTree>
  </p:cSld>
  <p:clrMap bg1="lt1" tx1="dk1" bg2="lt2" tx2="dk2" accent1="accent1" accent2="accent2" accent3="accent3" accent4="accent4" accent5="accent5" accent6="accent6" hlink="hlink" folHlink="folHlink"/>
  <p:sldLayoutIdLst>
    <p:sldLayoutId id="2147483920" r:id="rId1"/>
    <p:sldLayoutId id="2147483919" r:id="rId2"/>
    <p:sldLayoutId id="2147483918" r:id="rId3"/>
    <p:sldLayoutId id="2147483917" r:id="rId4"/>
    <p:sldLayoutId id="2147483916" r:id="rId5"/>
    <p:sldLayoutId id="2147483915" r:id="rId6"/>
    <p:sldLayoutId id="2147483914" r:id="rId7"/>
    <p:sldLayoutId id="2147483913" r:id="rId8"/>
    <p:sldLayoutId id="2147483912" r:id="rId9"/>
    <p:sldLayoutId id="2147483911" r:id="rId10"/>
    <p:sldLayoutId id="2147483910"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Office_Excel_Worksheet4.xlsx"/><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Office_Excel_Worksheet3.xls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ctrTitle"/>
          </p:nvPr>
        </p:nvSpPr>
        <p:spPr>
          <a:xfrm>
            <a:off x="762000" y="609600"/>
            <a:ext cx="7772400" cy="3200400"/>
          </a:xfrm>
        </p:spPr>
        <p:txBody>
          <a:bodyPr/>
          <a:lstStyle/>
          <a:p>
            <a:pPr algn="ctr"/>
            <a:r>
              <a:rPr lang="en-US" sz="4000" b="1" dirty="0" smtClean="0">
                <a:latin typeface="Cambria" pitchFamily="18" charset="0"/>
              </a:rPr>
              <a:t>Virginia’s Economy and </a:t>
            </a:r>
            <a:br>
              <a:rPr lang="en-US" sz="4000" b="1" dirty="0" smtClean="0">
                <a:latin typeface="Cambria" pitchFamily="18" charset="0"/>
              </a:rPr>
            </a:br>
            <a:r>
              <a:rPr lang="en-US" sz="4000" b="1" dirty="0" smtClean="0">
                <a:latin typeface="Cambria" pitchFamily="18" charset="0"/>
              </a:rPr>
              <a:t>Budget Outlook</a:t>
            </a:r>
            <a:r>
              <a:rPr lang="en-US" sz="3600" b="1" dirty="0" smtClean="0">
                <a:latin typeface="Cambria" pitchFamily="18" charset="0"/>
              </a:rPr>
              <a:t/>
            </a:r>
            <a:br>
              <a:rPr lang="en-US" sz="3600" b="1" dirty="0" smtClean="0">
                <a:latin typeface="Cambria" pitchFamily="18" charset="0"/>
              </a:rPr>
            </a:br>
            <a:r>
              <a:rPr lang="en-US" sz="2800" b="1" dirty="0" smtClean="0">
                <a:latin typeface="Cambria" pitchFamily="18" charset="0"/>
              </a:rPr>
              <a:t/>
            </a:r>
            <a:br>
              <a:rPr lang="en-US" sz="2800" b="1" dirty="0" smtClean="0">
                <a:latin typeface="Cambria" pitchFamily="18" charset="0"/>
              </a:rPr>
            </a:br>
            <a:r>
              <a:rPr lang="en-US" sz="2800" i="1" dirty="0" smtClean="0">
                <a:latin typeface="Arial" pitchFamily="34" charset="0"/>
                <a:cs typeface="Arial" pitchFamily="34" charset="0"/>
              </a:rPr>
              <a:t>A briefing for the </a:t>
            </a:r>
            <a:br>
              <a:rPr lang="en-US" sz="2800" i="1" dirty="0" smtClean="0">
                <a:latin typeface="Arial" pitchFamily="34" charset="0"/>
                <a:cs typeface="Arial" pitchFamily="34" charset="0"/>
              </a:rPr>
            </a:br>
            <a:r>
              <a:rPr lang="en-US" sz="2800" i="1" dirty="0" smtClean="0">
                <a:latin typeface="Arial" pitchFamily="34" charset="0"/>
                <a:cs typeface="Arial" pitchFamily="34" charset="0"/>
              </a:rPr>
              <a:t>Virginia Association of Counties</a:t>
            </a:r>
            <a:endParaRPr lang="en-US" i="1" dirty="0" smtClean="0">
              <a:latin typeface="Cambria" pitchFamily="18" charset="0"/>
            </a:endParaRPr>
          </a:p>
        </p:txBody>
      </p:sp>
      <p:sp>
        <p:nvSpPr>
          <p:cNvPr id="40963" name="Rectangle 5"/>
          <p:cNvSpPr>
            <a:spLocks noGrp="1" noChangeArrowheads="1"/>
          </p:cNvSpPr>
          <p:nvPr>
            <p:ph type="subTitle" idx="1"/>
          </p:nvPr>
        </p:nvSpPr>
        <p:spPr>
          <a:xfrm>
            <a:off x="228600" y="4800600"/>
            <a:ext cx="5410200" cy="1752600"/>
          </a:xfrm>
        </p:spPr>
        <p:txBody>
          <a:bodyPr/>
          <a:lstStyle/>
          <a:p>
            <a:r>
              <a:rPr lang="en-US" sz="2800" dirty="0" smtClean="0"/>
              <a:t>Richard D. Brown</a:t>
            </a:r>
          </a:p>
          <a:p>
            <a:r>
              <a:rPr lang="en-US" sz="2800" dirty="0" smtClean="0"/>
              <a:t>Secretary of Finance</a:t>
            </a:r>
          </a:p>
          <a:p>
            <a:r>
              <a:rPr lang="en-US" sz="2800" dirty="0" smtClean="0"/>
              <a:t>November 14, 2011</a:t>
            </a:r>
          </a:p>
        </p:txBody>
      </p:sp>
      <p:pic>
        <p:nvPicPr>
          <p:cNvPr id="40964" name="Picture 8"/>
          <p:cNvPicPr>
            <a:picLocks noChangeAspect="1" noChangeArrowheads="1"/>
          </p:cNvPicPr>
          <p:nvPr/>
        </p:nvPicPr>
        <p:blipFill>
          <a:blip r:embed="rId3" cstate="print"/>
          <a:srcRect/>
          <a:stretch>
            <a:fillRect/>
          </a:stretch>
        </p:blipFill>
        <p:spPr bwMode="auto">
          <a:xfrm>
            <a:off x="6324600" y="4876800"/>
            <a:ext cx="1371600" cy="1316038"/>
          </a:xfrm>
          <a:prstGeom prst="rect">
            <a:avLst/>
          </a:prstGeom>
          <a:noFill/>
          <a:ln w="12700">
            <a:noFill/>
            <a:miter lim="800000"/>
            <a:headEnd type="none" w="sm" len="sm"/>
            <a:tailEnd type="none" w="sm" len="sm"/>
          </a:ln>
        </p:spPr>
      </p:pic>
      <p:sp>
        <p:nvSpPr>
          <p:cNvPr id="40965" name="Line 2"/>
          <p:cNvSpPr>
            <a:spLocks noChangeShapeType="1"/>
          </p:cNvSpPr>
          <p:nvPr/>
        </p:nvSpPr>
        <p:spPr bwMode="auto">
          <a:xfrm>
            <a:off x="0" y="4572000"/>
            <a:ext cx="9144000" cy="0"/>
          </a:xfrm>
          <a:prstGeom prst="line">
            <a:avLst/>
          </a:prstGeom>
          <a:noFill/>
          <a:ln w="25400">
            <a:solidFill>
              <a:schemeClr val="tx1"/>
            </a:solidFill>
            <a:round/>
            <a:headEnd/>
            <a:tailEnd/>
          </a:ln>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077200" cy="990600"/>
          </a:xfrm>
        </p:spPr>
        <p:txBody>
          <a:bodyPr/>
          <a:lstStyle/>
          <a:p>
            <a:r>
              <a:rPr lang="en-US" sz="2400" dirty="0" smtClean="0"/>
              <a:t>Virginia’s AAA Bond Rating at Risk</a:t>
            </a:r>
            <a:endParaRPr lang="en-US" sz="2400" dirty="0"/>
          </a:p>
        </p:txBody>
      </p:sp>
      <p:sp>
        <p:nvSpPr>
          <p:cNvPr id="17" name="Can 16"/>
          <p:cNvSpPr/>
          <p:nvPr/>
        </p:nvSpPr>
        <p:spPr>
          <a:xfrm rot="5400000">
            <a:off x="4305300" y="1562100"/>
            <a:ext cx="685800" cy="8229600"/>
          </a:xfrm>
          <a:prstGeom prst="can">
            <a:avLst>
              <a:gd name="adj" fmla="val 81877"/>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ine Callout 3 17"/>
          <p:cNvSpPr/>
          <p:nvPr/>
        </p:nvSpPr>
        <p:spPr>
          <a:xfrm>
            <a:off x="609600" y="1371600"/>
            <a:ext cx="1676400" cy="1752600"/>
          </a:xfrm>
          <a:prstGeom prst="borderCallout3">
            <a:avLst>
              <a:gd name="adj1" fmla="val 27840"/>
              <a:gd name="adj2" fmla="val 542"/>
              <a:gd name="adj3" fmla="val 28600"/>
              <a:gd name="adj4" fmla="val -16354"/>
              <a:gd name="adj5" fmla="val 189338"/>
              <a:gd name="adj6" fmla="val -15234"/>
              <a:gd name="adj7" fmla="val 224982"/>
              <a:gd name="adj8" fmla="val 80502"/>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solidFill>
                  <a:schemeClr val="tx1"/>
                </a:solidFill>
              </a:rPr>
              <a:t>July 13</a:t>
            </a:r>
            <a:r>
              <a:rPr lang="en-US" sz="1600" b="1" u="sng" baseline="30000" dirty="0" smtClean="0">
                <a:solidFill>
                  <a:schemeClr val="tx1"/>
                </a:solidFill>
              </a:rPr>
              <a:t>th</a:t>
            </a:r>
            <a:endParaRPr lang="en-US" sz="1600" b="1" u="sng" dirty="0" smtClean="0">
              <a:solidFill>
                <a:schemeClr val="tx1"/>
              </a:solidFill>
            </a:endParaRPr>
          </a:p>
          <a:p>
            <a:pPr algn="ctr"/>
            <a:r>
              <a:rPr lang="en-US" sz="1400" b="1" dirty="0" smtClean="0">
                <a:solidFill>
                  <a:schemeClr val="tx1"/>
                </a:solidFill>
              </a:rPr>
              <a:t>Moody’s places U.S. on review for possible Aaa downgrade</a:t>
            </a:r>
            <a:endParaRPr lang="en-US" sz="1400" b="1" dirty="0">
              <a:solidFill>
                <a:schemeClr val="tx1"/>
              </a:solidFill>
            </a:endParaRPr>
          </a:p>
        </p:txBody>
      </p:sp>
      <p:sp>
        <p:nvSpPr>
          <p:cNvPr id="19" name="Line Callout 1 18"/>
          <p:cNvSpPr/>
          <p:nvPr/>
        </p:nvSpPr>
        <p:spPr>
          <a:xfrm>
            <a:off x="609600" y="3352800"/>
            <a:ext cx="1752600" cy="1219200"/>
          </a:xfrm>
          <a:prstGeom prst="borderCallout1">
            <a:avLst>
              <a:gd name="adj1" fmla="val 98491"/>
              <a:gd name="adj2" fmla="val 79000"/>
              <a:gd name="adj3" fmla="val 159897"/>
              <a:gd name="adj4" fmla="val 109619"/>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u="sng" dirty="0" smtClean="0">
                <a:solidFill>
                  <a:schemeClr val="tx1"/>
                </a:solidFill>
              </a:rPr>
              <a:t>July 19</a:t>
            </a:r>
            <a:r>
              <a:rPr lang="en-US" sz="1300" b="1" u="sng" baseline="30000" dirty="0" smtClean="0">
                <a:solidFill>
                  <a:schemeClr val="tx1"/>
                </a:solidFill>
              </a:rPr>
              <a:t>th</a:t>
            </a:r>
            <a:r>
              <a:rPr lang="en-US" sz="1300" b="1" u="sng" dirty="0" smtClean="0">
                <a:solidFill>
                  <a:schemeClr val="tx1"/>
                </a:solidFill>
              </a:rPr>
              <a:t> </a:t>
            </a:r>
          </a:p>
          <a:p>
            <a:pPr algn="ctr"/>
            <a:r>
              <a:rPr lang="en-US" sz="1300" b="1" dirty="0" smtClean="0">
                <a:solidFill>
                  <a:schemeClr val="tx1"/>
                </a:solidFill>
              </a:rPr>
              <a:t>Moody’s Places Five Aaa States (including VA) on review for downgrade</a:t>
            </a:r>
            <a:endParaRPr lang="en-US" sz="1300" b="1" dirty="0">
              <a:solidFill>
                <a:schemeClr val="tx1"/>
              </a:solidFill>
            </a:endParaRPr>
          </a:p>
        </p:txBody>
      </p:sp>
      <p:sp>
        <p:nvSpPr>
          <p:cNvPr id="20" name="Line Callout 3 19"/>
          <p:cNvSpPr/>
          <p:nvPr/>
        </p:nvSpPr>
        <p:spPr>
          <a:xfrm>
            <a:off x="2514600" y="1143000"/>
            <a:ext cx="3505200" cy="1752600"/>
          </a:xfrm>
          <a:prstGeom prst="borderCallout3">
            <a:avLst>
              <a:gd name="adj1" fmla="val 101517"/>
              <a:gd name="adj2" fmla="val 2261"/>
              <a:gd name="adj3" fmla="val 180958"/>
              <a:gd name="adj4" fmla="val 2704"/>
              <a:gd name="adj5" fmla="val 221150"/>
              <a:gd name="adj6" fmla="val 3364"/>
              <a:gd name="adj7" fmla="val 239100"/>
              <a:gd name="adj8" fmla="val 64608"/>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solidFill>
                  <a:schemeClr val="tx1"/>
                </a:solidFill>
              </a:rPr>
              <a:t>August 2</a:t>
            </a:r>
            <a:r>
              <a:rPr lang="en-US" sz="1600" b="1" u="sng" baseline="30000" dirty="0" smtClean="0">
                <a:solidFill>
                  <a:schemeClr val="tx1"/>
                </a:solidFill>
              </a:rPr>
              <a:t>nd</a:t>
            </a:r>
            <a:r>
              <a:rPr lang="en-US" sz="1600" b="1" u="sng" dirty="0" smtClean="0">
                <a:solidFill>
                  <a:schemeClr val="tx1"/>
                </a:solidFill>
              </a:rPr>
              <a:t> </a:t>
            </a:r>
          </a:p>
          <a:p>
            <a:pPr algn="ctr">
              <a:buFont typeface="Arial" charset="0"/>
              <a:buChar char="•"/>
            </a:pPr>
            <a:r>
              <a:rPr lang="en-US" sz="1400" b="1" dirty="0" smtClean="0">
                <a:solidFill>
                  <a:schemeClr val="tx1"/>
                </a:solidFill>
              </a:rPr>
              <a:t>Congress raises U.S. Statutory Debt Limit with triggers</a:t>
            </a:r>
          </a:p>
          <a:p>
            <a:pPr algn="ctr">
              <a:buFont typeface="Arial" charset="0"/>
              <a:buChar char="•"/>
            </a:pPr>
            <a:r>
              <a:rPr lang="en-US" sz="1400" b="1" dirty="0" smtClean="0">
                <a:solidFill>
                  <a:schemeClr val="tx1"/>
                </a:solidFill>
              </a:rPr>
              <a:t>Moody’s confirms U.S. Aaa rating, but changes U.S. outlook to negative</a:t>
            </a:r>
          </a:p>
          <a:p>
            <a:pPr algn="ctr">
              <a:buFont typeface="Arial" charset="0"/>
              <a:buChar char="•"/>
            </a:pPr>
            <a:r>
              <a:rPr lang="en-US" sz="1400" b="1" dirty="0" smtClean="0">
                <a:solidFill>
                  <a:schemeClr val="tx1"/>
                </a:solidFill>
              </a:rPr>
              <a:t>Fitch takes no action, but announces review of U.S. to conclude by end  of August</a:t>
            </a:r>
            <a:endParaRPr lang="en-US" sz="1400" b="1" dirty="0">
              <a:solidFill>
                <a:schemeClr val="tx1"/>
              </a:solidFill>
            </a:endParaRPr>
          </a:p>
        </p:txBody>
      </p:sp>
      <p:sp>
        <p:nvSpPr>
          <p:cNvPr id="21" name="Line Callout 2 20"/>
          <p:cNvSpPr/>
          <p:nvPr/>
        </p:nvSpPr>
        <p:spPr>
          <a:xfrm>
            <a:off x="2819400" y="3048000"/>
            <a:ext cx="1676400" cy="1752600"/>
          </a:xfrm>
          <a:prstGeom prst="borderCallout2">
            <a:avLst>
              <a:gd name="adj1" fmla="val 100893"/>
              <a:gd name="adj2" fmla="val 50165"/>
              <a:gd name="adj3" fmla="val 111917"/>
              <a:gd name="adj4" fmla="val 88801"/>
              <a:gd name="adj5" fmla="val 129894"/>
              <a:gd name="adj6" fmla="val 139836"/>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smtClean="0">
                <a:solidFill>
                  <a:schemeClr val="tx1"/>
                </a:solidFill>
              </a:rPr>
              <a:t>August 4</a:t>
            </a:r>
            <a:r>
              <a:rPr lang="en-US" sz="1400" b="1" u="sng" baseline="30000" dirty="0" smtClean="0">
                <a:solidFill>
                  <a:schemeClr val="tx1"/>
                </a:solidFill>
              </a:rPr>
              <a:t>th</a:t>
            </a:r>
            <a:r>
              <a:rPr lang="en-US" sz="1400" b="1" u="sng" dirty="0" smtClean="0">
                <a:solidFill>
                  <a:schemeClr val="tx1"/>
                </a:solidFill>
              </a:rPr>
              <a:t> </a:t>
            </a:r>
          </a:p>
          <a:p>
            <a:pPr algn="ctr"/>
            <a:r>
              <a:rPr lang="en-US" sz="1400" b="1" dirty="0" smtClean="0">
                <a:solidFill>
                  <a:schemeClr val="tx1"/>
                </a:solidFill>
              </a:rPr>
              <a:t>Moody’s confirms Aaa rating of Virginia, but changes Virginia’s outlook to negative</a:t>
            </a:r>
            <a:endParaRPr lang="en-US" sz="1400" b="1" dirty="0">
              <a:solidFill>
                <a:schemeClr val="tx1"/>
              </a:solidFill>
            </a:endParaRPr>
          </a:p>
        </p:txBody>
      </p:sp>
      <p:sp>
        <p:nvSpPr>
          <p:cNvPr id="22" name="Line Callout 3 21"/>
          <p:cNvSpPr/>
          <p:nvPr/>
        </p:nvSpPr>
        <p:spPr>
          <a:xfrm>
            <a:off x="6172200" y="1143000"/>
            <a:ext cx="2590800" cy="2209800"/>
          </a:xfrm>
          <a:prstGeom prst="borderCallout3">
            <a:avLst>
              <a:gd name="adj1" fmla="val 99618"/>
              <a:gd name="adj2" fmla="val 35114"/>
              <a:gd name="adj3" fmla="val 128290"/>
              <a:gd name="adj4" fmla="val 35030"/>
              <a:gd name="adj5" fmla="val 180921"/>
              <a:gd name="adj6" fmla="val 34939"/>
              <a:gd name="adj7" fmla="val 189548"/>
              <a:gd name="adj8" fmla="val -1300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solidFill>
                  <a:schemeClr val="tx1"/>
                </a:solidFill>
              </a:rPr>
              <a:t>August 8</a:t>
            </a:r>
            <a:r>
              <a:rPr lang="en-US" sz="1600" b="1" u="sng" baseline="30000" dirty="0" smtClean="0">
                <a:solidFill>
                  <a:schemeClr val="tx1"/>
                </a:solidFill>
              </a:rPr>
              <a:t>th</a:t>
            </a:r>
            <a:r>
              <a:rPr lang="en-US" sz="1600" b="1" u="sng" dirty="0" smtClean="0">
                <a:solidFill>
                  <a:schemeClr val="tx1"/>
                </a:solidFill>
              </a:rPr>
              <a:t> </a:t>
            </a:r>
          </a:p>
          <a:p>
            <a:pPr algn="ctr"/>
            <a:r>
              <a:rPr lang="en-US" sz="1400" b="1" dirty="0" smtClean="0">
                <a:solidFill>
                  <a:schemeClr val="tx1"/>
                </a:solidFill>
              </a:rPr>
              <a:t>Standard &amp; Poor’s places VHDA’s Commonwealth Mortgage Bonds’ AAA rating on Negative Credit Watch because of their “direct link” as being insured by the FHA, an agency of the Federal Government, which was downgraded to AA+</a:t>
            </a:r>
            <a:endParaRPr lang="en-US" sz="1400" b="1" dirty="0">
              <a:solidFill>
                <a:schemeClr val="tx1"/>
              </a:solidFill>
            </a:endParaRPr>
          </a:p>
        </p:txBody>
      </p:sp>
      <p:sp>
        <p:nvSpPr>
          <p:cNvPr id="23" name="Line Callout 1 22"/>
          <p:cNvSpPr/>
          <p:nvPr/>
        </p:nvSpPr>
        <p:spPr>
          <a:xfrm>
            <a:off x="7239000" y="3733800"/>
            <a:ext cx="1524000" cy="1219200"/>
          </a:xfrm>
          <a:prstGeom prst="borderCallout1">
            <a:avLst>
              <a:gd name="adj1" fmla="val 100750"/>
              <a:gd name="adj2" fmla="val 46918"/>
              <a:gd name="adj3" fmla="val 131430"/>
              <a:gd name="adj4" fmla="val -1728"/>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smtClean="0">
              <a:solidFill>
                <a:schemeClr val="tx1"/>
              </a:solidFill>
            </a:endParaRPr>
          </a:p>
          <a:p>
            <a:pPr algn="ctr"/>
            <a:r>
              <a:rPr lang="en-US" sz="1600" b="1" u="sng" dirty="0" smtClean="0">
                <a:solidFill>
                  <a:schemeClr val="tx1"/>
                </a:solidFill>
              </a:rPr>
              <a:t>August 16</a:t>
            </a:r>
            <a:r>
              <a:rPr lang="en-US" sz="1600" b="1" u="sng" baseline="30000" dirty="0" smtClean="0">
                <a:solidFill>
                  <a:schemeClr val="tx1"/>
                </a:solidFill>
              </a:rPr>
              <a:t>th</a:t>
            </a:r>
            <a:endParaRPr lang="en-US" sz="1600" b="1" u="sng" dirty="0" smtClean="0">
              <a:solidFill>
                <a:schemeClr val="tx1"/>
              </a:solidFill>
            </a:endParaRPr>
          </a:p>
          <a:p>
            <a:pPr algn="ctr"/>
            <a:r>
              <a:rPr lang="en-US" sz="1400" b="1" dirty="0" smtClean="0">
                <a:solidFill>
                  <a:schemeClr val="tx1"/>
                </a:solidFill>
              </a:rPr>
              <a:t>Fitch confirms U.S. AAA rating with a stable outlook </a:t>
            </a:r>
          </a:p>
          <a:p>
            <a:pPr algn="ctr"/>
            <a:endParaRPr lang="en-US" sz="1400" b="1" dirty="0">
              <a:solidFill>
                <a:schemeClr val="tx1"/>
              </a:solidFill>
            </a:endParaRPr>
          </a:p>
        </p:txBody>
      </p:sp>
      <p:sp>
        <p:nvSpPr>
          <p:cNvPr id="24" name="Line Callout 1 23"/>
          <p:cNvSpPr/>
          <p:nvPr/>
        </p:nvSpPr>
        <p:spPr>
          <a:xfrm>
            <a:off x="4572000" y="3505200"/>
            <a:ext cx="2286000" cy="1524000"/>
          </a:xfrm>
          <a:prstGeom prst="borderCallout1">
            <a:avLst>
              <a:gd name="adj1" fmla="val 99611"/>
              <a:gd name="adj2" fmla="val 39509"/>
              <a:gd name="adj3" fmla="val 120716"/>
              <a:gd name="adj4" fmla="val 39437"/>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solidFill>
                  <a:schemeClr val="tx1"/>
                </a:solidFill>
              </a:rPr>
              <a:t>August 5</a:t>
            </a:r>
            <a:r>
              <a:rPr lang="en-US" sz="1600" b="1" u="sng" baseline="30000" dirty="0" smtClean="0">
                <a:solidFill>
                  <a:schemeClr val="tx1"/>
                </a:solidFill>
              </a:rPr>
              <a:t>th</a:t>
            </a:r>
            <a:r>
              <a:rPr lang="en-US" sz="1600" b="1" u="sng" dirty="0" smtClean="0">
                <a:solidFill>
                  <a:schemeClr val="tx1"/>
                </a:solidFill>
              </a:rPr>
              <a:t> </a:t>
            </a:r>
          </a:p>
          <a:p>
            <a:pPr algn="ctr"/>
            <a:r>
              <a:rPr lang="en-US" sz="1400" b="1" dirty="0" smtClean="0">
                <a:solidFill>
                  <a:schemeClr val="tx1"/>
                </a:solidFill>
              </a:rPr>
              <a:t>Standard &amp; Poor’s lowers sovereign rating of the U.S. from AAA to AA+ and changes outlook to negative</a:t>
            </a:r>
            <a:endParaRPr lang="en-US" sz="1400" b="1" dirty="0">
              <a:solidFill>
                <a:schemeClr val="tx1"/>
              </a:solidFill>
            </a:endParaRPr>
          </a:p>
        </p:txBody>
      </p:sp>
      <p:graphicFrame>
        <p:nvGraphicFramePr>
          <p:cNvPr id="25" name="Table 24"/>
          <p:cNvGraphicFramePr>
            <a:graphicFrameLocks noGrp="1"/>
          </p:cNvGraphicFramePr>
          <p:nvPr/>
        </p:nvGraphicFramePr>
        <p:xfrm>
          <a:off x="838200" y="5410200"/>
          <a:ext cx="7620000" cy="523240"/>
        </p:xfrm>
        <a:graphic>
          <a:graphicData uri="http://schemas.openxmlformats.org/drawingml/2006/table">
            <a:tbl>
              <a:tblPr firstRow="1" bandRow="1">
                <a:tableStyleId>{5C22544A-7EE6-4342-B048-85BDC9FD1C3A}</a:tableStyleId>
              </a:tblPr>
              <a:tblGrid>
                <a:gridCol w="3810000"/>
                <a:gridCol w="3810000"/>
              </a:tblGrid>
              <a:tr h="523240">
                <a:tc>
                  <a:txBody>
                    <a:bodyPr/>
                    <a:lstStyle/>
                    <a:p>
                      <a:pPr algn="ctr"/>
                      <a:r>
                        <a:rPr lang="en-US" sz="2000" dirty="0" smtClean="0"/>
                        <a:t>July</a:t>
                      </a:r>
                      <a:endParaRPr lang="en-US" sz="2000" dirty="0"/>
                    </a:p>
                  </a:txBody>
                  <a:tcPr>
                    <a:solidFill>
                      <a:schemeClr val="tx1"/>
                    </a:solidFill>
                  </a:tcPr>
                </a:tc>
                <a:tc>
                  <a:txBody>
                    <a:bodyPr/>
                    <a:lstStyle/>
                    <a:p>
                      <a:pPr algn="ctr"/>
                      <a:r>
                        <a:rPr lang="en-US" sz="2000" dirty="0" smtClean="0"/>
                        <a:t>August</a:t>
                      </a:r>
                      <a:endParaRPr lang="en-US" sz="2000" dirty="0"/>
                    </a:p>
                  </a:txBody>
                  <a:tcPr>
                    <a:solidFill>
                      <a:schemeClr val="tx1"/>
                    </a:solidFill>
                  </a:tcPr>
                </a:tc>
              </a:tr>
            </a:tbl>
          </a:graphicData>
        </a:graphic>
      </p:graphicFrame>
      <p:sp>
        <p:nvSpPr>
          <p:cNvPr id="26" name="TextBox 25"/>
          <p:cNvSpPr txBox="1"/>
          <p:nvPr/>
        </p:nvSpPr>
        <p:spPr>
          <a:xfrm>
            <a:off x="838200" y="5943600"/>
            <a:ext cx="7772400" cy="461665"/>
          </a:xfrm>
          <a:prstGeom prst="rect">
            <a:avLst/>
          </a:prstGeom>
          <a:noFill/>
        </p:spPr>
        <p:txBody>
          <a:bodyPr wrap="square" rtlCol="0">
            <a:spAutoFit/>
          </a:bodyPr>
          <a:lstStyle/>
          <a:p>
            <a:r>
              <a:rPr lang="en-US" sz="1200" b="1" u="sng" dirty="0" smtClean="0"/>
              <a:t>Note</a:t>
            </a:r>
            <a:r>
              <a:rPr lang="en-US" sz="1200" b="1" dirty="0" smtClean="0"/>
              <a:t>: </a:t>
            </a:r>
            <a:r>
              <a:rPr lang="en-US" sz="1200" dirty="0" smtClean="0"/>
              <a:t>It is anticipated that Moody’s will conclude its review of Virginia and determine whether our outlook remains negative or returns to stable by the end of November.</a:t>
            </a:r>
            <a:endParaRPr lang="en-US" sz="1200" dirty="0"/>
          </a:p>
        </p:txBody>
      </p:sp>
      <p:sp>
        <p:nvSpPr>
          <p:cNvPr id="14" name="Slide Number Placeholder 13"/>
          <p:cNvSpPr>
            <a:spLocks noGrp="1"/>
          </p:cNvSpPr>
          <p:nvPr>
            <p:ph type="sldNum" sz="quarter" idx="12"/>
          </p:nvPr>
        </p:nvSpPr>
        <p:spPr/>
        <p:txBody>
          <a:bodyPr/>
          <a:lstStyle/>
          <a:p>
            <a:pPr>
              <a:defRPr/>
            </a:pPr>
            <a:fld id="{1BBDDA1C-43F9-4DEB-8BD7-BE016F695A15}"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096000" cy="990600"/>
          </a:xfrm>
        </p:spPr>
        <p:txBody>
          <a:bodyPr/>
          <a:lstStyle/>
          <a:p>
            <a:r>
              <a:rPr lang="en-US" sz="2400" dirty="0" smtClean="0"/>
              <a:t>Strategy for Addressing Bond Ratings (Future Borrowings)</a:t>
            </a:r>
            <a:endParaRPr lang="en-US" sz="2400" dirty="0"/>
          </a:p>
        </p:txBody>
      </p:sp>
      <p:sp>
        <p:nvSpPr>
          <p:cNvPr id="5" name="Content Placeholder 4"/>
          <p:cNvSpPr>
            <a:spLocks noGrp="1"/>
          </p:cNvSpPr>
          <p:nvPr>
            <p:ph idx="1"/>
          </p:nvPr>
        </p:nvSpPr>
        <p:spPr>
          <a:xfrm>
            <a:off x="152400" y="1447800"/>
            <a:ext cx="8686800" cy="4953000"/>
          </a:xfrm>
        </p:spPr>
        <p:txBody>
          <a:bodyPr/>
          <a:lstStyle/>
          <a:p>
            <a:r>
              <a:rPr lang="en-US" sz="2000" b="1" u="sng" dirty="0" smtClean="0">
                <a:latin typeface="Calibri" pitchFamily="34" charset="0"/>
              </a:rPr>
              <a:t>#1 - Enhance Liquidity:</a:t>
            </a:r>
          </a:p>
          <a:p>
            <a:pPr lvl="1"/>
            <a:r>
              <a:rPr lang="en-US" sz="1800" dirty="0" smtClean="0">
                <a:latin typeface="Calibri" pitchFamily="34" charset="0"/>
              </a:rPr>
              <a:t>Revenue Stabilization Fund (RSF) will grow to $440 million by end of FY2013 and could double in size, $600 million by end of FY2014 with continued revenue growth.  The RSF can only be used to offset a shortfall in revenue from what is anticipated in an emailed budget.</a:t>
            </a:r>
          </a:p>
          <a:p>
            <a:pPr lvl="1"/>
            <a:r>
              <a:rPr lang="en-US" sz="1800" dirty="0" smtClean="0">
                <a:latin typeface="Calibri" pitchFamily="34" charset="0"/>
              </a:rPr>
              <a:t>Create Federal Action Contingency Fund (FACT) is a cash reserve that can be used to offset a variety of negative impacts on Virginia related to future federal actions which cannot be addressed by RSF.</a:t>
            </a:r>
          </a:p>
          <a:p>
            <a:pPr lvl="2"/>
            <a:r>
              <a:rPr lang="en-US" sz="1400" dirty="0" smtClean="0">
                <a:latin typeface="Calibri" pitchFamily="34" charset="0"/>
              </a:rPr>
              <a:t>Replace certain losses in direct federal grants,</a:t>
            </a:r>
          </a:p>
          <a:p>
            <a:pPr lvl="2"/>
            <a:r>
              <a:rPr lang="en-US" sz="1400" dirty="0" smtClean="0">
                <a:latin typeface="Calibri" pitchFamily="34" charset="0"/>
              </a:rPr>
              <a:t>Use for incentives to retain or consolidate federal facilities in Virginia.  Like BRAC approach.</a:t>
            </a:r>
          </a:p>
          <a:p>
            <a:pPr lvl="2"/>
            <a:r>
              <a:rPr lang="en-US" sz="1400" dirty="0" smtClean="0">
                <a:latin typeface="Calibri" pitchFamily="34" charset="0"/>
              </a:rPr>
              <a:t>Address federal tax policy changes from conformity,</a:t>
            </a:r>
          </a:p>
          <a:p>
            <a:pPr lvl="2"/>
            <a:r>
              <a:rPr lang="en-US" sz="1400" dirty="0" smtClean="0">
                <a:latin typeface="Calibri" pitchFamily="34" charset="0"/>
              </a:rPr>
              <a:t>Help businesses impacted by federal procurement or defense contracts as they change to other customers</a:t>
            </a:r>
          </a:p>
          <a:p>
            <a:r>
              <a:rPr lang="en-US" sz="2000" b="1" u="sng" dirty="0" smtClean="0">
                <a:latin typeface="Calibri" pitchFamily="34" charset="0"/>
              </a:rPr>
              <a:t>#2 – Diversify Economy</a:t>
            </a:r>
          </a:p>
          <a:p>
            <a:pPr lvl="1"/>
            <a:r>
              <a:rPr lang="en-US" sz="1800" dirty="0" smtClean="0">
                <a:latin typeface="Calibri" pitchFamily="34" charset="0"/>
              </a:rPr>
              <a:t>Long-range strategy given immediate attention.</a:t>
            </a:r>
          </a:p>
          <a:p>
            <a:pPr lvl="1"/>
            <a:r>
              <a:rPr lang="en-US" sz="1800" dirty="0" smtClean="0">
                <a:latin typeface="Calibri" pitchFamily="34" charset="0"/>
              </a:rPr>
              <a:t>Executive order to direct economic development personnel to fully develop strategy.</a:t>
            </a:r>
          </a:p>
        </p:txBody>
      </p:sp>
      <p:sp>
        <p:nvSpPr>
          <p:cNvPr id="4" name="Slide Number Placeholder 3"/>
          <p:cNvSpPr>
            <a:spLocks noGrp="1"/>
          </p:cNvSpPr>
          <p:nvPr>
            <p:ph type="sldNum" sz="quarter" idx="12"/>
          </p:nvPr>
        </p:nvSpPr>
        <p:spPr/>
        <p:txBody>
          <a:bodyPr/>
          <a:lstStyle/>
          <a:p>
            <a:pPr>
              <a:defRPr/>
            </a:pPr>
            <a:fld id="{1BBDDA1C-43F9-4DEB-8BD7-BE016F695A15}"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6DFE4649-A093-439C-89DB-D282716F4E83}" type="slidenum">
              <a:rPr lang="en-US"/>
              <a:pPr>
                <a:defRPr/>
              </a:pPr>
              <a:t>12</a:t>
            </a:fld>
            <a:endParaRPr lang="en-US"/>
          </a:p>
        </p:txBody>
      </p:sp>
      <p:sp>
        <p:nvSpPr>
          <p:cNvPr id="138245" name="Title 1"/>
          <p:cNvSpPr>
            <a:spLocks noGrp="1"/>
          </p:cNvSpPr>
          <p:nvPr>
            <p:ph type="title" idx="4294967295"/>
          </p:nvPr>
        </p:nvSpPr>
        <p:spPr>
          <a:xfrm>
            <a:off x="381000" y="304800"/>
            <a:ext cx="7162800" cy="1676400"/>
          </a:xfrm>
        </p:spPr>
        <p:txBody>
          <a:bodyPr lIns="91440" tIns="45720" rIns="91440" bIns="45720"/>
          <a:lstStyle/>
          <a:p>
            <a:r>
              <a:rPr lang="en-US" sz="2400" b="1" dirty="0" smtClean="0"/>
              <a:t>Fiscal Year 2012 Total Revenue Growth Needs To Be 3.7 Percent</a:t>
            </a:r>
            <a:r>
              <a:rPr lang="en-US" sz="2400" b="1" dirty="0" smtClean="0">
                <a:solidFill>
                  <a:srgbClr val="FF0000"/>
                </a:solidFill>
              </a:rPr>
              <a:t> </a:t>
            </a:r>
            <a:r>
              <a:rPr lang="en-US" sz="2400" b="1" dirty="0" smtClean="0"/>
              <a:t>To Achieve The Chapter 890 Budget Estimate</a:t>
            </a:r>
          </a:p>
        </p:txBody>
      </p:sp>
      <p:graphicFrame>
        <p:nvGraphicFramePr>
          <p:cNvPr id="138243" name="Content Placeholder 3"/>
          <p:cNvGraphicFramePr>
            <a:graphicFrameLocks noChangeAspect="1"/>
          </p:cNvGraphicFramePr>
          <p:nvPr>
            <p:ph idx="4294967295"/>
          </p:nvPr>
        </p:nvGraphicFramePr>
        <p:xfrm>
          <a:off x="304800" y="2819400"/>
          <a:ext cx="8616950" cy="3429000"/>
        </p:xfrm>
        <a:graphic>
          <a:graphicData uri="http://schemas.openxmlformats.org/presentationml/2006/ole">
            <p:oleObj spid="_x0000_s314370" name="Worksheet" r:id="rId3" imgW="7343811" imgH="3876731" progId="Excel.Sheet.12">
              <p:embed/>
            </p:oleObj>
          </a:graphicData>
        </a:graphic>
      </p:graphicFrame>
      <p:sp>
        <p:nvSpPr>
          <p:cNvPr id="138246" name="Text Box 4"/>
          <p:cNvSpPr txBox="1">
            <a:spLocks noChangeArrowheads="1"/>
          </p:cNvSpPr>
          <p:nvPr/>
        </p:nvSpPr>
        <p:spPr bwMode="auto">
          <a:xfrm>
            <a:off x="990600" y="2286000"/>
            <a:ext cx="7112000" cy="581025"/>
          </a:xfrm>
          <a:prstGeom prst="rect">
            <a:avLst/>
          </a:prstGeom>
          <a:noFill/>
          <a:ln w="9525">
            <a:noFill/>
            <a:miter lim="800000"/>
            <a:headEnd/>
            <a:tailEnd/>
          </a:ln>
        </p:spPr>
        <p:txBody>
          <a:bodyPr>
            <a:spAutoFit/>
          </a:bodyPr>
          <a:lstStyle/>
          <a:p>
            <a:pPr algn="ctr">
              <a:spcBef>
                <a:spcPct val="50000"/>
              </a:spcBef>
            </a:pPr>
            <a:r>
              <a:rPr lang="en-US" sz="1600" b="1">
                <a:latin typeface="Arial" charset="0"/>
              </a:rPr>
              <a:t>Summary of General Fund Revenue Collections FY2011 and FY2012</a:t>
            </a:r>
            <a:r>
              <a:rPr lang="en-US" sz="1600">
                <a:latin typeface="Arial" charset="0"/>
              </a:rPr>
              <a:t/>
            </a:r>
            <a:br>
              <a:rPr lang="en-US" sz="1600">
                <a:latin typeface="Arial" charset="0"/>
              </a:rPr>
            </a:br>
            <a:r>
              <a:rPr lang="en-US" sz="1600">
                <a:latin typeface="Arial" charset="0"/>
              </a:rPr>
              <a:t>(millions of dollars)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56EBE9C-003D-445D-A470-B6C141148EB1}" type="slidenum">
              <a:rPr lang="en-US" smtClean="0"/>
              <a:pPr>
                <a:defRPr/>
              </a:pPr>
              <a:t>13</a:t>
            </a:fld>
            <a:endParaRPr lang="en-US" dirty="0"/>
          </a:p>
        </p:txBody>
      </p:sp>
      <p:graphicFrame>
        <p:nvGraphicFramePr>
          <p:cNvPr id="3" name="Table 2"/>
          <p:cNvGraphicFramePr>
            <a:graphicFrameLocks noGrp="1"/>
          </p:cNvGraphicFramePr>
          <p:nvPr/>
        </p:nvGraphicFramePr>
        <p:xfrm>
          <a:off x="381002" y="609602"/>
          <a:ext cx="8000998" cy="5711651"/>
        </p:xfrm>
        <a:graphic>
          <a:graphicData uri="http://schemas.openxmlformats.org/drawingml/2006/table">
            <a:tbl>
              <a:tblPr/>
              <a:tblGrid>
                <a:gridCol w="222594"/>
                <a:gridCol w="1990976"/>
                <a:gridCol w="754344"/>
                <a:gridCol w="247326"/>
                <a:gridCol w="766711"/>
                <a:gridCol w="247326"/>
                <a:gridCol w="754344"/>
                <a:gridCol w="247326"/>
                <a:gridCol w="754344"/>
                <a:gridCol w="247326"/>
                <a:gridCol w="791443"/>
                <a:gridCol w="247326"/>
                <a:gridCol w="729612"/>
              </a:tblGrid>
              <a:tr h="387697">
                <a:tc gridSpan="13">
                  <a:txBody>
                    <a:bodyPr/>
                    <a:lstStyle/>
                    <a:p>
                      <a:pPr algn="ctr" fontAlgn="b"/>
                      <a:r>
                        <a:rPr lang="en-US" sz="2000" b="1" i="0" u="none" strike="noStrike" dirty="0">
                          <a:solidFill>
                            <a:srgbClr val="000000"/>
                          </a:solidFill>
                          <a:latin typeface="Cambria"/>
                        </a:rPr>
                        <a:t>How Are We Doing?</a:t>
                      </a:r>
                    </a:p>
                  </a:txBody>
                  <a:tcPr marL="5653" marR="5653" marT="565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7697">
                <a:tc gridSpan="13">
                  <a:txBody>
                    <a:bodyPr/>
                    <a:lstStyle/>
                    <a:p>
                      <a:pPr algn="ctr" fontAlgn="b"/>
                      <a:r>
                        <a:rPr lang="en-US" sz="2000" b="1" i="0" u="none" strike="noStrike" dirty="0">
                          <a:solidFill>
                            <a:srgbClr val="000000"/>
                          </a:solidFill>
                          <a:latin typeface="Cambria"/>
                        </a:rPr>
                        <a:t>General Fund Revenue Collections - October 2011</a:t>
                      </a:r>
                    </a:p>
                  </a:txBody>
                  <a:tcPr marL="5653" marR="5653" marT="565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9132">
                <a:tc gridSpan="13">
                  <a:txBody>
                    <a:bodyPr/>
                    <a:lstStyle/>
                    <a:p>
                      <a:pPr algn="ctr" fontAlgn="b"/>
                      <a:r>
                        <a:rPr lang="en-US" sz="1050" b="0" i="0" u="none" strike="noStrike" dirty="0">
                          <a:solidFill>
                            <a:srgbClr val="000000"/>
                          </a:solidFill>
                          <a:latin typeface="Calibri"/>
                        </a:rPr>
                        <a:t>$ in Millions</a:t>
                      </a:r>
                    </a:p>
                  </a:txBody>
                  <a:tcPr marL="5653" marR="5653" marT="565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9132">
                <a:tc>
                  <a:txBody>
                    <a:bodyPr/>
                    <a:lstStyle/>
                    <a:p>
                      <a:pPr algn="ctr" fontAlgn="b"/>
                      <a:endParaRPr lang="en-US" sz="9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endParaRPr lang="en-US" sz="9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endParaRPr lang="en-US" sz="9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endParaRPr lang="en-US" sz="9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endParaRPr lang="en-US" sz="9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endParaRPr lang="en-US" sz="9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endParaRPr lang="en-US" sz="9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endParaRPr lang="en-US" sz="9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endParaRPr lang="en-US" sz="9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endParaRPr lang="en-US" sz="9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endParaRPr lang="en-US" sz="9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endParaRPr lang="en-US" sz="9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endParaRPr lang="en-US" sz="900" b="0" i="0" u="none" strike="noStrike">
                        <a:solidFill>
                          <a:srgbClr val="000000"/>
                        </a:solidFill>
                        <a:latin typeface="Calibri"/>
                      </a:endParaRPr>
                    </a:p>
                  </a:txBody>
                  <a:tcPr marL="5653" marR="5653" marT="5653" marB="0" anchor="b">
                    <a:lnL>
                      <a:noFill/>
                    </a:lnL>
                    <a:lnR>
                      <a:noFill/>
                    </a:lnR>
                    <a:lnT>
                      <a:noFill/>
                    </a:lnT>
                    <a:lnB>
                      <a:noFill/>
                    </a:lnB>
                  </a:tcPr>
                </a:tc>
              </a:tr>
              <a:tr h="219132">
                <a:tc>
                  <a:txBody>
                    <a:bodyPr/>
                    <a:lstStyle/>
                    <a:p>
                      <a:pPr algn="l" fontAlgn="b"/>
                      <a:endParaRPr lang="en-US" sz="1300" b="0" i="0" u="none" strike="noStrike" dirty="0">
                        <a:solidFill>
                          <a:srgbClr val="000000"/>
                        </a:solidFill>
                        <a:latin typeface="Calibri"/>
                      </a:endParaRPr>
                    </a:p>
                  </a:txBody>
                  <a:tcPr marL="5653" marR="5653" marT="5653" marB="0" anchor="b">
                    <a:lnL>
                      <a:noFill/>
                    </a:lnL>
                    <a:lnR>
                      <a:noFill/>
                    </a:lnR>
                    <a:lnT>
                      <a:noFill/>
                    </a:lnT>
                    <a:lnB>
                      <a:noFill/>
                    </a:lnB>
                  </a:tcPr>
                </a:tc>
                <a:tc>
                  <a:txBody>
                    <a:bodyPr/>
                    <a:lstStyle/>
                    <a:p>
                      <a:pPr algn="l" fontAlgn="b"/>
                      <a:endParaRPr lang="en-US" sz="1300" b="0" i="0" u="none" strike="noStrike" dirty="0">
                        <a:solidFill>
                          <a:srgbClr val="000000"/>
                        </a:solidFill>
                        <a:latin typeface="Calibri"/>
                      </a:endParaRP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gridSpan="3">
                  <a:txBody>
                    <a:bodyPr/>
                    <a:lstStyle/>
                    <a:p>
                      <a:pPr algn="ctr" fontAlgn="b"/>
                      <a:r>
                        <a:rPr lang="en-US" sz="1300" b="1" i="0" u="none" strike="noStrike">
                          <a:solidFill>
                            <a:srgbClr val="000000"/>
                          </a:solidFill>
                          <a:latin typeface="Calibri"/>
                        </a:rPr>
                        <a:t> Year-to-date </a:t>
                      </a:r>
                    </a:p>
                  </a:txBody>
                  <a:tcPr marL="5653" marR="5653" marT="565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1300" b="0" i="0" u="none" strike="noStrike">
                          <a:solidFill>
                            <a:srgbClr val="000000"/>
                          </a:solidFill>
                          <a:latin typeface="Calibri"/>
                        </a:rPr>
                        <a:t> </a:t>
                      </a:r>
                    </a:p>
                  </a:txBody>
                  <a:tcPr marL="5653" marR="5653" marT="56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Calibri"/>
                        </a:rPr>
                        <a:t> </a:t>
                      </a:r>
                    </a:p>
                  </a:txBody>
                  <a:tcPr marL="5653" marR="5653" marT="56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r>
              <a:tr h="657398">
                <a:tc>
                  <a:txBody>
                    <a:bodyPr/>
                    <a:lstStyle/>
                    <a:p>
                      <a:pPr algn="ctr" fontAlgn="b"/>
                      <a:endParaRPr lang="en-US" sz="1300" b="1"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endParaRPr lang="en-US" sz="1300" b="1" i="0" u="none" strike="noStrike" dirty="0">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1" i="0" u="none" strike="noStrike">
                          <a:solidFill>
                            <a:srgbClr val="000000"/>
                          </a:solidFill>
                          <a:latin typeface="Calibri"/>
                        </a:rPr>
                        <a:t> FY2012 Estimate </a:t>
                      </a:r>
                    </a:p>
                  </a:txBody>
                  <a:tcPr marL="5653" marR="5653" marT="56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300" b="1"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1" i="0" u="none" strike="noStrike">
                          <a:solidFill>
                            <a:srgbClr val="000000"/>
                          </a:solidFill>
                          <a:latin typeface="Calibri"/>
                        </a:rPr>
                        <a:t>% Change October Collections</a:t>
                      </a:r>
                    </a:p>
                  </a:txBody>
                  <a:tcPr marL="5653" marR="5653" marT="56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300" b="1"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1" i="0" u="none" strike="noStrike">
                          <a:solidFill>
                            <a:srgbClr val="000000"/>
                          </a:solidFill>
                          <a:latin typeface="Calibri"/>
                        </a:rPr>
                        <a:t> FY2012 </a:t>
                      </a:r>
                    </a:p>
                  </a:txBody>
                  <a:tcPr marL="5653" marR="5653" marT="56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300" b="1" i="0" u="none" strike="noStrike">
                        <a:solidFill>
                          <a:srgbClr val="000000"/>
                        </a:solidFill>
                        <a:latin typeface="Calibri"/>
                      </a:endParaRPr>
                    </a:p>
                  </a:txBody>
                  <a:tcPr marL="5653" marR="5653" marT="56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1" i="0" u="none" strike="noStrike">
                          <a:solidFill>
                            <a:srgbClr val="000000"/>
                          </a:solidFill>
                          <a:latin typeface="Calibri"/>
                        </a:rPr>
                        <a:t> FY2011 </a:t>
                      </a:r>
                    </a:p>
                  </a:txBody>
                  <a:tcPr marL="5653" marR="5653" marT="56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300" b="1" i="0" u="none" strike="noStrike">
                        <a:solidFill>
                          <a:srgbClr val="000000"/>
                        </a:solidFill>
                        <a:latin typeface="Calibri"/>
                      </a:endParaRPr>
                    </a:p>
                  </a:txBody>
                  <a:tcPr marL="5653" marR="5653" marT="56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1" i="0" u="none" strike="noStrike">
                          <a:solidFill>
                            <a:srgbClr val="000000"/>
                          </a:solidFill>
                          <a:latin typeface="Calibri"/>
                        </a:rPr>
                        <a:t>% Change</a:t>
                      </a:r>
                    </a:p>
                  </a:txBody>
                  <a:tcPr marL="5653" marR="5653" marT="56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300" b="1"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1" i="0" u="none" strike="noStrike">
                          <a:solidFill>
                            <a:srgbClr val="000000"/>
                          </a:solidFill>
                          <a:latin typeface="Calibri"/>
                        </a:rPr>
                        <a:t>FY2012 Official Estimate</a:t>
                      </a:r>
                    </a:p>
                  </a:txBody>
                  <a:tcPr marL="5653" marR="5653" marT="5653" marB="0" anchor="b">
                    <a:lnL>
                      <a:noFill/>
                    </a:lnL>
                    <a:lnR>
                      <a:noFill/>
                    </a:lnR>
                    <a:lnT>
                      <a:noFill/>
                    </a:lnT>
                    <a:lnB w="6350" cap="flat" cmpd="sng" algn="ctr">
                      <a:solidFill>
                        <a:srgbClr val="000000"/>
                      </a:solidFill>
                      <a:prstDash val="solid"/>
                      <a:round/>
                      <a:headEnd type="none" w="med" len="med"/>
                      <a:tailEnd type="none" w="med" len="med"/>
                    </a:lnB>
                  </a:tcPr>
                </a:tc>
              </a:tr>
              <a:tr h="219132">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endParaRPr lang="en-US" sz="1300" b="0" i="0" u="none" strike="noStrike" dirty="0">
                        <a:solidFill>
                          <a:srgbClr val="000000"/>
                        </a:solidFill>
                        <a:latin typeface="Calibri"/>
                      </a:endParaRP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endParaRPr lang="en-US" sz="1300" b="0" i="0" u="none" strike="noStrike">
                        <a:solidFill>
                          <a:srgbClr val="000000"/>
                        </a:solidFill>
                        <a:latin typeface="Calibri"/>
                      </a:endParaRPr>
                    </a:p>
                  </a:txBody>
                  <a:tcPr marL="5653" marR="5653" marT="56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w="6350" cap="flat" cmpd="sng" algn="ctr">
                      <a:solidFill>
                        <a:srgbClr val="000000"/>
                      </a:solidFill>
                      <a:prstDash val="solid"/>
                      <a:round/>
                      <a:headEnd type="none" w="med" len="med"/>
                      <a:tailEnd type="none" w="med" len="med"/>
                    </a:lnT>
                    <a:lnB>
                      <a:noFill/>
                    </a:lnB>
                  </a:tcPr>
                </a:tc>
              </a:tr>
              <a:tr h="252846">
                <a:tc gridSpan="2">
                  <a:txBody>
                    <a:bodyPr/>
                    <a:lstStyle/>
                    <a:p>
                      <a:pPr algn="l" fontAlgn="b"/>
                      <a:r>
                        <a:rPr lang="en-US" sz="1300" b="0" i="0" u="none" strike="noStrike" dirty="0">
                          <a:solidFill>
                            <a:srgbClr val="000000"/>
                          </a:solidFill>
                          <a:latin typeface="Calibri"/>
                        </a:rPr>
                        <a:t>Individual Income Tax:</a:t>
                      </a:r>
                    </a:p>
                  </a:txBody>
                  <a:tcPr marL="5653" marR="5653" marT="5653" marB="0" anchor="b">
                    <a:lnL>
                      <a:noFill/>
                    </a:lnL>
                    <a:lnR>
                      <a:noFill/>
                    </a:lnR>
                    <a:lnT>
                      <a:noFill/>
                    </a:lnT>
                    <a:lnB>
                      <a:noFill/>
                    </a:lnB>
                  </a:tcPr>
                </a:tc>
                <a:tc hMerge="1">
                  <a:txBody>
                    <a:bodyPr/>
                    <a:lstStyle/>
                    <a:p>
                      <a:endParaRPr lang="en-US"/>
                    </a:p>
                  </a:txBody>
                  <a:tcPr/>
                </a:tc>
                <a:tc>
                  <a:txBody>
                    <a:bodyPr/>
                    <a:lstStyle/>
                    <a:p>
                      <a:pPr algn="l" fontAlgn="b"/>
                      <a:endParaRPr lang="en-US" sz="1300" b="0" i="0" u="none" strike="noStrike" dirty="0">
                        <a:solidFill>
                          <a:srgbClr val="000000"/>
                        </a:solidFill>
                        <a:latin typeface="Calibri"/>
                      </a:endParaRP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r>
              <a:tr h="252846">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r>
                        <a:rPr lang="en-US" sz="1300" b="0" i="0" u="none" strike="noStrike" dirty="0">
                          <a:solidFill>
                            <a:srgbClr val="000000"/>
                          </a:solidFill>
                          <a:latin typeface="Calibri"/>
                        </a:rPr>
                        <a:t>Withholding</a:t>
                      </a:r>
                    </a:p>
                  </a:txBody>
                  <a:tcPr marL="5653" marR="5653" marT="5653" marB="0" anchor="b">
                    <a:lnL>
                      <a:noFill/>
                    </a:lnL>
                    <a:lnR>
                      <a:noFill/>
                    </a:lnR>
                    <a:lnT>
                      <a:noFill/>
                    </a:lnT>
                    <a:lnB>
                      <a:noFill/>
                    </a:lnB>
                  </a:tcPr>
                </a:tc>
                <a:tc>
                  <a:txBody>
                    <a:bodyPr/>
                    <a:lstStyle/>
                    <a:p>
                      <a:pPr algn="l" fontAlgn="b"/>
                      <a:r>
                        <a:rPr lang="en-US" sz="1300" b="0" i="0" u="none" strike="noStrike">
                          <a:solidFill>
                            <a:srgbClr val="000000"/>
                          </a:solidFill>
                          <a:latin typeface="Calibri"/>
                        </a:rPr>
                        <a:t> $  9,958.0 </a:t>
                      </a:r>
                    </a:p>
                  </a:txBody>
                  <a:tcPr marL="5653" marR="5653" marT="5653" marB="0" anchor="b">
                    <a:lnL>
                      <a:noFill/>
                    </a:lnL>
                    <a:lnR>
                      <a:noFill/>
                    </a:lnR>
                    <a:lnT>
                      <a:noFill/>
                    </a:lnT>
                    <a:lnB>
                      <a:noFill/>
                    </a:lnB>
                  </a:tcPr>
                </a:tc>
                <a:tc>
                  <a:txBody>
                    <a:bodyPr/>
                    <a:lstStyle/>
                    <a:p>
                      <a:pPr algn="l" fontAlgn="b"/>
                      <a:endParaRPr lang="en-US" sz="1300" b="0" i="0" u="none" strike="noStrike" dirty="0">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0" i="0" u="none" strike="noStrike" dirty="0">
                          <a:solidFill>
                            <a:srgbClr val="000000"/>
                          </a:solidFill>
                          <a:latin typeface="Calibri"/>
                        </a:rPr>
                        <a:t>+5.3%</a:t>
                      </a: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r>
                        <a:rPr lang="en-US" sz="1300" b="0" i="0" u="none" strike="noStrike">
                          <a:solidFill>
                            <a:srgbClr val="000000"/>
                          </a:solidFill>
                          <a:latin typeface="Calibri"/>
                        </a:rPr>
                        <a:t> $  3,118.8 </a:t>
                      </a: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r>
                        <a:rPr lang="en-US" sz="1300" b="0" i="0" u="none" strike="noStrike">
                          <a:solidFill>
                            <a:srgbClr val="000000"/>
                          </a:solidFill>
                          <a:latin typeface="Calibri"/>
                        </a:rPr>
                        <a:t> $   2,989.1 </a:t>
                      </a: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0" i="0" u="none" strike="noStrike">
                          <a:solidFill>
                            <a:srgbClr val="000000"/>
                          </a:solidFill>
                          <a:latin typeface="Calibri"/>
                        </a:rPr>
                        <a:t>+4.3%</a:t>
                      </a: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0" i="0" u="none" strike="noStrike">
                          <a:solidFill>
                            <a:srgbClr val="000000"/>
                          </a:solidFill>
                          <a:latin typeface="Calibri"/>
                        </a:rPr>
                        <a:t>+3.4%</a:t>
                      </a:r>
                    </a:p>
                  </a:txBody>
                  <a:tcPr marL="5653" marR="5653" marT="5653" marB="0" anchor="b">
                    <a:lnL>
                      <a:noFill/>
                    </a:lnL>
                    <a:lnR>
                      <a:noFill/>
                    </a:lnR>
                    <a:lnT>
                      <a:noFill/>
                    </a:lnT>
                    <a:lnB>
                      <a:noFill/>
                    </a:lnB>
                  </a:tcPr>
                </a:tc>
              </a:tr>
              <a:tr h="252846">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r>
                        <a:rPr lang="en-US" sz="1300" b="0" i="0" u="none" strike="noStrike">
                          <a:solidFill>
                            <a:srgbClr val="000000"/>
                          </a:solidFill>
                          <a:latin typeface="Calibri"/>
                        </a:rPr>
                        <a:t>Nonwithholding</a:t>
                      </a:r>
                    </a:p>
                  </a:txBody>
                  <a:tcPr marL="5653" marR="5653" marT="5653" marB="0" anchor="b">
                    <a:lnL>
                      <a:noFill/>
                    </a:lnL>
                    <a:lnR>
                      <a:noFill/>
                    </a:lnR>
                    <a:lnT>
                      <a:noFill/>
                    </a:lnT>
                    <a:lnB>
                      <a:noFill/>
                    </a:lnB>
                  </a:tcPr>
                </a:tc>
                <a:tc>
                  <a:txBody>
                    <a:bodyPr/>
                    <a:lstStyle/>
                    <a:p>
                      <a:pPr algn="l" fontAlgn="b"/>
                      <a:r>
                        <a:rPr lang="en-US" sz="1300" b="0" i="0" u="none" strike="noStrike" dirty="0">
                          <a:solidFill>
                            <a:srgbClr val="000000"/>
                          </a:solidFill>
                          <a:latin typeface="Calibri"/>
                        </a:rPr>
                        <a:t>     2,223.6 </a:t>
                      </a:r>
                    </a:p>
                  </a:txBody>
                  <a:tcPr marL="5653" marR="5653" marT="5653" marB="0" anchor="b">
                    <a:lnL>
                      <a:noFill/>
                    </a:lnL>
                    <a:lnR>
                      <a:noFill/>
                    </a:lnR>
                    <a:lnT>
                      <a:noFill/>
                    </a:lnT>
                    <a:lnB>
                      <a:noFill/>
                    </a:lnB>
                  </a:tcPr>
                </a:tc>
                <a:tc>
                  <a:txBody>
                    <a:bodyPr/>
                    <a:lstStyle/>
                    <a:p>
                      <a:pPr algn="l" fontAlgn="b"/>
                      <a:endParaRPr lang="en-US" sz="1300" b="0" i="0" u="none" strike="noStrike" dirty="0">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0" i="0" u="none" strike="noStrike" dirty="0">
                          <a:solidFill>
                            <a:srgbClr val="000000"/>
                          </a:solidFill>
                          <a:latin typeface="Calibri"/>
                        </a:rPr>
                        <a:t>+5.0%</a:t>
                      </a:r>
                    </a:p>
                  </a:txBody>
                  <a:tcPr marL="5653" marR="5653" marT="5653" marB="0" anchor="b">
                    <a:lnL>
                      <a:noFill/>
                    </a:lnL>
                    <a:lnR>
                      <a:noFill/>
                    </a:lnR>
                    <a:lnT>
                      <a:noFill/>
                    </a:lnT>
                    <a:lnB>
                      <a:noFill/>
                    </a:lnB>
                  </a:tcPr>
                </a:tc>
                <a:tc>
                  <a:txBody>
                    <a:bodyPr/>
                    <a:lstStyle/>
                    <a:p>
                      <a:pPr algn="l" fontAlgn="b"/>
                      <a:endParaRPr lang="en-US" sz="1300" b="0" i="0" u="none" strike="noStrike" dirty="0">
                        <a:solidFill>
                          <a:srgbClr val="000000"/>
                        </a:solidFill>
                        <a:latin typeface="Calibri"/>
                      </a:endParaRPr>
                    </a:p>
                  </a:txBody>
                  <a:tcPr marL="5653" marR="5653" marT="5653" marB="0" anchor="b">
                    <a:lnL>
                      <a:noFill/>
                    </a:lnL>
                    <a:lnR>
                      <a:noFill/>
                    </a:lnR>
                    <a:lnT>
                      <a:noFill/>
                    </a:lnT>
                    <a:lnB>
                      <a:noFill/>
                    </a:lnB>
                  </a:tcPr>
                </a:tc>
                <a:tc>
                  <a:txBody>
                    <a:bodyPr/>
                    <a:lstStyle/>
                    <a:p>
                      <a:pPr algn="l" fontAlgn="b"/>
                      <a:r>
                        <a:rPr lang="en-US" sz="1300" b="0" i="0" u="none" strike="noStrike" dirty="0">
                          <a:solidFill>
                            <a:srgbClr val="000000"/>
                          </a:solidFill>
                          <a:latin typeface="Calibri"/>
                        </a:rPr>
                        <a:t>        410.9 </a:t>
                      </a: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r>
                        <a:rPr lang="en-US" sz="1300" b="0" i="0" u="none" strike="noStrike">
                          <a:solidFill>
                            <a:srgbClr val="000000"/>
                          </a:solidFill>
                          <a:latin typeface="Calibri"/>
                        </a:rPr>
                        <a:t>         352.9 </a:t>
                      </a: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0" i="0" u="none" strike="noStrike">
                          <a:solidFill>
                            <a:srgbClr val="000000"/>
                          </a:solidFill>
                          <a:latin typeface="Calibri"/>
                        </a:rPr>
                        <a:t>+16.5%</a:t>
                      </a: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0" i="0" u="none" strike="noStrike">
                          <a:solidFill>
                            <a:srgbClr val="000000"/>
                          </a:solidFill>
                          <a:latin typeface="Calibri"/>
                        </a:rPr>
                        <a:t>+2.1%</a:t>
                      </a:r>
                    </a:p>
                  </a:txBody>
                  <a:tcPr marL="5653" marR="5653" marT="5653" marB="0" anchor="b">
                    <a:lnL>
                      <a:noFill/>
                    </a:lnL>
                    <a:lnR>
                      <a:noFill/>
                    </a:lnR>
                    <a:lnT>
                      <a:noFill/>
                    </a:lnT>
                    <a:lnB>
                      <a:noFill/>
                    </a:lnB>
                  </a:tcPr>
                </a:tc>
              </a:tr>
              <a:tr h="252846">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r>
                        <a:rPr lang="en-US" sz="1300" b="0" i="0" u="none" strike="noStrike">
                          <a:solidFill>
                            <a:srgbClr val="000000"/>
                          </a:solidFill>
                          <a:latin typeface="Calibri"/>
                        </a:rPr>
                        <a:t>(Refunds)</a:t>
                      </a:r>
                    </a:p>
                  </a:txBody>
                  <a:tcPr marL="5653" marR="5653" marT="5653" marB="0" anchor="b">
                    <a:lnL>
                      <a:noFill/>
                    </a:lnL>
                    <a:lnR>
                      <a:noFill/>
                    </a:lnR>
                    <a:lnT>
                      <a:noFill/>
                    </a:lnT>
                    <a:lnB>
                      <a:noFill/>
                    </a:lnB>
                  </a:tcPr>
                </a:tc>
                <a:tc>
                  <a:txBody>
                    <a:bodyPr/>
                    <a:lstStyle/>
                    <a:p>
                      <a:pPr algn="l" fontAlgn="b"/>
                      <a:r>
                        <a:rPr lang="en-US" sz="1300" b="0" i="0" u="none" strike="noStrike" dirty="0">
                          <a:solidFill>
                            <a:srgbClr val="000000"/>
                          </a:solidFill>
                          <a:latin typeface="Calibri"/>
                        </a:rPr>
                        <a:t>    (1,852.0)</a:t>
                      </a:r>
                    </a:p>
                  </a:txBody>
                  <a:tcPr marL="5653" marR="5653" marT="56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0" i="0" u="none" strike="noStrike">
                          <a:solidFill>
                            <a:srgbClr val="000000"/>
                          </a:solidFill>
                          <a:latin typeface="Calibri"/>
                        </a:rPr>
                        <a:t>-5.3%</a:t>
                      </a:r>
                    </a:p>
                  </a:txBody>
                  <a:tcPr marL="5653" marR="5653" marT="56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r" fontAlgn="b"/>
                      <a:r>
                        <a:rPr lang="en-US" sz="1300" b="0" i="0" u="none" strike="noStrike" dirty="0">
                          <a:solidFill>
                            <a:srgbClr val="000000"/>
                          </a:solidFill>
                          <a:latin typeface="Calibri"/>
                        </a:rPr>
                        <a:t>       (163.5)</a:t>
                      </a:r>
                    </a:p>
                  </a:txBody>
                  <a:tcPr marL="5653" marR="5653" marT="56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300" b="0" i="0" u="none" strike="noStrike" dirty="0">
                        <a:solidFill>
                          <a:srgbClr val="000000"/>
                        </a:solidFill>
                        <a:latin typeface="Calibri"/>
                      </a:endParaRPr>
                    </a:p>
                  </a:txBody>
                  <a:tcPr marL="5653" marR="5653" marT="5653" marB="0" anchor="b">
                    <a:lnL>
                      <a:noFill/>
                    </a:lnL>
                    <a:lnR>
                      <a:noFill/>
                    </a:lnR>
                    <a:lnT>
                      <a:noFill/>
                    </a:lnT>
                    <a:lnB>
                      <a:noFill/>
                    </a:lnB>
                  </a:tcPr>
                </a:tc>
                <a:tc>
                  <a:txBody>
                    <a:bodyPr/>
                    <a:lstStyle/>
                    <a:p>
                      <a:pPr algn="r" fontAlgn="b"/>
                      <a:r>
                        <a:rPr lang="en-US" sz="1300" b="0" i="0" u="none" strike="noStrike" dirty="0">
                          <a:solidFill>
                            <a:srgbClr val="000000"/>
                          </a:solidFill>
                          <a:latin typeface="Calibri"/>
                        </a:rPr>
                        <a:t>       (184.1)</a:t>
                      </a:r>
                    </a:p>
                  </a:txBody>
                  <a:tcPr marL="5653" marR="5653" marT="56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0" i="0" u="none" strike="noStrike">
                          <a:solidFill>
                            <a:srgbClr val="000000"/>
                          </a:solidFill>
                          <a:latin typeface="Calibri"/>
                        </a:rPr>
                        <a:t>-11.2%</a:t>
                      </a:r>
                    </a:p>
                  </a:txBody>
                  <a:tcPr marL="5653" marR="5653" marT="56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0" i="0" u="none" strike="noStrike">
                          <a:solidFill>
                            <a:srgbClr val="000000"/>
                          </a:solidFill>
                          <a:latin typeface="Calibri"/>
                        </a:rPr>
                        <a:t>-0.9%</a:t>
                      </a:r>
                    </a:p>
                  </a:txBody>
                  <a:tcPr marL="5653" marR="5653" marT="5653" marB="0" anchor="b">
                    <a:lnL>
                      <a:noFill/>
                    </a:lnL>
                    <a:lnR>
                      <a:noFill/>
                    </a:lnR>
                    <a:lnT>
                      <a:noFill/>
                    </a:lnT>
                    <a:lnB w="6350" cap="flat" cmpd="sng" algn="ctr">
                      <a:solidFill>
                        <a:srgbClr val="000000"/>
                      </a:solidFill>
                      <a:prstDash val="solid"/>
                      <a:round/>
                      <a:headEnd type="none" w="med" len="med"/>
                      <a:tailEnd type="none" w="med" len="med"/>
                    </a:lnB>
                  </a:tcPr>
                </a:tc>
              </a:tr>
              <a:tr h="252846">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r>
                        <a:rPr lang="en-US" sz="1300" b="0" i="0" u="none" strike="noStrike">
                          <a:solidFill>
                            <a:srgbClr val="000000"/>
                          </a:solidFill>
                          <a:latin typeface="Calibri"/>
                        </a:rPr>
                        <a:t>Net Individual Income Tax</a:t>
                      </a:r>
                    </a:p>
                  </a:txBody>
                  <a:tcPr marL="5653" marR="5653" marT="5653" marB="0" anchor="b">
                    <a:lnL>
                      <a:noFill/>
                    </a:lnL>
                    <a:lnR>
                      <a:noFill/>
                    </a:lnR>
                    <a:lnT>
                      <a:noFill/>
                    </a:lnT>
                    <a:lnB>
                      <a:noFill/>
                    </a:lnB>
                  </a:tcPr>
                </a:tc>
                <a:tc>
                  <a:txBody>
                    <a:bodyPr/>
                    <a:lstStyle/>
                    <a:p>
                      <a:pPr algn="l" fontAlgn="b"/>
                      <a:r>
                        <a:rPr lang="en-US" sz="1300" b="0" i="0" u="none" strike="noStrike" dirty="0">
                          <a:solidFill>
                            <a:srgbClr val="000000"/>
                          </a:solidFill>
                          <a:latin typeface="Calibri"/>
                        </a:rPr>
                        <a:t> $10,329.6 </a:t>
                      </a:r>
                    </a:p>
                  </a:txBody>
                  <a:tcPr marL="5653" marR="5653" marT="56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0" i="0" u="none" strike="noStrike">
                          <a:solidFill>
                            <a:srgbClr val="000000"/>
                          </a:solidFill>
                          <a:latin typeface="Calibri"/>
                        </a:rPr>
                        <a:t>+6.1%</a:t>
                      </a:r>
                    </a:p>
                  </a:txBody>
                  <a:tcPr marL="5653" marR="5653" marT="56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r>
                        <a:rPr lang="en-US" sz="1300" b="0" i="0" u="none" strike="noStrike">
                          <a:solidFill>
                            <a:srgbClr val="000000"/>
                          </a:solidFill>
                          <a:latin typeface="Calibri"/>
                        </a:rPr>
                        <a:t> $  3,366.2 </a:t>
                      </a:r>
                    </a:p>
                  </a:txBody>
                  <a:tcPr marL="5653" marR="5653" marT="56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r>
                        <a:rPr lang="en-US" sz="1300" b="0" i="0" u="none" strike="noStrike" dirty="0">
                          <a:solidFill>
                            <a:srgbClr val="000000"/>
                          </a:solidFill>
                          <a:latin typeface="Calibri"/>
                        </a:rPr>
                        <a:t> $   3,157.9 </a:t>
                      </a:r>
                    </a:p>
                  </a:txBody>
                  <a:tcPr marL="5653" marR="5653" marT="56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0" i="0" u="none" strike="noStrike">
                          <a:solidFill>
                            <a:srgbClr val="000000"/>
                          </a:solidFill>
                          <a:latin typeface="Calibri"/>
                        </a:rPr>
                        <a:t>+6.6%</a:t>
                      </a:r>
                    </a:p>
                  </a:txBody>
                  <a:tcPr marL="5653" marR="5653" marT="56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0" i="0" u="none" strike="noStrike">
                          <a:solidFill>
                            <a:srgbClr val="000000"/>
                          </a:solidFill>
                          <a:latin typeface="Calibri"/>
                        </a:rPr>
                        <a:t>+3.9%</a:t>
                      </a:r>
                    </a:p>
                  </a:txBody>
                  <a:tcPr marL="5653" marR="5653" marT="5653" marB="0" anchor="b">
                    <a:lnL>
                      <a:noFill/>
                    </a:lnL>
                    <a:lnR>
                      <a:noFill/>
                    </a:lnR>
                    <a:lnT w="6350" cap="flat" cmpd="sng" algn="ctr">
                      <a:solidFill>
                        <a:srgbClr val="000000"/>
                      </a:solidFill>
                      <a:prstDash val="solid"/>
                      <a:round/>
                      <a:headEnd type="none" w="med" len="med"/>
                      <a:tailEnd type="none" w="med" len="med"/>
                    </a:lnT>
                    <a:lnB>
                      <a:noFill/>
                    </a:lnB>
                  </a:tcPr>
                </a:tc>
              </a:tr>
              <a:tr h="219132">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endParaRPr lang="en-US" sz="1300" b="0" i="0" u="none" strike="noStrike" dirty="0">
                        <a:solidFill>
                          <a:srgbClr val="000000"/>
                        </a:solidFill>
                        <a:latin typeface="Calibri"/>
                      </a:endParaRP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endParaRPr lang="en-US" sz="1300" b="0" i="0" u="none" strike="noStrike" dirty="0">
                        <a:solidFill>
                          <a:srgbClr val="000000"/>
                        </a:solidFill>
                        <a:latin typeface="Calibri"/>
                      </a:endParaRP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r>
              <a:tr h="252846">
                <a:tc gridSpan="2">
                  <a:txBody>
                    <a:bodyPr/>
                    <a:lstStyle/>
                    <a:p>
                      <a:pPr algn="l" fontAlgn="b"/>
                      <a:r>
                        <a:rPr lang="en-US" sz="1300" b="0" i="0" u="none" strike="noStrike">
                          <a:solidFill>
                            <a:srgbClr val="000000"/>
                          </a:solidFill>
                          <a:latin typeface="Calibri"/>
                        </a:rPr>
                        <a:t>Sales and Use Tax</a:t>
                      </a:r>
                    </a:p>
                  </a:txBody>
                  <a:tcPr marL="5653" marR="5653" marT="5653" marB="0" anchor="b">
                    <a:lnL>
                      <a:noFill/>
                    </a:lnL>
                    <a:lnR>
                      <a:noFill/>
                    </a:lnR>
                    <a:lnT>
                      <a:noFill/>
                    </a:lnT>
                    <a:lnB>
                      <a:noFill/>
                    </a:lnB>
                  </a:tcPr>
                </a:tc>
                <a:tc hMerge="1">
                  <a:txBody>
                    <a:bodyPr/>
                    <a:lstStyle/>
                    <a:p>
                      <a:endParaRPr lang="en-US"/>
                    </a:p>
                  </a:txBody>
                  <a:tcPr/>
                </a:tc>
                <a:tc>
                  <a:txBody>
                    <a:bodyPr/>
                    <a:lstStyle/>
                    <a:p>
                      <a:pPr algn="l" fontAlgn="b"/>
                      <a:r>
                        <a:rPr lang="en-US" sz="1300" b="0" i="0" u="none" strike="noStrike" dirty="0">
                          <a:solidFill>
                            <a:srgbClr val="000000"/>
                          </a:solidFill>
                          <a:latin typeface="Calibri"/>
                        </a:rPr>
                        <a:t> $  3,115.5 </a:t>
                      </a: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0" i="0" u="none" strike="noStrike">
                          <a:solidFill>
                            <a:srgbClr val="000000"/>
                          </a:solidFill>
                          <a:latin typeface="Calibri"/>
                        </a:rPr>
                        <a:t>+2.9%</a:t>
                      </a: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r>
                        <a:rPr lang="en-US" sz="1300" b="0" i="0" u="none" strike="noStrike">
                          <a:solidFill>
                            <a:srgbClr val="000000"/>
                          </a:solidFill>
                          <a:latin typeface="Calibri"/>
                        </a:rPr>
                        <a:t> $     881.1 </a:t>
                      </a: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r>
                        <a:rPr lang="en-US" sz="1300" b="0" i="0" u="none" strike="noStrike">
                          <a:solidFill>
                            <a:srgbClr val="000000"/>
                          </a:solidFill>
                          <a:latin typeface="Calibri"/>
                        </a:rPr>
                        <a:t> $      831.2 </a:t>
                      </a: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0" i="0" u="none" strike="noStrike" dirty="0">
                          <a:solidFill>
                            <a:srgbClr val="000000"/>
                          </a:solidFill>
                          <a:latin typeface="Calibri"/>
                        </a:rPr>
                        <a:t>6.0%</a:t>
                      </a:r>
                    </a:p>
                  </a:txBody>
                  <a:tcPr marL="5653" marR="5653" marT="5653" marB="0" anchor="b">
                    <a:lnL>
                      <a:noFill/>
                    </a:lnL>
                    <a:lnR>
                      <a:noFill/>
                    </a:lnR>
                    <a:lnT>
                      <a:noFill/>
                    </a:lnT>
                    <a:lnB>
                      <a:noFill/>
                    </a:lnB>
                  </a:tcPr>
                </a:tc>
                <a:tc>
                  <a:txBody>
                    <a:bodyPr/>
                    <a:lstStyle/>
                    <a:p>
                      <a:pPr algn="l" fontAlgn="b"/>
                      <a:endParaRPr lang="en-US" sz="1300" b="0" i="0" u="none" strike="noStrike" dirty="0">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0" i="0" u="none" strike="noStrike">
                          <a:solidFill>
                            <a:srgbClr val="000000"/>
                          </a:solidFill>
                          <a:latin typeface="Calibri"/>
                        </a:rPr>
                        <a:t>3.4%</a:t>
                      </a:r>
                    </a:p>
                  </a:txBody>
                  <a:tcPr marL="5653" marR="5653" marT="5653" marB="0" anchor="b">
                    <a:lnL>
                      <a:noFill/>
                    </a:lnL>
                    <a:lnR>
                      <a:noFill/>
                    </a:lnR>
                    <a:lnT>
                      <a:noFill/>
                    </a:lnT>
                    <a:lnB>
                      <a:noFill/>
                    </a:lnB>
                  </a:tcPr>
                </a:tc>
              </a:tr>
              <a:tr h="252846">
                <a:tc gridSpan="2">
                  <a:txBody>
                    <a:bodyPr/>
                    <a:lstStyle/>
                    <a:p>
                      <a:pPr algn="l" fontAlgn="b"/>
                      <a:r>
                        <a:rPr lang="en-US" sz="1300" b="0" i="0" u="none" strike="noStrike">
                          <a:solidFill>
                            <a:srgbClr val="000000"/>
                          </a:solidFill>
                          <a:latin typeface="Calibri"/>
                        </a:rPr>
                        <a:t>Corporate Income</a:t>
                      </a:r>
                    </a:p>
                  </a:txBody>
                  <a:tcPr marL="5653" marR="5653" marT="5653" marB="0" anchor="b">
                    <a:lnL>
                      <a:noFill/>
                    </a:lnL>
                    <a:lnR>
                      <a:noFill/>
                    </a:lnR>
                    <a:lnT>
                      <a:noFill/>
                    </a:lnT>
                    <a:lnB>
                      <a:noFill/>
                    </a:lnB>
                  </a:tcPr>
                </a:tc>
                <a:tc hMerge="1">
                  <a:txBody>
                    <a:bodyPr/>
                    <a:lstStyle/>
                    <a:p>
                      <a:endParaRPr lang="en-US"/>
                    </a:p>
                  </a:txBody>
                  <a:tcPr/>
                </a:tc>
                <a:tc>
                  <a:txBody>
                    <a:bodyPr/>
                    <a:lstStyle/>
                    <a:p>
                      <a:pPr algn="l" fontAlgn="b"/>
                      <a:r>
                        <a:rPr lang="en-US" sz="1300" b="0" i="0" u="none" strike="noStrike" dirty="0">
                          <a:solidFill>
                            <a:srgbClr val="000000"/>
                          </a:solidFill>
                          <a:latin typeface="Calibri"/>
                        </a:rPr>
                        <a:t>        831.6 </a:t>
                      </a: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0" i="0" u="none" strike="noStrike">
                          <a:solidFill>
                            <a:srgbClr val="000000"/>
                          </a:solidFill>
                          <a:latin typeface="Calibri"/>
                        </a:rPr>
                        <a:t>-55.1%</a:t>
                      </a: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r>
                        <a:rPr lang="en-US" sz="1300" b="0" i="0" u="none" strike="noStrike">
                          <a:solidFill>
                            <a:srgbClr val="000000"/>
                          </a:solidFill>
                          <a:latin typeface="Calibri"/>
                        </a:rPr>
                        <a:t>        208.9 </a:t>
                      </a: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r>
                        <a:rPr lang="en-US" sz="1300" b="0" i="0" u="none" strike="noStrike">
                          <a:solidFill>
                            <a:srgbClr val="000000"/>
                          </a:solidFill>
                          <a:latin typeface="Calibri"/>
                        </a:rPr>
                        <a:t>         216.8 </a:t>
                      </a: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0" i="0" u="none" strike="noStrike" dirty="0" smtClean="0">
                          <a:solidFill>
                            <a:srgbClr val="000000"/>
                          </a:solidFill>
                          <a:latin typeface="Calibri"/>
                        </a:rPr>
                        <a:t>-3.7</a:t>
                      </a:r>
                      <a:r>
                        <a:rPr lang="en-US" sz="1300" b="0" i="0" u="none" strike="noStrike" dirty="0">
                          <a:solidFill>
                            <a:srgbClr val="000000"/>
                          </a:solidFill>
                          <a:latin typeface="Calibri"/>
                        </a:rPr>
                        <a:t>%</a:t>
                      </a: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0" i="0" u="none" strike="noStrike" dirty="0">
                          <a:solidFill>
                            <a:srgbClr val="000000"/>
                          </a:solidFill>
                          <a:latin typeface="Calibri"/>
                        </a:rPr>
                        <a:t>1.1%</a:t>
                      </a:r>
                    </a:p>
                  </a:txBody>
                  <a:tcPr marL="5653" marR="5653" marT="5653" marB="0" anchor="b">
                    <a:lnL>
                      <a:noFill/>
                    </a:lnL>
                    <a:lnR>
                      <a:noFill/>
                    </a:lnR>
                    <a:lnT>
                      <a:noFill/>
                    </a:lnT>
                    <a:lnB>
                      <a:noFill/>
                    </a:lnB>
                  </a:tcPr>
                </a:tc>
              </a:tr>
              <a:tr h="252846">
                <a:tc gridSpan="2">
                  <a:txBody>
                    <a:bodyPr/>
                    <a:lstStyle/>
                    <a:p>
                      <a:pPr algn="l" fontAlgn="b"/>
                      <a:r>
                        <a:rPr lang="en-US" sz="1300" b="0" i="0" u="none" strike="noStrike">
                          <a:solidFill>
                            <a:srgbClr val="000000"/>
                          </a:solidFill>
                          <a:latin typeface="Calibri"/>
                        </a:rPr>
                        <a:t>Wills, Suits, Deeds, Contracts</a:t>
                      </a:r>
                    </a:p>
                  </a:txBody>
                  <a:tcPr marL="5653" marR="5653" marT="5653" marB="0" anchor="b">
                    <a:lnL>
                      <a:noFill/>
                    </a:lnL>
                    <a:lnR>
                      <a:noFill/>
                    </a:lnR>
                    <a:lnT>
                      <a:noFill/>
                    </a:lnT>
                    <a:lnB>
                      <a:noFill/>
                    </a:lnB>
                  </a:tcPr>
                </a:tc>
                <a:tc hMerge="1">
                  <a:txBody>
                    <a:bodyPr/>
                    <a:lstStyle/>
                    <a:p>
                      <a:endParaRPr lang="en-US"/>
                    </a:p>
                  </a:txBody>
                  <a:tcPr/>
                </a:tc>
                <a:tc>
                  <a:txBody>
                    <a:bodyPr/>
                    <a:lstStyle/>
                    <a:p>
                      <a:pPr algn="l" fontAlgn="b"/>
                      <a:r>
                        <a:rPr lang="en-US" sz="1300" b="0" i="0" u="none" strike="noStrike" dirty="0">
                          <a:solidFill>
                            <a:srgbClr val="000000"/>
                          </a:solidFill>
                          <a:latin typeface="Calibri"/>
                        </a:rPr>
                        <a:t>        301.1 </a:t>
                      </a: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0" i="0" u="none" strike="noStrike">
                          <a:solidFill>
                            <a:srgbClr val="000000"/>
                          </a:solidFill>
                          <a:latin typeface="Calibri"/>
                        </a:rPr>
                        <a:t>+0.9%</a:t>
                      </a: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r>
                        <a:rPr lang="en-US" sz="1300" b="0" i="0" u="none" strike="noStrike">
                          <a:solidFill>
                            <a:srgbClr val="000000"/>
                          </a:solidFill>
                          <a:latin typeface="Calibri"/>
                        </a:rPr>
                        <a:t>        104.5 </a:t>
                      </a: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r>
                        <a:rPr lang="en-US" sz="1300" b="0" i="0" u="none" strike="noStrike">
                          <a:solidFill>
                            <a:srgbClr val="000000"/>
                          </a:solidFill>
                          <a:latin typeface="Calibri"/>
                        </a:rPr>
                        <a:t>         101.1 </a:t>
                      </a: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0" i="0" u="none" strike="noStrike">
                          <a:solidFill>
                            <a:srgbClr val="000000"/>
                          </a:solidFill>
                          <a:latin typeface="Calibri"/>
                        </a:rPr>
                        <a:t>+3.4%</a:t>
                      </a: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0" i="0" u="none" strike="noStrike" dirty="0">
                          <a:solidFill>
                            <a:srgbClr val="000000"/>
                          </a:solidFill>
                          <a:latin typeface="Calibri"/>
                        </a:rPr>
                        <a:t>+3.3%</a:t>
                      </a:r>
                    </a:p>
                  </a:txBody>
                  <a:tcPr marL="5653" marR="5653" marT="5653" marB="0" anchor="b">
                    <a:lnL>
                      <a:noFill/>
                    </a:lnL>
                    <a:lnR>
                      <a:noFill/>
                    </a:lnR>
                    <a:lnT>
                      <a:noFill/>
                    </a:lnT>
                    <a:lnB>
                      <a:noFill/>
                    </a:lnB>
                  </a:tcPr>
                </a:tc>
              </a:tr>
              <a:tr h="252846">
                <a:tc gridSpan="2">
                  <a:txBody>
                    <a:bodyPr/>
                    <a:lstStyle/>
                    <a:p>
                      <a:pPr algn="l" fontAlgn="b"/>
                      <a:r>
                        <a:rPr lang="en-US" sz="1300" b="0" i="0" u="none" strike="noStrike">
                          <a:solidFill>
                            <a:srgbClr val="000000"/>
                          </a:solidFill>
                          <a:latin typeface="Calibri"/>
                        </a:rPr>
                        <a:t>Insurance Premiums</a:t>
                      </a:r>
                    </a:p>
                  </a:txBody>
                  <a:tcPr marL="5653" marR="5653" marT="5653" marB="0" anchor="b">
                    <a:lnL>
                      <a:noFill/>
                    </a:lnL>
                    <a:lnR>
                      <a:noFill/>
                    </a:lnR>
                    <a:lnT>
                      <a:noFill/>
                    </a:lnT>
                    <a:lnB>
                      <a:noFill/>
                    </a:lnB>
                  </a:tcPr>
                </a:tc>
                <a:tc hMerge="1">
                  <a:txBody>
                    <a:bodyPr/>
                    <a:lstStyle/>
                    <a:p>
                      <a:endParaRPr lang="en-US"/>
                    </a:p>
                  </a:txBody>
                  <a:tcPr/>
                </a:tc>
                <a:tc>
                  <a:txBody>
                    <a:bodyPr/>
                    <a:lstStyle/>
                    <a:p>
                      <a:pPr algn="l" fontAlgn="b"/>
                      <a:r>
                        <a:rPr lang="en-US" sz="1300" b="0" i="0" u="none" strike="noStrike">
                          <a:solidFill>
                            <a:srgbClr val="000000"/>
                          </a:solidFill>
                          <a:latin typeface="Calibri"/>
                        </a:rPr>
                        <a:t>        289.6 </a:t>
                      </a:r>
                    </a:p>
                  </a:txBody>
                  <a:tcPr marL="5653" marR="5653" marT="5653" marB="0" anchor="b">
                    <a:lnL>
                      <a:noFill/>
                    </a:lnL>
                    <a:lnR>
                      <a:noFill/>
                    </a:lnR>
                    <a:lnT>
                      <a:noFill/>
                    </a:lnT>
                    <a:lnB>
                      <a:noFill/>
                    </a:lnB>
                  </a:tcPr>
                </a:tc>
                <a:tc>
                  <a:txBody>
                    <a:bodyPr/>
                    <a:lstStyle/>
                    <a:p>
                      <a:pPr algn="l" fontAlgn="b"/>
                      <a:endParaRPr lang="en-US" sz="1300" b="0" i="0" u="none" strike="noStrike" dirty="0">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0" i="0" u="none" strike="noStrike">
                          <a:solidFill>
                            <a:srgbClr val="000000"/>
                          </a:solidFill>
                          <a:latin typeface="Calibri"/>
                        </a:rPr>
                        <a:t>0</a:t>
                      </a: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r>
                        <a:rPr lang="en-US" sz="1300" b="0" i="0" u="none" strike="noStrike">
                          <a:solidFill>
                            <a:srgbClr val="000000"/>
                          </a:solidFill>
                          <a:latin typeface="Calibri"/>
                        </a:rPr>
                        <a:t>               -  </a:t>
                      </a: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r>
                        <a:rPr lang="en-US" sz="1300" b="0" i="0" u="none" strike="noStrike">
                          <a:solidFill>
                            <a:srgbClr val="000000"/>
                          </a:solidFill>
                          <a:latin typeface="Calibri"/>
                        </a:rPr>
                        <a:t>               -  </a:t>
                      </a: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0" i="0" u="none" strike="noStrike">
                          <a:solidFill>
                            <a:srgbClr val="000000"/>
                          </a:solidFill>
                          <a:latin typeface="Calibri"/>
                        </a:rPr>
                        <a:t>0</a:t>
                      </a: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0" i="0" u="none" strike="noStrike" dirty="0">
                          <a:solidFill>
                            <a:srgbClr val="000000"/>
                          </a:solidFill>
                          <a:latin typeface="Calibri"/>
                        </a:rPr>
                        <a:t>+2.9%</a:t>
                      </a:r>
                    </a:p>
                  </a:txBody>
                  <a:tcPr marL="5653" marR="5653" marT="5653" marB="0" anchor="b">
                    <a:lnL>
                      <a:noFill/>
                    </a:lnL>
                    <a:lnR>
                      <a:noFill/>
                    </a:lnR>
                    <a:lnT>
                      <a:noFill/>
                    </a:lnT>
                    <a:lnB>
                      <a:noFill/>
                    </a:lnB>
                  </a:tcPr>
                </a:tc>
              </a:tr>
              <a:tr h="252846">
                <a:tc gridSpan="2">
                  <a:txBody>
                    <a:bodyPr/>
                    <a:lstStyle/>
                    <a:p>
                      <a:pPr algn="l" fontAlgn="b"/>
                      <a:r>
                        <a:rPr lang="en-US" sz="1300" b="0" i="0" u="none" strike="noStrike">
                          <a:solidFill>
                            <a:srgbClr val="000000"/>
                          </a:solidFill>
                          <a:latin typeface="Calibri"/>
                        </a:rPr>
                        <a:t>Interest Income</a:t>
                      </a:r>
                    </a:p>
                  </a:txBody>
                  <a:tcPr marL="5653" marR="5653" marT="5653" marB="0" anchor="b">
                    <a:lnL>
                      <a:noFill/>
                    </a:lnL>
                    <a:lnR>
                      <a:noFill/>
                    </a:lnR>
                    <a:lnT>
                      <a:noFill/>
                    </a:lnT>
                    <a:lnB>
                      <a:noFill/>
                    </a:lnB>
                  </a:tcPr>
                </a:tc>
                <a:tc hMerge="1">
                  <a:txBody>
                    <a:bodyPr/>
                    <a:lstStyle/>
                    <a:p>
                      <a:endParaRPr lang="en-US"/>
                    </a:p>
                  </a:txBody>
                  <a:tcPr/>
                </a:tc>
                <a:tc>
                  <a:txBody>
                    <a:bodyPr/>
                    <a:lstStyle/>
                    <a:p>
                      <a:pPr algn="l" fontAlgn="b"/>
                      <a:r>
                        <a:rPr lang="en-US" sz="1300" b="0" i="0" u="none" strike="noStrike">
                          <a:solidFill>
                            <a:srgbClr val="000000"/>
                          </a:solidFill>
                          <a:latin typeface="Calibri"/>
                        </a:rPr>
                        <a:t>        103.6 </a:t>
                      </a:r>
                    </a:p>
                  </a:txBody>
                  <a:tcPr marL="5653" marR="5653" marT="5653" marB="0" anchor="b">
                    <a:lnL>
                      <a:noFill/>
                    </a:lnL>
                    <a:lnR>
                      <a:noFill/>
                    </a:lnR>
                    <a:lnT>
                      <a:noFill/>
                    </a:lnT>
                    <a:lnB>
                      <a:noFill/>
                    </a:lnB>
                  </a:tcPr>
                </a:tc>
                <a:tc>
                  <a:txBody>
                    <a:bodyPr/>
                    <a:lstStyle/>
                    <a:p>
                      <a:pPr algn="l" fontAlgn="b"/>
                      <a:endParaRPr lang="en-US" sz="1300" b="0" i="0" u="none" strike="noStrike" dirty="0">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0" i="0" u="none" strike="noStrike" dirty="0">
                          <a:solidFill>
                            <a:srgbClr val="000000"/>
                          </a:solidFill>
                          <a:latin typeface="Calibri"/>
                        </a:rPr>
                        <a:t>-223.4%</a:t>
                      </a: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r>
                        <a:rPr lang="en-US" sz="1300" b="0" i="0" u="none" strike="noStrike">
                          <a:solidFill>
                            <a:srgbClr val="000000"/>
                          </a:solidFill>
                          <a:latin typeface="Calibri"/>
                        </a:rPr>
                        <a:t>          26.5 </a:t>
                      </a: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r>
                        <a:rPr lang="en-US" sz="1300" b="0" i="0" u="none" strike="noStrike">
                          <a:solidFill>
                            <a:srgbClr val="000000"/>
                          </a:solidFill>
                          <a:latin typeface="Calibri"/>
                        </a:rPr>
                        <a:t>           24.8 </a:t>
                      </a: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0" i="0" u="none" strike="noStrike">
                          <a:solidFill>
                            <a:srgbClr val="000000"/>
                          </a:solidFill>
                          <a:latin typeface="Calibri"/>
                        </a:rPr>
                        <a:t>+6.8%</a:t>
                      </a:r>
                    </a:p>
                  </a:txBody>
                  <a:tcPr marL="5653" marR="5653" marT="5653"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0" i="0" u="none" strike="noStrike" dirty="0">
                          <a:solidFill>
                            <a:srgbClr val="000000"/>
                          </a:solidFill>
                          <a:latin typeface="Calibri"/>
                        </a:rPr>
                        <a:t>+27.7%</a:t>
                      </a:r>
                    </a:p>
                  </a:txBody>
                  <a:tcPr marL="5653" marR="5653" marT="5653" marB="0" anchor="b">
                    <a:lnL>
                      <a:noFill/>
                    </a:lnL>
                    <a:lnR>
                      <a:noFill/>
                    </a:lnR>
                    <a:lnT>
                      <a:noFill/>
                    </a:lnT>
                    <a:lnB>
                      <a:noFill/>
                    </a:lnB>
                  </a:tcPr>
                </a:tc>
              </a:tr>
              <a:tr h="252846">
                <a:tc gridSpan="2">
                  <a:txBody>
                    <a:bodyPr/>
                    <a:lstStyle/>
                    <a:p>
                      <a:pPr algn="l" fontAlgn="b"/>
                      <a:r>
                        <a:rPr lang="en-US" sz="1300" b="0" i="0" u="none" strike="noStrike">
                          <a:solidFill>
                            <a:srgbClr val="000000"/>
                          </a:solidFill>
                          <a:latin typeface="Calibri"/>
                        </a:rPr>
                        <a:t>All Other</a:t>
                      </a:r>
                    </a:p>
                  </a:txBody>
                  <a:tcPr marL="5653" marR="5653" marT="5653" marB="0" anchor="b">
                    <a:lnL>
                      <a:noFill/>
                    </a:lnL>
                    <a:lnR>
                      <a:noFill/>
                    </a:lnR>
                    <a:lnT>
                      <a:noFill/>
                    </a:lnT>
                    <a:lnB>
                      <a:noFill/>
                    </a:lnB>
                  </a:tcPr>
                </a:tc>
                <a:tc hMerge="1">
                  <a:txBody>
                    <a:bodyPr/>
                    <a:lstStyle/>
                    <a:p>
                      <a:endParaRPr lang="en-US"/>
                    </a:p>
                  </a:txBody>
                  <a:tcPr/>
                </a:tc>
                <a:tc>
                  <a:txBody>
                    <a:bodyPr/>
                    <a:lstStyle/>
                    <a:p>
                      <a:pPr algn="l" fontAlgn="b"/>
                      <a:r>
                        <a:rPr lang="en-US" sz="1300" b="0" i="0" u="none" strike="noStrike">
                          <a:solidFill>
                            <a:srgbClr val="000000"/>
                          </a:solidFill>
                          <a:latin typeface="Calibri"/>
                        </a:rPr>
                        <a:t>        623.8 </a:t>
                      </a:r>
                    </a:p>
                  </a:txBody>
                  <a:tcPr marL="5653" marR="5653" marT="56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0" i="0" u="none" strike="noStrike" dirty="0">
                          <a:solidFill>
                            <a:srgbClr val="000000"/>
                          </a:solidFill>
                          <a:latin typeface="Calibri"/>
                        </a:rPr>
                        <a:t>+12.5%</a:t>
                      </a:r>
                    </a:p>
                  </a:txBody>
                  <a:tcPr marL="5653" marR="5653" marT="56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300" b="0" i="0" u="none" strike="noStrike" dirty="0">
                        <a:solidFill>
                          <a:srgbClr val="000000"/>
                        </a:solidFill>
                        <a:latin typeface="Calibri"/>
                      </a:endParaRPr>
                    </a:p>
                  </a:txBody>
                  <a:tcPr marL="5653" marR="5653" marT="5653" marB="0" anchor="b">
                    <a:lnL>
                      <a:noFill/>
                    </a:lnL>
                    <a:lnR>
                      <a:noFill/>
                    </a:lnR>
                    <a:lnT>
                      <a:noFill/>
                    </a:lnT>
                    <a:lnB>
                      <a:noFill/>
                    </a:lnB>
                  </a:tcPr>
                </a:tc>
                <a:tc>
                  <a:txBody>
                    <a:bodyPr/>
                    <a:lstStyle/>
                    <a:p>
                      <a:pPr algn="l" fontAlgn="b"/>
                      <a:r>
                        <a:rPr lang="en-US" sz="1300" b="0" i="0" u="none" strike="noStrike">
                          <a:solidFill>
                            <a:srgbClr val="000000"/>
                          </a:solidFill>
                          <a:latin typeface="Calibri"/>
                        </a:rPr>
                        <a:t>        135.4 </a:t>
                      </a:r>
                    </a:p>
                  </a:txBody>
                  <a:tcPr marL="5653" marR="5653" marT="56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r>
                        <a:rPr lang="en-US" sz="1300" b="0" i="0" u="none" strike="noStrike">
                          <a:solidFill>
                            <a:srgbClr val="000000"/>
                          </a:solidFill>
                          <a:latin typeface="Calibri"/>
                        </a:rPr>
                        <a:t>         131.0 </a:t>
                      </a:r>
                    </a:p>
                  </a:txBody>
                  <a:tcPr marL="5653" marR="5653" marT="56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0" i="0" u="none" strike="noStrike">
                          <a:solidFill>
                            <a:srgbClr val="000000"/>
                          </a:solidFill>
                          <a:latin typeface="Calibri"/>
                        </a:rPr>
                        <a:t>+3.4%</a:t>
                      </a:r>
                    </a:p>
                  </a:txBody>
                  <a:tcPr marL="5653" marR="5653" marT="56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0" i="0" u="none" strike="noStrike" dirty="0">
                          <a:solidFill>
                            <a:srgbClr val="000000"/>
                          </a:solidFill>
                          <a:latin typeface="Calibri"/>
                        </a:rPr>
                        <a:t>+2.8%</a:t>
                      </a:r>
                    </a:p>
                  </a:txBody>
                  <a:tcPr marL="5653" marR="5653" marT="5653" marB="0" anchor="b">
                    <a:lnL>
                      <a:noFill/>
                    </a:lnL>
                    <a:lnR>
                      <a:noFill/>
                    </a:lnR>
                    <a:lnT>
                      <a:noFill/>
                    </a:lnT>
                    <a:lnB w="6350" cap="flat" cmpd="sng" algn="ctr">
                      <a:solidFill>
                        <a:srgbClr val="000000"/>
                      </a:solidFill>
                      <a:prstDash val="solid"/>
                      <a:round/>
                      <a:headEnd type="none" w="med" len="med"/>
                      <a:tailEnd type="none" w="med" len="med"/>
                    </a:lnB>
                  </a:tcPr>
                </a:tc>
              </a:tr>
              <a:tr h="252846">
                <a:tc gridSpan="2">
                  <a:txBody>
                    <a:bodyPr/>
                    <a:lstStyle/>
                    <a:p>
                      <a:pPr algn="l" fontAlgn="b"/>
                      <a:r>
                        <a:rPr lang="en-US" sz="1300" b="0" i="0" u="none" strike="noStrike">
                          <a:solidFill>
                            <a:srgbClr val="000000"/>
                          </a:solidFill>
                          <a:latin typeface="Calibri"/>
                        </a:rPr>
                        <a:t>Total</a:t>
                      </a:r>
                    </a:p>
                  </a:txBody>
                  <a:tcPr marL="5653" marR="5653" marT="5653" marB="0" anchor="b">
                    <a:lnL>
                      <a:noFill/>
                    </a:lnL>
                    <a:lnR>
                      <a:noFill/>
                    </a:lnR>
                    <a:lnT>
                      <a:noFill/>
                    </a:lnT>
                    <a:lnB>
                      <a:noFill/>
                    </a:lnB>
                  </a:tcPr>
                </a:tc>
                <a:tc hMerge="1">
                  <a:txBody>
                    <a:bodyPr/>
                    <a:lstStyle/>
                    <a:p>
                      <a:endParaRPr lang="en-US"/>
                    </a:p>
                  </a:txBody>
                  <a:tcPr/>
                </a:tc>
                <a:tc>
                  <a:txBody>
                    <a:bodyPr/>
                    <a:lstStyle/>
                    <a:p>
                      <a:pPr algn="l" fontAlgn="b"/>
                      <a:r>
                        <a:rPr lang="en-US" sz="1300" b="0" i="0" u="none" strike="noStrike">
                          <a:solidFill>
                            <a:srgbClr val="000000"/>
                          </a:solidFill>
                          <a:latin typeface="Calibri"/>
                        </a:rPr>
                        <a:t> $15,594.8 </a:t>
                      </a:r>
                    </a:p>
                  </a:txBody>
                  <a:tcPr marL="5653" marR="5653" marT="56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0" i="0" u="none" strike="noStrike" dirty="0">
                          <a:solidFill>
                            <a:srgbClr val="000000"/>
                          </a:solidFill>
                          <a:latin typeface="Calibri"/>
                        </a:rPr>
                        <a:t>+3.1%</a:t>
                      </a:r>
                    </a:p>
                  </a:txBody>
                  <a:tcPr marL="5653" marR="5653" marT="56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l" fontAlgn="b"/>
                      <a:r>
                        <a:rPr lang="en-US" sz="1300" b="0" i="0" u="none" strike="noStrike" dirty="0">
                          <a:solidFill>
                            <a:srgbClr val="000000"/>
                          </a:solidFill>
                          <a:latin typeface="Calibri"/>
                        </a:rPr>
                        <a:t> $  4,722.6 </a:t>
                      </a:r>
                    </a:p>
                  </a:txBody>
                  <a:tcPr marL="5653" marR="5653" marT="56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dirty="0">
                        <a:solidFill>
                          <a:srgbClr val="000000"/>
                        </a:solidFill>
                        <a:latin typeface="Calibri"/>
                      </a:endParaRPr>
                    </a:p>
                  </a:txBody>
                  <a:tcPr marL="5653" marR="5653" marT="5653" marB="0" anchor="b">
                    <a:lnL>
                      <a:noFill/>
                    </a:lnL>
                    <a:lnR>
                      <a:noFill/>
                    </a:lnR>
                    <a:lnT>
                      <a:noFill/>
                    </a:lnT>
                    <a:lnB>
                      <a:noFill/>
                    </a:lnB>
                  </a:tcPr>
                </a:tc>
                <a:tc>
                  <a:txBody>
                    <a:bodyPr/>
                    <a:lstStyle/>
                    <a:p>
                      <a:pPr algn="l" fontAlgn="b"/>
                      <a:r>
                        <a:rPr lang="en-US" sz="1300" b="0" i="0" u="none" strike="noStrike" dirty="0">
                          <a:solidFill>
                            <a:srgbClr val="000000"/>
                          </a:solidFill>
                          <a:latin typeface="Calibri"/>
                        </a:rPr>
                        <a:t> $   4,462.8 </a:t>
                      </a:r>
                    </a:p>
                  </a:txBody>
                  <a:tcPr marL="5653" marR="5653" marT="56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0" i="0" u="none" strike="noStrike" dirty="0">
                          <a:solidFill>
                            <a:srgbClr val="000000"/>
                          </a:solidFill>
                          <a:latin typeface="Calibri"/>
                        </a:rPr>
                        <a:t>+5.8%</a:t>
                      </a:r>
                    </a:p>
                  </a:txBody>
                  <a:tcPr marL="5653" marR="5653" marT="56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dirty="0">
                        <a:solidFill>
                          <a:srgbClr val="000000"/>
                        </a:solidFill>
                        <a:latin typeface="Calibri"/>
                      </a:endParaRPr>
                    </a:p>
                  </a:txBody>
                  <a:tcPr marL="5653" marR="5653" marT="5653" marB="0" anchor="b">
                    <a:lnL>
                      <a:noFill/>
                    </a:lnL>
                    <a:lnR>
                      <a:noFill/>
                    </a:lnR>
                    <a:lnT>
                      <a:noFill/>
                    </a:lnT>
                    <a:lnB>
                      <a:noFill/>
                    </a:lnB>
                  </a:tcPr>
                </a:tc>
                <a:tc>
                  <a:txBody>
                    <a:bodyPr/>
                    <a:lstStyle/>
                    <a:p>
                      <a:pPr algn="ctr" fontAlgn="b"/>
                      <a:r>
                        <a:rPr lang="en-US" sz="1300" b="0" i="0" u="none" strike="noStrike" dirty="0">
                          <a:solidFill>
                            <a:srgbClr val="000000"/>
                          </a:solidFill>
                          <a:latin typeface="Calibri"/>
                        </a:rPr>
                        <a:t>+3.7%</a:t>
                      </a:r>
                    </a:p>
                  </a:txBody>
                  <a:tcPr marL="5653" marR="5653" marT="5653"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a:defRPr/>
            </a:pPr>
            <a:fld id="{386189C7-78C6-4759-A604-D8C3C4F704AF}" type="slidenum">
              <a:rPr lang="en-US"/>
              <a:pPr>
                <a:defRPr/>
              </a:pPr>
              <a:t>14</a:t>
            </a:fld>
            <a:endParaRPr lang="en-US"/>
          </a:p>
        </p:txBody>
      </p:sp>
      <p:sp>
        <p:nvSpPr>
          <p:cNvPr id="139266" name="Title 1"/>
          <p:cNvSpPr>
            <a:spLocks noGrp="1"/>
          </p:cNvSpPr>
          <p:nvPr>
            <p:ph type="title"/>
          </p:nvPr>
        </p:nvSpPr>
        <p:spPr>
          <a:xfrm>
            <a:off x="304800" y="304800"/>
            <a:ext cx="7543800" cy="990600"/>
          </a:xfrm>
        </p:spPr>
        <p:txBody>
          <a:bodyPr/>
          <a:lstStyle/>
          <a:p>
            <a:r>
              <a:rPr lang="en-US" sz="2400" dirty="0" smtClean="0"/>
              <a:t>Final Thoughts on Revenue Outlook</a:t>
            </a:r>
          </a:p>
        </p:txBody>
      </p:sp>
      <p:sp>
        <p:nvSpPr>
          <p:cNvPr id="139267" name="Content Placeholder 2"/>
          <p:cNvSpPr>
            <a:spLocks noGrp="1"/>
          </p:cNvSpPr>
          <p:nvPr>
            <p:ph idx="1"/>
          </p:nvPr>
        </p:nvSpPr>
        <p:spPr>
          <a:xfrm>
            <a:off x="228600" y="1219200"/>
            <a:ext cx="8534400" cy="5334000"/>
          </a:xfrm>
        </p:spPr>
        <p:txBody>
          <a:bodyPr/>
          <a:lstStyle/>
          <a:p>
            <a:pPr>
              <a:spcBef>
                <a:spcPts val="0"/>
              </a:spcBef>
              <a:spcAft>
                <a:spcPts val="600"/>
              </a:spcAft>
            </a:pPr>
            <a:r>
              <a:rPr lang="en-US" sz="2000" dirty="0" smtClean="0"/>
              <a:t>Over half of the FY 2011 surplus revenue came from extra nonwithholding and corporate income tax receipts, which are more difficult to predict going forward.</a:t>
            </a:r>
          </a:p>
          <a:p>
            <a:pPr>
              <a:spcBef>
                <a:spcPts val="0"/>
              </a:spcBef>
              <a:spcAft>
                <a:spcPts val="600"/>
              </a:spcAft>
            </a:pPr>
            <a:r>
              <a:rPr lang="en-US" sz="2000" dirty="0" smtClean="0"/>
              <a:t>National projections of economic activity appear to be deteriorating, especially in short-run (remaining half of calendar 2011), from where we were during the last legislative session. </a:t>
            </a:r>
          </a:p>
          <a:p>
            <a:pPr>
              <a:spcBef>
                <a:spcPts val="0"/>
              </a:spcBef>
              <a:spcAft>
                <a:spcPts val="600"/>
              </a:spcAft>
            </a:pPr>
            <a:r>
              <a:rPr lang="en-US" sz="2000" dirty="0" smtClean="0"/>
              <a:t>Coming off the higher revenue base of FY2011 (surplus), we can grow 40% less in F2012 or +3.7% than originally forecast +6.0% and meet the budget revenue estimate.</a:t>
            </a:r>
          </a:p>
          <a:p>
            <a:pPr>
              <a:spcBef>
                <a:spcPts val="0"/>
              </a:spcBef>
              <a:spcAft>
                <a:spcPts val="600"/>
              </a:spcAft>
            </a:pPr>
            <a:r>
              <a:rPr lang="en-US" sz="2000" dirty="0" smtClean="0"/>
              <a:t>Economic result is conflicting patterns to analyze.</a:t>
            </a:r>
          </a:p>
          <a:p>
            <a:pPr>
              <a:spcBef>
                <a:spcPts val="0"/>
              </a:spcBef>
              <a:spcAft>
                <a:spcPts val="300"/>
              </a:spcAft>
              <a:buFontTx/>
              <a:buNone/>
            </a:pPr>
            <a:r>
              <a:rPr lang="en-US" sz="2000" dirty="0" smtClean="0"/>
              <a:t>	   </a:t>
            </a:r>
            <a:r>
              <a:rPr lang="en-US" sz="1800" u="sng" dirty="0" smtClean="0"/>
              <a:t>Upside</a:t>
            </a:r>
            <a:r>
              <a:rPr lang="en-US" sz="1800" dirty="0" smtClean="0"/>
              <a:t>				     </a:t>
            </a:r>
            <a:r>
              <a:rPr lang="en-US" sz="1800" u="sng" dirty="0" smtClean="0"/>
              <a:t>Downside</a:t>
            </a:r>
          </a:p>
          <a:p>
            <a:pPr>
              <a:spcBef>
                <a:spcPts val="0"/>
              </a:spcBef>
              <a:spcAft>
                <a:spcPts val="300"/>
              </a:spcAft>
              <a:buFontTx/>
              <a:buNone/>
            </a:pPr>
            <a:r>
              <a:rPr lang="en-US" sz="1800" dirty="0" smtClean="0"/>
              <a:t>         Pent- up demand			    Anemic job growth</a:t>
            </a:r>
          </a:p>
          <a:p>
            <a:pPr>
              <a:spcBef>
                <a:spcPts val="0"/>
              </a:spcBef>
              <a:spcAft>
                <a:spcPts val="300"/>
              </a:spcAft>
              <a:buFontTx/>
              <a:buNone/>
            </a:pPr>
            <a:r>
              <a:rPr lang="en-US" sz="1800" dirty="0" smtClean="0"/>
              <a:t>	   Low inflation/borrowing costs	   	    Lack of consumer demand</a:t>
            </a:r>
          </a:p>
          <a:p>
            <a:pPr>
              <a:spcBef>
                <a:spcPts val="0"/>
              </a:spcBef>
              <a:spcAft>
                <a:spcPts val="600"/>
              </a:spcAft>
              <a:buFontTx/>
              <a:buNone/>
            </a:pPr>
            <a:r>
              <a:rPr lang="en-US" sz="1800" dirty="0" smtClean="0"/>
              <a:t>	   Liquidity in system (corporate cash)	    Prolonged real estate slide</a:t>
            </a:r>
          </a:p>
          <a:p>
            <a:pPr>
              <a:spcBef>
                <a:spcPts val="0"/>
              </a:spcBef>
              <a:spcAft>
                <a:spcPts val="600"/>
              </a:spcAft>
            </a:pPr>
            <a:r>
              <a:rPr lang="en-US" sz="2000" dirty="0" smtClean="0"/>
              <a:t>The game appears to be ahead of us, not so much this year!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3149F67C-64B8-46A3-BD28-AB22A9D2B907}" type="slidenum">
              <a:rPr lang="en-US"/>
              <a:pPr>
                <a:defRPr/>
              </a:pPr>
              <a:t>15</a:t>
            </a:fld>
            <a:endParaRPr lang="en-US"/>
          </a:p>
        </p:txBody>
      </p:sp>
      <p:sp>
        <p:nvSpPr>
          <p:cNvPr id="3" name="TextBox 2"/>
          <p:cNvSpPr txBox="1"/>
          <p:nvPr/>
        </p:nvSpPr>
        <p:spPr>
          <a:xfrm>
            <a:off x="1371600" y="2362200"/>
            <a:ext cx="6096000" cy="1754326"/>
          </a:xfrm>
          <a:prstGeom prst="rect">
            <a:avLst/>
          </a:prstGeom>
          <a:noFill/>
        </p:spPr>
        <p:txBody>
          <a:bodyPr>
            <a:spAutoFit/>
          </a:bodyPr>
          <a:lstStyle/>
          <a:p>
            <a:pPr algn="ctr">
              <a:defRPr/>
            </a:pPr>
            <a:r>
              <a:rPr lang="en-US" sz="3600" b="1" dirty="0" smtClean="0">
                <a:latin typeface="+mj-lt"/>
              </a:rPr>
              <a:t>Looking Ahead:  Virginia Budgetary and Funding Issues</a:t>
            </a:r>
            <a:endParaRPr lang="en-US" sz="3600" b="1"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6DFE4649-A093-439C-89DB-D282716F4E83}" type="slidenum">
              <a:rPr lang="en-US"/>
              <a:pPr>
                <a:defRPr/>
              </a:pPr>
              <a:t>16</a:t>
            </a:fld>
            <a:endParaRPr lang="en-US"/>
          </a:p>
        </p:txBody>
      </p:sp>
      <p:sp>
        <p:nvSpPr>
          <p:cNvPr id="138245" name="Title 1"/>
          <p:cNvSpPr>
            <a:spLocks noGrp="1"/>
          </p:cNvSpPr>
          <p:nvPr>
            <p:ph type="title" idx="4294967295"/>
          </p:nvPr>
        </p:nvSpPr>
        <p:spPr>
          <a:xfrm>
            <a:off x="533400" y="381000"/>
            <a:ext cx="7239000" cy="1066800"/>
          </a:xfrm>
        </p:spPr>
        <p:txBody>
          <a:bodyPr lIns="91440" tIns="45720" rIns="91440" bIns="45720"/>
          <a:lstStyle/>
          <a:p>
            <a:r>
              <a:rPr lang="en-US" sz="2400" b="1" dirty="0" smtClean="0"/>
              <a:t>Base Budget Issue</a:t>
            </a:r>
            <a:r>
              <a:rPr lang="en-US" sz="2800" b="1" dirty="0" smtClean="0"/>
              <a:t/>
            </a:r>
            <a:br>
              <a:rPr lang="en-US" sz="2800" b="1" dirty="0" smtClean="0"/>
            </a:br>
            <a:r>
              <a:rPr lang="en-US" sz="2400" b="1" kern="1200" dirty="0" smtClean="0">
                <a:solidFill>
                  <a:schemeClr val="tx1"/>
                </a:solidFill>
                <a:ea typeface="Times New Roman" pitchFamily="18" charset="0"/>
                <a:cs typeface="Arial" charset="0"/>
              </a:rPr>
              <a:t>Structural Balance Going Forward</a:t>
            </a:r>
            <a:endParaRPr lang="en-US" b="1" dirty="0" smtClean="0"/>
          </a:p>
        </p:txBody>
      </p:sp>
      <p:graphicFrame>
        <p:nvGraphicFramePr>
          <p:cNvPr id="7" name="Table 6"/>
          <p:cNvGraphicFramePr>
            <a:graphicFrameLocks noGrp="1"/>
          </p:cNvGraphicFramePr>
          <p:nvPr/>
        </p:nvGraphicFramePr>
        <p:xfrm>
          <a:off x="762001" y="1676400"/>
          <a:ext cx="7696198" cy="4624704"/>
        </p:xfrm>
        <a:graphic>
          <a:graphicData uri="http://schemas.openxmlformats.org/drawingml/2006/table">
            <a:tbl>
              <a:tblPr/>
              <a:tblGrid>
                <a:gridCol w="407862"/>
                <a:gridCol w="4178762"/>
                <a:gridCol w="1158926"/>
                <a:gridCol w="240383"/>
                <a:gridCol w="1477048"/>
                <a:gridCol w="233217"/>
              </a:tblGrid>
              <a:tr h="372744">
                <a:tc>
                  <a:txBody>
                    <a:bodyPr/>
                    <a:lstStyle/>
                    <a:p>
                      <a:pPr algn="l" fontAlgn="b"/>
                      <a:endParaRPr lang="en-US" sz="20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20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20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ctr" fontAlgn="b"/>
                      <a:r>
                        <a:rPr lang="en-US" sz="2000" b="0" i="0" u="sng" strike="noStrike">
                          <a:solidFill>
                            <a:srgbClr val="000000"/>
                          </a:solidFill>
                          <a:latin typeface="Calibri"/>
                        </a:rPr>
                        <a:t> $ in Millions </a:t>
                      </a:r>
                    </a:p>
                  </a:txBody>
                  <a:tcPr marL="7620" marR="7620" marT="7620"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620" marR="7620" marT="7620" marB="0" anchor="b">
                    <a:lnL>
                      <a:noFill/>
                    </a:lnL>
                    <a:lnR>
                      <a:noFill/>
                    </a:lnR>
                    <a:lnT>
                      <a:noFill/>
                    </a:lnT>
                    <a:lnB>
                      <a:noFill/>
                    </a:lnB>
                  </a:tcPr>
                </a:tc>
              </a:tr>
              <a:tr h="266947">
                <a:tc>
                  <a:txBody>
                    <a:bodyPr/>
                    <a:lstStyle/>
                    <a:p>
                      <a:pPr algn="l" fontAlgn="b"/>
                      <a:endParaRPr lang="en-US" sz="20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20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20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20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2000" b="0" i="0" u="sng"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620" marR="7620" marT="7620" marB="0" anchor="b">
                    <a:lnL>
                      <a:noFill/>
                    </a:lnL>
                    <a:lnR>
                      <a:noFill/>
                    </a:lnR>
                    <a:lnT>
                      <a:noFill/>
                    </a:lnT>
                    <a:lnB>
                      <a:noFill/>
                    </a:lnB>
                  </a:tcPr>
                </a:tc>
              </a:tr>
              <a:tr h="266947">
                <a:tc gridSpan="2">
                  <a:txBody>
                    <a:bodyPr/>
                    <a:lstStyle/>
                    <a:p>
                      <a:pPr algn="l" fontAlgn="b"/>
                      <a:r>
                        <a:rPr lang="en-US" sz="2000" b="1" i="0" u="none" strike="noStrike" dirty="0" err="1">
                          <a:solidFill>
                            <a:srgbClr val="000000"/>
                          </a:solidFill>
                          <a:latin typeface="Calibri"/>
                        </a:rPr>
                        <a:t>Carryforward</a:t>
                      </a:r>
                      <a:r>
                        <a:rPr lang="en-US" sz="2000" b="1" i="0" u="none" strike="noStrike" dirty="0">
                          <a:solidFill>
                            <a:srgbClr val="000000"/>
                          </a:solidFill>
                          <a:latin typeface="Calibri"/>
                        </a:rPr>
                        <a:t> Amount to Balance FY2012</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20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r>
                        <a:rPr lang="en-US" sz="2000" b="0" i="0" u="none" strike="noStrike" dirty="0">
                          <a:solidFill>
                            <a:srgbClr val="000000"/>
                          </a:solidFill>
                          <a:latin typeface="Calibri"/>
                        </a:rPr>
                        <a:t> $    265.4 </a:t>
                      </a:r>
                    </a:p>
                  </a:txBody>
                  <a:tcPr marL="7620" marR="7620" marT="7620"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620" marR="7620" marT="7620" marB="0" anchor="b">
                    <a:lnL>
                      <a:noFill/>
                    </a:lnL>
                    <a:lnR>
                      <a:noFill/>
                    </a:lnR>
                    <a:lnT>
                      <a:noFill/>
                    </a:lnT>
                    <a:lnB>
                      <a:noFill/>
                    </a:lnB>
                  </a:tcPr>
                </a:tc>
              </a:tr>
              <a:tr h="266947">
                <a:tc>
                  <a:txBody>
                    <a:bodyPr/>
                    <a:lstStyle/>
                    <a:p>
                      <a:pPr algn="l" fontAlgn="b"/>
                      <a:endParaRPr lang="en-US" sz="20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20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620" marR="7620" marT="7620" marB="0" anchor="b">
                    <a:lnL>
                      <a:noFill/>
                    </a:lnL>
                    <a:lnR>
                      <a:noFill/>
                    </a:lnR>
                    <a:lnT>
                      <a:noFill/>
                    </a:lnT>
                    <a:lnB>
                      <a:noFill/>
                    </a:lnB>
                  </a:tcPr>
                </a:tc>
              </a:tr>
              <a:tr h="266947">
                <a:tc gridSpan="2">
                  <a:txBody>
                    <a:bodyPr/>
                    <a:lstStyle/>
                    <a:p>
                      <a:pPr algn="l" fontAlgn="b"/>
                      <a:r>
                        <a:rPr lang="en-US" sz="2000" b="1" i="0" u="none" strike="noStrike" dirty="0">
                          <a:solidFill>
                            <a:srgbClr val="000000"/>
                          </a:solidFill>
                          <a:latin typeface="Calibri"/>
                        </a:rPr>
                        <a:t>Less One-Time Spending:</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20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20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620" marR="7620" marT="7620" marB="0" anchor="b">
                    <a:lnL>
                      <a:noFill/>
                    </a:lnL>
                    <a:lnR>
                      <a:noFill/>
                    </a:lnR>
                    <a:lnT>
                      <a:noFill/>
                    </a:lnT>
                    <a:lnB>
                      <a:noFill/>
                    </a:lnB>
                  </a:tcPr>
                </a:tc>
              </a:tr>
              <a:tr h="266947">
                <a:tc>
                  <a:txBody>
                    <a:bodyPr/>
                    <a:lstStyle/>
                    <a:p>
                      <a:pPr algn="l" fontAlgn="b"/>
                      <a:endParaRPr lang="en-US" sz="20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r>
                        <a:rPr lang="en-US" sz="2000" b="0" i="0" u="none" strike="noStrike" dirty="0">
                          <a:solidFill>
                            <a:srgbClr val="000000"/>
                          </a:solidFill>
                          <a:latin typeface="Calibri"/>
                        </a:rPr>
                        <a:t>Reserve for Revenue Stabilization Fund</a:t>
                      </a:r>
                    </a:p>
                  </a:txBody>
                  <a:tcPr marL="7620" marR="7620" marT="7620" marB="0" anchor="b">
                    <a:lnL>
                      <a:noFill/>
                    </a:lnL>
                    <a:lnR>
                      <a:noFill/>
                    </a:lnR>
                    <a:lnT>
                      <a:noFill/>
                    </a:lnT>
                    <a:lnB>
                      <a:noFill/>
                    </a:lnB>
                  </a:tcPr>
                </a:tc>
                <a:tc>
                  <a:txBody>
                    <a:bodyPr/>
                    <a:lstStyle/>
                    <a:p>
                      <a:pPr algn="l" fontAlgn="b"/>
                      <a:r>
                        <a:rPr lang="en-US" sz="2000" b="0" i="0" u="none" strike="noStrike">
                          <a:solidFill>
                            <a:srgbClr val="000000"/>
                          </a:solidFill>
                          <a:latin typeface="Calibri"/>
                        </a:rPr>
                        <a:t>    114.0 </a:t>
                      </a:r>
                    </a:p>
                  </a:txBody>
                  <a:tcPr marL="7620" marR="7620" marT="7620"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20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620" marR="7620" marT="7620" marB="0" anchor="b">
                    <a:lnL>
                      <a:noFill/>
                    </a:lnL>
                    <a:lnR>
                      <a:noFill/>
                    </a:lnR>
                    <a:lnT>
                      <a:noFill/>
                    </a:lnT>
                    <a:lnB>
                      <a:noFill/>
                    </a:lnB>
                  </a:tcPr>
                </a:tc>
              </a:tr>
              <a:tr h="266947">
                <a:tc>
                  <a:txBody>
                    <a:bodyPr/>
                    <a:lstStyle/>
                    <a:p>
                      <a:pPr algn="l" fontAlgn="b"/>
                      <a:endParaRPr lang="en-US" sz="20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r>
                        <a:rPr lang="en-US" sz="2000" b="0" i="0" u="none" strike="noStrike" dirty="0">
                          <a:solidFill>
                            <a:srgbClr val="000000"/>
                          </a:solidFill>
                          <a:latin typeface="Calibri"/>
                        </a:rPr>
                        <a:t>Supplemental Support for K-12</a:t>
                      </a:r>
                    </a:p>
                  </a:txBody>
                  <a:tcPr marL="7620" marR="7620" marT="7620" marB="0" anchor="b">
                    <a:lnL>
                      <a:noFill/>
                    </a:lnL>
                    <a:lnR>
                      <a:noFill/>
                    </a:lnR>
                    <a:lnT>
                      <a:noFill/>
                    </a:lnT>
                    <a:lnB>
                      <a:noFill/>
                    </a:lnB>
                  </a:tcPr>
                </a:tc>
                <a:tc>
                  <a:txBody>
                    <a:bodyPr/>
                    <a:lstStyle/>
                    <a:p>
                      <a:pPr algn="l" fontAlgn="b"/>
                      <a:r>
                        <a:rPr lang="en-US" sz="2000" b="0" i="0" u="none" strike="noStrike">
                          <a:solidFill>
                            <a:srgbClr val="000000"/>
                          </a:solidFill>
                          <a:latin typeface="Calibri"/>
                        </a:rPr>
                        <a:t>       87.7 </a:t>
                      </a:r>
                    </a:p>
                  </a:txBody>
                  <a:tcPr marL="7620" marR="7620" marT="7620"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20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620" marR="7620" marT="7620" marB="0" anchor="b">
                    <a:lnL>
                      <a:noFill/>
                    </a:lnL>
                    <a:lnR>
                      <a:noFill/>
                    </a:lnR>
                    <a:lnT>
                      <a:noFill/>
                    </a:lnT>
                    <a:lnB>
                      <a:noFill/>
                    </a:lnB>
                  </a:tcPr>
                </a:tc>
              </a:tr>
              <a:tr h="266947">
                <a:tc>
                  <a:txBody>
                    <a:bodyPr/>
                    <a:lstStyle/>
                    <a:p>
                      <a:pPr algn="l" fontAlgn="b"/>
                      <a:endParaRPr lang="en-US" sz="20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r>
                        <a:rPr lang="en-US" sz="2000" b="0" i="0" u="none" strike="noStrike" dirty="0">
                          <a:solidFill>
                            <a:srgbClr val="000000"/>
                          </a:solidFill>
                          <a:latin typeface="Calibri"/>
                        </a:rPr>
                        <a:t>BHADS Trust Fund</a:t>
                      </a:r>
                    </a:p>
                  </a:txBody>
                  <a:tcPr marL="7620" marR="7620" marT="7620" marB="0" anchor="b">
                    <a:lnL>
                      <a:noFill/>
                    </a:lnL>
                    <a:lnR>
                      <a:noFill/>
                    </a:lnR>
                    <a:lnT>
                      <a:noFill/>
                    </a:lnT>
                    <a:lnB>
                      <a:noFill/>
                    </a:lnB>
                  </a:tcPr>
                </a:tc>
                <a:tc>
                  <a:txBody>
                    <a:bodyPr/>
                    <a:lstStyle/>
                    <a:p>
                      <a:pPr algn="l" fontAlgn="b"/>
                      <a:r>
                        <a:rPr lang="en-US" sz="2000" b="0" i="0" u="none" strike="noStrike">
                          <a:solidFill>
                            <a:srgbClr val="000000"/>
                          </a:solidFill>
                          <a:latin typeface="Calibri"/>
                        </a:rPr>
                        <a:t>       30.0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20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20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620" marR="7620" marT="7620" marB="0" anchor="b">
                    <a:lnL>
                      <a:noFill/>
                    </a:lnL>
                    <a:lnR>
                      <a:noFill/>
                    </a:lnR>
                    <a:lnT>
                      <a:noFill/>
                    </a:lnT>
                    <a:lnB>
                      <a:noFill/>
                    </a:lnB>
                  </a:tcPr>
                </a:tc>
              </a:tr>
              <a:tr h="266947">
                <a:tc>
                  <a:txBody>
                    <a:bodyPr/>
                    <a:lstStyle/>
                    <a:p>
                      <a:pPr algn="l" fontAlgn="b"/>
                      <a:endParaRPr lang="en-US" sz="20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r>
                        <a:rPr lang="en-US" sz="2000" b="0" i="0" u="none" strike="noStrike" dirty="0">
                          <a:solidFill>
                            <a:srgbClr val="000000"/>
                          </a:solidFill>
                          <a:latin typeface="Calibri"/>
                        </a:rPr>
                        <a:t>Subtotal</a:t>
                      </a:r>
                    </a:p>
                  </a:txBody>
                  <a:tcPr marL="7620" marR="7620" marT="7620"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r>
                        <a:rPr lang="en-US" sz="2000" b="0" i="0" u="none" strike="noStrike" dirty="0">
                          <a:solidFill>
                            <a:srgbClr val="000000"/>
                          </a:solidFill>
                          <a:latin typeface="Calibri"/>
                        </a:rPr>
                        <a:t>        231.7 </a:t>
                      </a:r>
                    </a:p>
                  </a:txBody>
                  <a:tcPr marL="7620" marR="7620" marT="7620"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620" marR="7620" marT="7620" marB="0" anchor="b">
                    <a:lnL>
                      <a:noFill/>
                    </a:lnL>
                    <a:lnR>
                      <a:noFill/>
                    </a:lnR>
                    <a:lnT>
                      <a:noFill/>
                    </a:lnT>
                    <a:lnB>
                      <a:noFill/>
                    </a:lnB>
                  </a:tcPr>
                </a:tc>
              </a:tr>
              <a:tr h="266947">
                <a:tc>
                  <a:txBody>
                    <a:bodyPr/>
                    <a:lstStyle/>
                    <a:p>
                      <a:pPr algn="l" fontAlgn="b"/>
                      <a:endParaRPr lang="en-US" sz="20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20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20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620" marR="7620" marT="7620" marB="0" anchor="b">
                    <a:lnL>
                      <a:noFill/>
                    </a:lnL>
                    <a:lnR>
                      <a:noFill/>
                    </a:lnR>
                    <a:lnT>
                      <a:noFill/>
                    </a:lnT>
                    <a:lnB>
                      <a:noFill/>
                    </a:lnB>
                  </a:tcPr>
                </a:tc>
              </a:tr>
              <a:tr h="266947">
                <a:tc gridSpan="2">
                  <a:txBody>
                    <a:bodyPr/>
                    <a:lstStyle/>
                    <a:p>
                      <a:pPr algn="l" fontAlgn="b"/>
                      <a:r>
                        <a:rPr lang="en-US" sz="2000" b="1" i="0" u="none" strike="noStrike" dirty="0">
                          <a:solidFill>
                            <a:srgbClr val="000000"/>
                          </a:solidFill>
                          <a:latin typeface="Calibri"/>
                        </a:rPr>
                        <a:t>Plus One-Time Revenue:</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20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20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620" marR="7620" marT="7620" marB="0" anchor="b">
                    <a:lnL>
                      <a:noFill/>
                    </a:lnL>
                    <a:lnR>
                      <a:noFill/>
                    </a:lnR>
                    <a:lnT>
                      <a:noFill/>
                    </a:lnT>
                    <a:lnB>
                      <a:noFill/>
                    </a:lnB>
                  </a:tcPr>
                </a:tc>
              </a:tr>
              <a:tr h="266947">
                <a:tc>
                  <a:txBody>
                    <a:bodyPr/>
                    <a:lstStyle/>
                    <a:p>
                      <a:pPr algn="l" fontAlgn="b"/>
                      <a:endParaRPr lang="en-US" sz="20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r>
                        <a:rPr lang="en-US" sz="2000" b="0" i="0" u="none" strike="noStrike" dirty="0">
                          <a:solidFill>
                            <a:srgbClr val="000000"/>
                          </a:solidFill>
                          <a:latin typeface="Calibri"/>
                        </a:rPr>
                        <a:t>Sale of Brunswick</a:t>
                      </a:r>
                    </a:p>
                  </a:txBody>
                  <a:tcPr marL="7620" marR="7620" marT="7620" marB="0" anchor="b">
                    <a:lnL>
                      <a:noFill/>
                    </a:lnL>
                    <a:lnR>
                      <a:noFill/>
                    </a:lnR>
                    <a:lnT>
                      <a:noFill/>
                    </a:lnT>
                    <a:lnB>
                      <a:noFill/>
                    </a:lnB>
                  </a:tcPr>
                </a:tc>
                <a:tc>
                  <a:txBody>
                    <a:bodyPr/>
                    <a:lstStyle/>
                    <a:p>
                      <a:pPr algn="l" fontAlgn="b"/>
                      <a:endParaRPr lang="en-US" sz="20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r>
                        <a:rPr lang="en-US" sz="2000" b="0" i="0" u="none" strike="noStrike" dirty="0">
                          <a:solidFill>
                            <a:srgbClr val="000000"/>
                          </a:solidFill>
                          <a:latin typeface="Calibri"/>
                        </a:rPr>
                        <a:t>          20.0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latin typeface="Calibri"/>
                      </a:endParaRPr>
                    </a:p>
                  </a:txBody>
                  <a:tcPr marL="7620" marR="7620" marT="7620" marB="0" anchor="b">
                    <a:lnL>
                      <a:noFill/>
                    </a:lnL>
                    <a:lnR>
                      <a:noFill/>
                    </a:lnR>
                    <a:lnT>
                      <a:noFill/>
                    </a:lnT>
                    <a:lnB>
                      <a:noFill/>
                    </a:lnB>
                  </a:tcPr>
                </a:tc>
              </a:tr>
              <a:tr h="266947">
                <a:tc>
                  <a:txBody>
                    <a:bodyPr/>
                    <a:lstStyle/>
                    <a:p>
                      <a:pPr algn="l" fontAlgn="b"/>
                      <a:endParaRPr lang="en-US" sz="20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20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20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20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2000" b="0" i="0" u="none" strike="noStrike" dirty="0">
                        <a:solidFill>
                          <a:srgbClr val="000000"/>
                        </a:solidFill>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800" b="0" i="0" u="none" strike="noStrike" dirty="0">
                        <a:solidFill>
                          <a:srgbClr val="000000"/>
                        </a:solidFill>
                        <a:latin typeface="Calibri"/>
                      </a:endParaRPr>
                    </a:p>
                  </a:txBody>
                  <a:tcPr marL="7620" marR="7620" marT="7620" marB="0" anchor="b">
                    <a:lnL>
                      <a:noFill/>
                    </a:lnL>
                    <a:lnR>
                      <a:noFill/>
                    </a:lnR>
                    <a:lnT>
                      <a:noFill/>
                    </a:lnT>
                    <a:lnB>
                      <a:noFill/>
                    </a:lnB>
                  </a:tcPr>
                </a:tc>
              </a:tr>
              <a:tr h="266947">
                <a:tc gridSpan="2">
                  <a:txBody>
                    <a:bodyPr/>
                    <a:lstStyle/>
                    <a:p>
                      <a:pPr algn="l" fontAlgn="b"/>
                      <a:r>
                        <a:rPr lang="en-US" sz="2000" b="1" i="0" u="none" strike="noStrike">
                          <a:solidFill>
                            <a:srgbClr val="000000"/>
                          </a:solidFill>
                          <a:latin typeface="Calibri"/>
                        </a:rPr>
                        <a:t>Structural Difference Going Forward</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20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r>
                        <a:rPr lang="en-US" sz="2000" b="0" i="0" u="none" strike="noStrike" dirty="0">
                          <a:solidFill>
                            <a:srgbClr val="000000"/>
                          </a:solidFill>
                          <a:latin typeface="Calibri"/>
                        </a:rPr>
                        <a:t> $       53.7 </a:t>
                      </a:r>
                    </a:p>
                  </a:txBody>
                  <a:tcPr marL="7620" marR="7620" marT="7620" marB="0" anchor="b">
                    <a:lnL>
                      <a:noFill/>
                    </a:lnL>
                    <a:lnR>
                      <a:noFill/>
                    </a:lnR>
                    <a:lnT>
                      <a:noFill/>
                    </a:lnT>
                    <a:lnB>
                      <a:noFill/>
                    </a:lnB>
                  </a:tcPr>
                </a:tc>
                <a:tc>
                  <a:txBody>
                    <a:bodyPr/>
                    <a:lstStyle/>
                    <a:p>
                      <a:pPr algn="l" fontAlgn="b"/>
                      <a:endParaRPr lang="en-US" sz="1800" b="0" i="0" u="none" strike="noStrike" dirty="0">
                        <a:solidFill>
                          <a:srgbClr val="000000"/>
                        </a:solidFill>
                        <a:latin typeface="Calibri"/>
                      </a:endParaRPr>
                    </a:p>
                  </a:txBody>
                  <a:tcPr marL="7620" marR="7620" marT="7620" marB="0" anchor="b">
                    <a:lnL>
                      <a:noFill/>
                    </a:lnL>
                    <a:lnR>
                      <a:noFill/>
                    </a:lnR>
                    <a:lnT>
                      <a:noFill/>
                    </a:lnT>
                    <a:lnB>
                      <a:noFill/>
                    </a:lnB>
                  </a:tcPr>
                </a:tc>
              </a:tr>
              <a:tr h="182855">
                <a:tc>
                  <a:txBody>
                    <a:bodyPr/>
                    <a:lstStyle/>
                    <a:p>
                      <a:pPr algn="l" fontAlgn="b"/>
                      <a:endParaRPr lang="en-US" sz="12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7620" marR="7620" marT="762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a:xfrm>
            <a:off x="533400" y="381000"/>
            <a:ext cx="7315200" cy="762000"/>
          </a:xfrm>
        </p:spPr>
        <p:txBody>
          <a:bodyPr/>
          <a:lstStyle/>
          <a:p>
            <a:r>
              <a:rPr lang="en-US" sz="2400" dirty="0" smtClean="0"/>
              <a:t>Virginia Budgetary Funding Issues</a:t>
            </a:r>
          </a:p>
        </p:txBody>
      </p:sp>
      <p:sp>
        <p:nvSpPr>
          <p:cNvPr id="143363" name="Content Placeholder 2"/>
          <p:cNvSpPr>
            <a:spLocks noGrp="1"/>
          </p:cNvSpPr>
          <p:nvPr>
            <p:ph idx="1"/>
          </p:nvPr>
        </p:nvSpPr>
        <p:spPr>
          <a:xfrm>
            <a:off x="457200" y="1219200"/>
            <a:ext cx="8229600" cy="4876800"/>
          </a:xfrm>
        </p:spPr>
        <p:txBody>
          <a:bodyPr/>
          <a:lstStyle/>
          <a:p>
            <a:pPr>
              <a:spcBef>
                <a:spcPts val="0"/>
              </a:spcBef>
              <a:spcAft>
                <a:spcPts val="1800"/>
              </a:spcAft>
              <a:buNone/>
            </a:pPr>
            <a:r>
              <a:rPr lang="en-US" sz="1800" b="1" i="1" u="sng" dirty="0" smtClean="0">
                <a:latin typeface="Calibri" pitchFamily="34" charset="0"/>
              </a:rPr>
              <a:t>State Challenges</a:t>
            </a:r>
          </a:p>
          <a:p>
            <a:pPr>
              <a:spcBef>
                <a:spcPts val="0"/>
              </a:spcBef>
              <a:spcAft>
                <a:spcPts val="1800"/>
              </a:spcAft>
            </a:pPr>
            <a:r>
              <a:rPr lang="en-US" sz="1600" dirty="0" smtClean="0">
                <a:latin typeface="Calibri" pitchFamily="34" charset="0"/>
              </a:rPr>
              <a:t>K-12 Public Education Rebenchmarking for Standards of Quality</a:t>
            </a:r>
          </a:p>
          <a:p>
            <a:pPr>
              <a:spcBef>
                <a:spcPts val="0"/>
              </a:spcBef>
              <a:spcAft>
                <a:spcPts val="1800"/>
              </a:spcAft>
            </a:pPr>
            <a:r>
              <a:rPr lang="en-US" sz="1600" dirty="0" smtClean="0">
                <a:latin typeface="Calibri" pitchFamily="34" charset="0"/>
              </a:rPr>
              <a:t>Virginia Retirement System rates for increasing unfunded pension liabilities</a:t>
            </a:r>
          </a:p>
          <a:p>
            <a:pPr>
              <a:spcBef>
                <a:spcPts val="0"/>
              </a:spcBef>
              <a:spcAft>
                <a:spcPts val="1800"/>
              </a:spcAft>
            </a:pPr>
            <a:r>
              <a:rPr lang="en-US" sz="1600" dirty="0" smtClean="0">
                <a:latin typeface="Calibri" pitchFamily="34" charset="0"/>
              </a:rPr>
              <a:t>State Employee salary increases</a:t>
            </a:r>
          </a:p>
          <a:p>
            <a:pPr>
              <a:spcBef>
                <a:spcPts val="0"/>
              </a:spcBef>
              <a:spcAft>
                <a:spcPts val="1800"/>
              </a:spcAft>
              <a:buNone/>
            </a:pPr>
            <a:r>
              <a:rPr lang="en-US" sz="1800" b="1" i="1" u="sng" dirty="0" smtClean="0">
                <a:latin typeface="Calibri" pitchFamily="34" charset="0"/>
              </a:rPr>
              <a:t>Unfunded Federal Mandates</a:t>
            </a:r>
          </a:p>
          <a:p>
            <a:pPr>
              <a:spcBef>
                <a:spcPct val="0"/>
              </a:spcBef>
              <a:spcAft>
                <a:spcPts val="2400"/>
              </a:spcAft>
            </a:pPr>
            <a:r>
              <a:rPr lang="en-US" sz="1600" dirty="0" smtClean="0">
                <a:latin typeface="Calibri" pitchFamily="34" charset="0"/>
              </a:rPr>
              <a:t>The U.S. Environmental Protection Agency - Watershed Improvement Plan for Clean-Up of the Chesapeake Bay with expected total costs approaching $8 Billion</a:t>
            </a:r>
          </a:p>
          <a:p>
            <a:pPr>
              <a:spcBef>
                <a:spcPct val="0"/>
              </a:spcBef>
              <a:spcAft>
                <a:spcPts val="2400"/>
              </a:spcAft>
            </a:pPr>
            <a:r>
              <a:rPr lang="en-US" sz="1600" dirty="0" smtClean="0">
                <a:latin typeface="Calibri" pitchFamily="34" charset="0"/>
              </a:rPr>
              <a:t>The Federal Health Care Reform Program is expected to cost Virginia in excess of     $2 billion by 2022.  The number of New Medicaid recipients could rise by as much as 425,000 Virginians</a:t>
            </a:r>
          </a:p>
          <a:p>
            <a:pPr>
              <a:spcBef>
                <a:spcPct val="0"/>
              </a:spcBef>
              <a:spcAft>
                <a:spcPts val="2400"/>
              </a:spcAft>
            </a:pPr>
            <a:r>
              <a:rPr lang="en-US" sz="1600" dirty="0" smtClean="0">
                <a:latin typeface="Calibri" pitchFamily="34" charset="0"/>
              </a:rPr>
              <a:t>Moreover, the Federal Health Care Reform Program contains a permanent “Maintenance of Eligibility (MOE)” provision for basic Medicaid services and the Children’s Health Insurance Program (CHIP).</a:t>
            </a:r>
          </a:p>
          <a:p>
            <a:pPr>
              <a:spcBef>
                <a:spcPts val="0"/>
              </a:spcBef>
              <a:spcAft>
                <a:spcPts val="1800"/>
              </a:spcAft>
            </a:pPr>
            <a:endParaRPr lang="en-US" sz="2000" dirty="0" smtClean="0">
              <a:latin typeface="Calibri" pitchFamily="34" charset="0"/>
            </a:endParaRPr>
          </a:p>
          <a:p>
            <a:pPr>
              <a:spcBef>
                <a:spcPts val="0"/>
              </a:spcBef>
              <a:spcAft>
                <a:spcPts val="1800"/>
              </a:spcAft>
              <a:buNone/>
            </a:pPr>
            <a:endParaRPr lang="en-US" sz="2000" i="1" dirty="0" smtClean="0">
              <a:latin typeface="Calibri" pitchFamily="34" charset="0"/>
            </a:endParaRPr>
          </a:p>
        </p:txBody>
      </p:sp>
      <p:sp>
        <p:nvSpPr>
          <p:cNvPr id="14336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eaLnBrk="0" hangingPunct="0"/>
            <a:endParaRPr lang="en-US" sz="1400" dirty="0">
              <a:latin typeface="Book Antiqua" pitchFamily="18" charset="0"/>
            </a:endParaRPr>
          </a:p>
        </p:txBody>
      </p:sp>
      <p:sp>
        <p:nvSpPr>
          <p:cNvPr id="6" name="Slide Number Placeholder 5"/>
          <p:cNvSpPr>
            <a:spLocks noGrp="1"/>
          </p:cNvSpPr>
          <p:nvPr>
            <p:ph type="sldNum" sz="quarter" idx="12"/>
          </p:nvPr>
        </p:nvSpPr>
        <p:spPr/>
        <p:txBody>
          <a:bodyPr/>
          <a:lstStyle/>
          <a:p>
            <a:pPr>
              <a:defRPr/>
            </a:pPr>
            <a:fld id="{1BBDDA1C-43F9-4DEB-8BD7-BE016F695A15}"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B386ACDF-40AA-4CA0-A6EB-2ECEC561521B}" type="slidenum">
              <a:rPr lang="en-US"/>
              <a:pPr>
                <a:defRPr/>
              </a:pPr>
              <a:t>18</a:t>
            </a:fld>
            <a:endParaRPr lang="en-US"/>
          </a:p>
        </p:txBody>
      </p:sp>
      <p:sp>
        <p:nvSpPr>
          <p:cNvPr id="143362" name="Title 1"/>
          <p:cNvSpPr>
            <a:spLocks noGrp="1"/>
          </p:cNvSpPr>
          <p:nvPr>
            <p:ph type="title"/>
          </p:nvPr>
        </p:nvSpPr>
        <p:spPr>
          <a:xfrm>
            <a:off x="457200" y="228600"/>
            <a:ext cx="7543800" cy="990600"/>
          </a:xfrm>
        </p:spPr>
        <p:txBody>
          <a:bodyPr/>
          <a:lstStyle/>
          <a:p>
            <a:r>
              <a:rPr lang="en-US" sz="2800" dirty="0" smtClean="0"/>
              <a:t>Big Budget Issues</a:t>
            </a:r>
          </a:p>
        </p:txBody>
      </p:sp>
      <p:sp>
        <p:nvSpPr>
          <p:cNvPr id="143363" name="Content Placeholder 2"/>
          <p:cNvSpPr>
            <a:spLocks noGrp="1"/>
          </p:cNvSpPr>
          <p:nvPr>
            <p:ph idx="1"/>
          </p:nvPr>
        </p:nvSpPr>
        <p:spPr>
          <a:xfrm>
            <a:off x="457200" y="1295400"/>
            <a:ext cx="8229600" cy="4800600"/>
          </a:xfrm>
        </p:spPr>
        <p:txBody>
          <a:bodyPr/>
          <a:lstStyle/>
          <a:p>
            <a:pPr>
              <a:spcBef>
                <a:spcPts val="0"/>
              </a:spcBef>
              <a:spcAft>
                <a:spcPts val="1200"/>
              </a:spcAft>
              <a:buFontTx/>
              <a:buNone/>
            </a:pPr>
            <a:r>
              <a:rPr lang="en-US" sz="2800" u="sng" dirty="0" smtClean="0"/>
              <a:t>Public Education</a:t>
            </a:r>
          </a:p>
          <a:p>
            <a:pPr>
              <a:spcBef>
                <a:spcPts val="0"/>
              </a:spcBef>
              <a:spcAft>
                <a:spcPts val="1200"/>
              </a:spcAft>
            </a:pPr>
            <a:r>
              <a:rPr lang="en-US" sz="2000" dirty="0" err="1" smtClean="0"/>
              <a:t>Rebenchmarking</a:t>
            </a:r>
            <a:r>
              <a:rPr lang="en-US" sz="2000" dirty="0" smtClean="0"/>
              <a:t> – $318.7 million (based on Board of Education approval)</a:t>
            </a:r>
          </a:p>
          <a:p>
            <a:pPr>
              <a:spcBef>
                <a:spcPts val="0"/>
              </a:spcBef>
              <a:spcAft>
                <a:spcPts val="1200"/>
              </a:spcAft>
            </a:pPr>
            <a:r>
              <a:rPr lang="en-US" sz="2000" dirty="0" smtClean="0"/>
              <a:t>VRS rates – $600.0 million to reach current actuarial rates</a:t>
            </a:r>
          </a:p>
          <a:p>
            <a:pPr>
              <a:spcBef>
                <a:spcPts val="0"/>
              </a:spcBef>
              <a:spcAft>
                <a:spcPts val="1200"/>
              </a:spcAft>
            </a:pPr>
            <a:r>
              <a:rPr lang="en-US" sz="2000" dirty="0" smtClean="0"/>
              <a:t>Composite index – $84.2 million, changes will likely increase as Northern Virginia housing continued to slump during the measurement period</a:t>
            </a:r>
          </a:p>
          <a:p>
            <a:pPr>
              <a:spcBef>
                <a:spcPts val="0"/>
              </a:spcBef>
              <a:spcAft>
                <a:spcPts val="1200"/>
              </a:spcAft>
            </a:pPr>
            <a:r>
              <a:rPr lang="en-US" sz="2000" dirty="0" smtClean="0"/>
              <a:t>Enrollment changes – final TBD after collection of Fall Membership 2011</a:t>
            </a:r>
          </a:p>
          <a:p>
            <a:pPr>
              <a:spcBef>
                <a:spcPts val="0"/>
              </a:spcBef>
              <a:spcAft>
                <a:spcPts val="1200"/>
              </a:spcAft>
            </a:pPr>
            <a:r>
              <a:rPr lang="en-US" sz="2000" dirty="0" smtClean="0"/>
              <a:t>Sales tax updates – TBD with final revenue forecast</a:t>
            </a:r>
            <a:endParaRPr lang="en-US" dirty="0" smtClean="0"/>
          </a:p>
        </p:txBody>
      </p:sp>
      <p:sp>
        <p:nvSpPr>
          <p:cNvPr id="14336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wrap="none" lIns="92075" tIns="46038" rIns="92075" bIns="46038" anchor="ctr"/>
          <a:lstStyle/>
          <a:p>
            <a:pPr algn="r" eaLnBrk="0" hangingPunct="0"/>
            <a:endParaRPr lang="en-US" sz="1400">
              <a:latin typeface="Book Antiqua"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a:defRPr/>
            </a:pPr>
            <a:fld id="{771D528F-5839-4B3F-8624-C01406C2F3D7}" type="slidenum">
              <a:rPr lang="en-US"/>
              <a:pPr>
                <a:defRPr/>
              </a:pPr>
              <a:t>19</a:t>
            </a:fld>
            <a:endParaRPr lang="en-US"/>
          </a:p>
        </p:txBody>
      </p:sp>
      <p:sp>
        <p:nvSpPr>
          <p:cNvPr id="144386" name="Rectangle 3"/>
          <p:cNvSpPr>
            <a:spLocks noGrp="1" noChangeArrowheads="1"/>
          </p:cNvSpPr>
          <p:nvPr>
            <p:ph type="body" idx="1"/>
          </p:nvPr>
        </p:nvSpPr>
        <p:spPr>
          <a:xfrm>
            <a:off x="381000" y="1295400"/>
            <a:ext cx="8382000" cy="4800600"/>
          </a:xfrm>
        </p:spPr>
        <p:txBody>
          <a:bodyPr/>
          <a:lstStyle/>
          <a:p>
            <a:pPr>
              <a:lnSpc>
                <a:spcPct val="80000"/>
              </a:lnSpc>
              <a:spcBef>
                <a:spcPts val="0"/>
              </a:spcBef>
              <a:spcAft>
                <a:spcPts val="1200"/>
              </a:spcAft>
              <a:buFontTx/>
              <a:buNone/>
            </a:pPr>
            <a:r>
              <a:rPr lang="en-US" u="sng" dirty="0" smtClean="0"/>
              <a:t>Higher Education</a:t>
            </a:r>
          </a:p>
          <a:p>
            <a:pPr>
              <a:lnSpc>
                <a:spcPct val="80000"/>
              </a:lnSpc>
              <a:spcBef>
                <a:spcPts val="0"/>
              </a:spcBef>
              <a:spcAft>
                <a:spcPts val="1800"/>
              </a:spcAft>
            </a:pPr>
            <a:r>
              <a:rPr lang="en-US" sz="2000" dirty="0" smtClean="0"/>
              <a:t>No more stimulus dollars to offset past reductions</a:t>
            </a:r>
          </a:p>
          <a:p>
            <a:pPr>
              <a:lnSpc>
                <a:spcPct val="80000"/>
              </a:lnSpc>
              <a:spcBef>
                <a:spcPts val="0"/>
              </a:spcBef>
              <a:spcAft>
                <a:spcPts val="1800"/>
              </a:spcAft>
            </a:pPr>
            <a:r>
              <a:rPr lang="en-US" sz="2000" dirty="0" smtClean="0"/>
              <a:t>Tuition increase policy</a:t>
            </a:r>
          </a:p>
          <a:p>
            <a:pPr>
              <a:lnSpc>
                <a:spcPct val="80000"/>
              </a:lnSpc>
              <a:spcBef>
                <a:spcPts val="0"/>
              </a:spcBef>
              <a:spcAft>
                <a:spcPts val="1800"/>
              </a:spcAft>
            </a:pPr>
            <a:r>
              <a:rPr lang="en-US" sz="2000" dirty="0" smtClean="0"/>
              <a:t>$10.0 million annual reversion in FY 2012 – maintain or eliminate?</a:t>
            </a:r>
          </a:p>
          <a:p>
            <a:pPr>
              <a:lnSpc>
                <a:spcPct val="80000"/>
              </a:lnSpc>
              <a:spcBef>
                <a:spcPts val="0"/>
              </a:spcBef>
              <a:spcAft>
                <a:spcPts val="1800"/>
              </a:spcAft>
            </a:pPr>
            <a:r>
              <a:rPr lang="en-US" sz="2000" dirty="0" smtClean="0"/>
              <a:t>Focus on enrolling students in STEM programs</a:t>
            </a:r>
          </a:p>
          <a:p>
            <a:pPr>
              <a:lnSpc>
                <a:spcPct val="80000"/>
              </a:lnSpc>
              <a:spcBef>
                <a:spcPts val="0"/>
              </a:spcBef>
              <a:spcAft>
                <a:spcPts val="1800"/>
              </a:spcAft>
            </a:pPr>
            <a:r>
              <a:rPr lang="en-US" sz="2000" dirty="0" smtClean="0"/>
              <a:t>100,000 new degrees</a:t>
            </a:r>
          </a:p>
          <a:p>
            <a:pPr>
              <a:lnSpc>
                <a:spcPct val="80000"/>
              </a:lnSpc>
              <a:spcBef>
                <a:spcPts val="0"/>
              </a:spcBef>
              <a:spcAft>
                <a:spcPts val="1800"/>
              </a:spcAft>
            </a:pPr>
            <a:r>
              <a:rPr lang="en-US" sz="2000" dirty="0" smtClean="0"/>
              <a:t>Student financial assistance/Tuition assistance grants (TAG)</a:t>
            </a:r>
          </a:p>
          <a:p>
            <a:pPr>
              <a:lnSpc>
                <a:spcPct val="80000"/>
              </a:lnSpc>
              <a:spcBef>
                <a:spcPts val="0"/>
              </a:spcBef>
              <a:spcAft>
                <a:spcPts val="1800"/>
              </a:spcAft>
            </a:pPr>
            <a:r>
              <a:rPr lang="en-US" sz="2000" dirty="0" smtClean="0"/>
              <a:t>Future of “base adequacy” as a funding model/use of financial incentives</a:t>
            </a:r>
          </a:p>
          <a:p>
            <a:pPr>
              <a:lnSpc>
                <a:spcPct val="80000"/>
              </a:lnSpc>
              <a:spcBef>
                <a:spcPts val="0"/>
              </a:spcBef>
              <a:spcAft>
                <a:spcPts val="1200"/>
              </a:spcAft>
            </a:pPr>
            <a:r>
              <a:rPr lang="en-US" sz="2000" dirty="0" smtClean="0"/>
              <a:t>State Council of Higher Ed request, approximately $350 million.</a:t>
            </a:r>
          </a:p>
        </p:txBody>
      </p:sp>
      <p:sp>
        <p:nvSpPr>
          <p:cNvPr id="144388" name="Title 1"/>
          <p:cNvSpPr>
            <a:spLocks noGrp="1"/>
          </p:cNvSpPr>
          <p:nvPr>
            <p:ph type="title"/>
          </p:nvPr>
        </p:nvSpPr>
        <p:spPr>
          <a:xfrm>
            <a:off x="381000" y="304800"/>
            <a:ext cx="7543800" cy="990600"/>
          </a:xfrm>
        </p:spPr>
        <p:txBody>
          <a:bodyPr/>
          <a:lstStyle/>
          <a:p>
            <a:r>
              <a:rPr lang="en-US" sz="2800" dirty="0" smtClean="0"/>
              <a:t>Big Budget Issues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6705600" cy="990600"/>
          </a:xfrm>
        </p:spPr>
        <p:txBody>
          <a:bodyPr/>
          <a:lstStyle/>
          <a:p>
            <a:r>
              <a:rPr lang="en-US" sz="2800" dirty="0" smtClean="0"/>
              <a:t>Topics for Discussion	</a:t>
            </a:r>
            <a:endParaRPr lang="en-US" sz="2800" dirty="0"/>
          </a:p>
        </p:txBody>
      </p:sp>
      <p:sp>
        <p:nvSpPr>
          <p:cNvPr id="3" name="Content Placeholder 2"/>
          <p:cNvSpPr>
            <a:spLocks noGrp="1"/>
          </p:cNvSpPr>
          <p:nvPr>
            <p:ph idx="1"/>
          </p:nvPr>
        </p:nvSpPr>
        <p:spPr>
          <a:xfrm>
            <a:off x="914400" y="1600200"/>
            <a:ext cx="7315200" cy="4648200"/>
          </a:xfrm>
        </p:spPr>
        <p:txBody>
          <a:bodyPr/>
          <a:lstStyle/>
          <a:p>
            <a:pPr>
              <a:spcBef>
                <a:spcPts val="0"/>
              </a:spcBef>
              <a:spcAft>
                <a:spcPts val="2400"/>
              </a:spcAft>
            </a:pPr>
            <a:r>
              <a:rPr lang="en-US" sz="2800" dirty="0" smtClean="0">
                <a:latin typeface="Calibri" pitchFamily="34" charset="0"/>
              </a:rPr>
              <a:t>Fiscal Year 2011 Performance and Surplus</a:t>
            </a:r>
          </a:p>
          <a:p>
            <a:pPr marL="342900" lvl="1" indent="-342900">
              <a:spcBef>
                <a:spcPts val="0"/>
              </a:spcBef>
              <a:spcAft>
                <a:spcPts val="2400"/>
              </a:spcAft>
              <a:buFontTx/>
              <a:buChar char="•"/>
            </a:pPr>
            <a:r>
              <a:rPr lang="en-US" sz="2800" dirty="0" smtClean="0">
                <a:latin typeface="Calibri" pitchFamily="34" charset="0"/>
              </a:rPr>
              <a:t>National and Virginia Economic Indicators</a:t>
            </a:r>
          </a:p>
          <a:p>
            <a:pPr marL="342900" lvl="1" indent="-342900">
              <a:spcBef>
                <a:spcPts val="0"/>
              </a:spcBef>
              <a:spcAft>
                <a:spcPts val="2400"/>
              </a:spcAft>
              <a:buFontTx/>
              <a:buChar char="•"/>
            </a:pPr>
            <a:r>
              <a:rPr lang="en-US" sz="2800" dirty="0" smtClean="0">
                <a:latin typeface="Calibri" pitchFamily="34" charset="0"/>
              </a:rPr>
              <a:t>Wall Street and Virginia’s Negative Credit Watch</a:t>
            </a:r>
          </a:p>
          <a:p>
            <a:pPr marL="342900" lvl="1" indent="-342900">
              <a:spcBef>
                <a:spcPts val="0"/>
              </a:spcBef>
              <a:spcAft>
                <a:spcPts val="2400"/>
              </a:spcAft>
              <a:buFontTx/>
              <a:buChar char="•"/>
            </a:pPr>
            <a:r>
              <a:rPr lang="en-US" sz="2800" dirty="0" smtClean="0">
                <a:latin typeface="Calibri" pitchFamily="34" charset="0"/>
              </a:rPr>
              <a:t>Looking Ahead:  Virginia Budgetary and Funding Issues</a:t>
            </a:r>
          </a:p>
        </p:txBody>
      </p:sp>
      <p:sp>
        <p:nvSpPr>
          <p:cNvPr id="6" name="Slide Number Placeholder 5"/>
          <p:cNvSpPr>
            <a:spLocks noGrp="1"/>
          </p:cNvSpPr>
          <p:nvPr>
            <p:ph type="sldNum" sz="quarter" idx="12"/>
          </p:nvPr>
        </p:nvSpPr>
        <p:spPr/>
        <p:txBody>
          <a:bodyPr/>
          <a:lstStyle/>
          <a:p>
            <a:pPr>
              <a:defRPr/>
            </a:pPr>
            <a:fld id="{1BBDDA1C-43F9-4DEB-8BD7-BE016F695A15}"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a:defRPr/>
            </a:pPr>
            <a:fld id="{4605BC37-AC20-4B1F-96D7-6398FDA5DCD1}" type="slidenum">
              <a:rPr lang="en-US"/>
              <a:pPr>
                <a:defRPr/>
              </a:pPr>
              <a:t>20</a:t>
            </a:fld>
            <a:endParaRPr lang="en-US"/>
          </a:p>
        </p:txBody>
      </p:sp>
      <p:sp>
        <p:nvSpPr>
          <p:cNvPr id="145410" name="Rectangle 3"/>
          <p:cNvSpPr>
            <a:spLocks noGrp="1" noChangeArrowheads="1"/>
          </p:cNvSpPr>
          <p:nvPr>
            <p:ph type="body" idx="1"/>
          </p:nvPr>
        </p:nvSpPr>
        <p:spPr>
          <a:xfrm>
            <a:off x="457200" y="1295400"/>
            <a:ext cx="8229600" cy="4724400"/>
          </a:xfrm>
        </p:spPr>
        <p:txBody>
          <a:bodyPr/>
          <a:lstStyle/>
          <a:p>
            <a:pPr>
              <a:buFontTx/>
              <a:buNone/>
            </a:pPr>
            <a:r>
              <a:rPr lang="en-US" u="sng" dirty="0" smtClean="0"/>
              <a:t>Health and Human Services</a:t>
            </a:r>
          </a:p>
          <a:p>
            <a:pPr>
              <a:spcBef>
                <a:spcPts val="0"/>
              </a:spcBef>
              <a:spcAft>
                <a:spcPts val="1200"/>
              </a:spcAft>
            </a:pPr>
            <a:r>
              <a:rPr lang="en-US" dirty="0" smtClean="0"/>
              <a:t>Medicaid – </a:t>
            </a:r>
          </a:p>
          <a:p>
            <a:pPr lvl="1">
              <a:spcBef>
                <a:spcPts val="0"/>
              </a:spcBef>
              <a:spcAft>
                <a:spcPts val="1200"/>
              </a:spcAft>
            </a:pPr>
            <a:r>
              <a:rPr lang="en-US" sz="1800" dirty="0" smtClean="0"/>
              <a:t>restore the base to replace funds moved from FY 2012 to FY 2011 to obtain the enhanced FMAP match - $263.2 million</a:t>
            </a:r>
          </a:p>
          <a:p>
            <a:pPr lvl="1">
              <a:spcBef>
                <a:spcPts val="0"/>
              </a:spcBef>
              <a:spcAft>
                <a:spcPts val="1200"/>
              </a:spcAft>
            </a:pPr>
            <a:r>
              <a:rPr lang="en-US" sz="1800" dirty="0" smtClean="0"/>
              <a:t>rebasing of utilization and inflation forecast/Part D credits – Final TBD – current estimate exceeds $700 million</a:t>
            </a:r>
          </a:p>
          <a:p>
            <a:pPr lvl="1">
              <a:spcBef>
                <a:spcPts val="0"/>
              </a:spcBef>
              <a:spcAft>
                <a:spcPts val="1200"/>
              </a:spcAft>
            </a:pPr>
            <a:r>
              <a:rPr lang="en-US" sz="1800" dirty="0" smtClean="0"/>
              <a:t>healthcare reform –  current estimate exceeds $65 million in FY 2014</a:t>
            </a:r>
          </a:p>
          <a:p>
            <a:pPr>
              <a:spcBef>
                <a:spcPts val="0"/>
              </a:spcBef>
              <a:spcAft>
                <a:spcPts val="1200"/>
              </a:spcAft>
            </a:pPr>
            <a:r>
              <a:rPr lang="en-US" dirty="0" smtClean="0"/>
              <a:t>Sexually Violent Predators – </a:t>
            </a:r>
          </a:p>
          <a:p>
            <a:pPr lvl="1">
              <a:spcBef>
                <a:spcPts val="0"/>
              </a:spcBef>
              <a:spcAft>
                <a:spcPts val="1200"/>
              </a:spcAft>
            </a:pPr>
            <a:r>
              <a:rPr lang="en-US" sz="1800" dirty="0" smtClean="0"/>
              <a:t>caseload growth</a:t>
            </a:r>
          </a:p>
          <a:p>
            <a:pPr lvl="1">
              <a:spcBef>
                <a:spcPts val="0"/>
              </a:spcBef>
              <a:spcAft>
                <a:spcPts val="1200"/>
              </a:spcAft>
            </a:pPr>
            <a:r>
              <a:rPr lang="en-US" sz="1800" dirty="0" smtClean="0"/>
              <a:t>capital needs – current estimate of $50.0 million – final TBD, waiting for results of JLARC study</a:t>
            </a:r>
            <a:endParaRPr lang="en-US" sz="1200" dirty="0" smtClean="0"/>
          </a:p>
          <a:p>
            <a:endParaRPr lang="en-US" dirty="0" smtClean="0"/>
          </a:p>
        </p:txBody>
      </p:sp>
      <p:sp>
        <p:nvSpPr>
          <p:cNvPr id="145411" name="Title 1"/>
          <p:cNvSpPr>
            <a:spLocks noGrp="1"/>
          </p:cNvSpPr>
          <p:nvPr>
            <p:ph type="title"/>
          </p:nvPr>
        </p:nvSpPr>
        <p:spPr>
          <a:xfrm>
            <a:off x="457200" y="304800"/>
            <a:ext cx="7239000" cy="990600"/>
          </a:xfrm>
        </p:spPr>
        <p:txBody>
          <a:bodyPr/>
          <a:lstStyle/>
          <a:p>
            <a:r>
              <a:rPr lang="en-US" sz="2800" dirty="0" smtClean="0"/>
              <a:t>Big Budget Issues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a:defRPr/>
            </a:pPr>
            <a:fld id="{AC6A753E-0953-4E4C-9B3A-B8F8B9173B40}" type="slidenum">
              <a:rPr lang="en-US"/>
              <a:pPr>
                <a:defRPr/>
              </a:pPr>
              <a:t>21</a:t>
            </a:fld>
            <a:endParaRPr lang="en-US"/>
          </a:p>
        </p:txBody>
      </p:sp>
      <p:sp>
        <p:nvSpPr>
          <p:cNvPr id="146434" name="Rectangle 3"/>
          <p:cNvSpPr>
            <a:spLocks noGrp="1" noChangeArrowheads="1"/>
          </p:cNvSpPr>
          <p:nvPr>
            <p:ph type="body" idx="1"/>
          </p:nvPr>
        </p:nvSpPr>
        <p:spPr>
          <a:xfrm>
            <a:off x="533400" y="1447800"/>
            <a:ext cx="8153400" cy="4648200"/>
          </a:xfrm>
        </p:spPr>
        <p:txBody>
          <a:bodyPr/>
          <a:lstStyle/>
          <a:p>
            <a:pPr>
              <a:spcBef>
                <a:spcPts val="0"/>
              </a:spcBef>
              <a:spcAft>
                <a:spcPts val="1200"/>
              </a:spcAft>
              <a:buFontTx/>
              <a:buNone/>
            </a:pPr>
            <a:r>
              <a:rPr lang="en-US" u="sng" dirty="0" smtClean="0"/>
              <a:t>Health and Human Services – continued</a:t>
            </a:r>
          </a:p>
          <a:p>
            <a:pPr>
              <a:spcBef>
                <a:spcPts val="0"/>
              </a:spcBef>
              <a:spcAft>
                <a:spcPts val="1200"/>
              </a:spcAft>
            </a:pPr>
            <a:r>
              <a:rPr lang="en-US" dirty="0" smtClean="0"/>
              <a:t>Behavioral Health – costs TBD</a:t>
            </a:r>
          </a:p>
          <a:p>
            <a:pPr lvl="1">
              <a:spcBef>
                <a:spcPts val="0"/>
              </a:spcBef>
              <a:spcAft>
                <a:spcPts val="1200"/>
              </a:spcAft>
            </a:pPr>
            <a:r>
              <a:rPr lang="en-US" sz="1800" dirty="0" smtClean="0"/>
              <a:t>outcome of negotiations with the U.S. Department of Justice</a:t>
            </a:r>
          </a:p>
          <a:p>
            <a:pPr lvl="1">
              <a:spcBef>
                <a:spcPts val="0"/>
              </a:spcBef>
              <a:spcAft>
                <a:spcPts val="1200"/>
              </a:spcAft>
            </a:pPr>
            <a:r>
              <a:rPr lang="en-US" sz="1800" dirty="0" smtClean="0"/>
              <a:t>increases in community-based slots</a:t>
            </a:r>
          </a:p>
          <a:p>
            <a:pPr lvl="1">
              <a:spcBef>
                <a:spcPts val="0"/>
              </a:spcBef>
              <a:spcAft>
                <a:spcPts val="1200"/>
              </a:spcAft>
            </a:pPr>
            <a:r>
              <a:rPr lang="en-US" sz="1800" dirty="0" smtClean="0"/>
              <a:t>potential downsizing of facilities</a:t>
            </a:r>
          </a:p>
          <a:p>
            <a:pPr>
              <a:spcBef>
                <a:spcPts val="0"/>
              </a:spcBef>
              <a:spcAft>
                <a:spcPts val="1200"/>
              </a:spcAft>
            </a:pPr>
            <a:r>
              <a:rPr lang="en-US" dirty="0" smtClean="0"/>
              <a:t>Replacement of TANF funds – estimate to continue current commitments - $28.8 million</a:t>
            </a:r>
          </a:p>
          <a:p>
            <a:pPr>
              <a:spcBef>
                <a:spcPts val="0"/>
              </a:spcBef>
              <a:spcAft>
                <a:spcPts val="1200"/>
              </a:spcAft>
            </a:pPr>
            <a:r>
              <a:rPr lang="en-US" dirty="0" smtClean="0"/>
              <a:t>Other HHR issues – costs TBD</a:t>
            </a:r>
          </a:p>
          <a:p>
            <a:pPr lvl="1">
              <a:spcBef>
                <a:spcPts val="0"/>
              </a:spcBef>
              <a:spcAft>
                <a:spcPts val="1200"/>
              </a:spcAft>
            </a:pPr>
            <a:r>
              <a:rPr lang="en-US" sz="1800" dirty="0" smtClean="0"/>
              <a:t>CSA, child welfare, local health and DSS operations</a:t>
            </a:r>
            <a:endParaRPr lang="en-US" sz="1200" dirty="0" smtClean="0"/>
          </a:p>
          <a:p>
            <a:pPr>
              <a:spcBef>
                <a:spcPts val="0"/>
              </a:spcBef>
              <a:spcAft>
                <a:spcPts val="1200"/>
              </a:spcAft>
              <a:buNone/>
            </a:pPr>
            <a:endParaRPr lang="en-US" dirty="0" smtClean="0"/>
          </a:p>
        </p:txBody>
      </p:sp>
      <p:sp>
        <p:nvSpPr>
          <p:cNvPr id="146435" name="Title 1"/>
          <p:cNvSpPr>
            <a:spLocks noGrp="1"/>
          </p:cNvSpPr>
          <p:nvPr>
            <p:ph type="title"/>
          </p:nvPr>
        </p:nvSpPr>
        <p:spPr>
          <a:xfrm>
            <a:off x="457200" y="304800"/>
            <a:ext cx="7543800" cy="990600"/>
          </a:xfrm>
        </p:spPr>
        <p:txBody>
          <a:bodyPr/>
          <a:lstStyle/>
          <a:p>
            <a:r>
              <a:rPr lang="en-US" sz="2800" dirty="0" smtClean="0"/>
              <a:t>Big Budget Issues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a:defRPr/>
            </a:pPr>
            <a:fld id="{5DEFAC8C-07A1-47E0-9834-F77A327F8A4B}" type="slidenum">
              <a:rPr lang="en-US"/>
              <a:pPr>
                <a:defRPr/>
              </a:pPr>
              <a:t>22</a:t>
            </a:fld>
            <a:endParaRPr lang="en-US"/>
          </a:p>
        </p:txBody>
      </p:sp>
      <p:sp>
        <p:nvSpPr>
          <p:cNvPr id="147458" name="Title 1"/>
          <p:cNvSpPr>
            <a:spLocks noGrp="1"/>
          </p:cNvSpPr>
          <p:nvPr>
            <p:ph type="title" idx="4294967295"/>
          </p:nvPr>
        </p:nvSpPr>
        <p:spPr>
          <a:xfrm>
            <a:off x="457200" y="228600"/>
            <a:ext cx="7543800" cy="990600"/>
          </a:xfrm>
        </p:spPr>
        <p:txBody>
          <a:bodyPr/>
          <a:lstStyle/>
          <a:p>
            <a:r>
              <a:rPr lang="en-US" sz="2800" b="1" dirty="0" smtClean="0"/>
              <a:t>Big Budget Issues</a:t>
            </a:r>
          </a:p>
        </p:txBody>
      </p:sp>
      <p:sp>
        <p:nvSpPr>
          <p:cNvPr id="147459" name="Content Placeholder 2"/>
          <p:cNvSpPr>
            <a:spLocks noGrp="1"/>
          </p:cNvSpPr>
          <p:nvPr>
            <p:ph idx="4294967295"/>
          </p:nvPr>
        </p:nvSpPr>
        <p:spPr>
          <a:xfrm>
            <a:off x="457200" y="1295400"/>
            <a:ext cx="8229600" cy="4800600"/>
          </a:xfrm>
        </p:spPr>
        <p:txBody>
          <a:bodyPr/>
          <a:lstStyle/>
          <a:p>
            <a:pPr>
              <a:buFontTx/>
              <a:buNone/>
            </a:pPr>
            <a:r>
              <a:rPr lang="en-US" u="sng" dirty="0" smtClean="0"/>
              <a:t>Public Safety</a:t>
            </a:r>
          </a:p>
          <a:p>
            <a:r>
              <a:rPr lang="en-US" dirty="0" smtClean="0"/>
              <a:t>Corrections</a:t>
            </a:r>
          </a:p>
          <a:p>
            <a:pPr lvl="1"/>
            <a:r>
              <a:rPr lang="en-US" sz="1800" dirty="0" smtClean="0"/>
              <a:t>inmate forecast – cost TBD</a:t>
            </a:r>
          </a:p>
          <a:p>
            <a:pPr lvl="1"/>
            <a:r>
              <a:rPr lang="en-US" sz="1800" dirty="0" smtClean="0"/>
              <a:t>loss out-of-state prisoners (1,000 inmates) – $40.8 million</a:t>
            </a:r>
          </a:p>
          <a:p>
            <a:pPr lvl="1"/>
            <a:r>
              <a:rPr lang="en-US" sz="1800" dirty="0" smtClean="0"/>
              <a:t>opening a prison – approximately $48 million for Grayson</a:t>
            </a:r>
          </a:p>
          <a:p>
            <a:pPr lvl="1"/>
            <a:r>
              <a:rPr lang="en-US" sz="1800" dirty="0" smtClean="0"/>
              <a:t>inmate medical costs – $16.0 million</a:t>
            </a:r>
          </a:p>
          <a:p>
            <a:pPr lvl="1"/>
            <a:r>
              <a:rPr lang="en-US" sz="1800" dirty="0" smtClean="0"/>
              <a:t>criminal fund and involuntary mental commitment fund – $17.0 million</a:t>
            </a:r>
          </a:p>
          <a:p>
            <a:endParaRPr lang="en-US" sz="1800" dirty="0" smtClean="0"/>
          </a:p>
          <a:p>
            <a:r>
              <a:rPr lang="en-US" dirty="0" smtClean="0"/>
              <a:t>Sheriffs</a:t>
            </a:r>
          </a:p>
          <a:p>
            <a:pPr lvl="1"/>
            <a:r>
              <a:rPr lang="en-US" sz="1800" dirty="0" smtClean="0"/>
              <a:t>Per diem payments – costs TBD</a:t>
            </a:r>
          </a:p>
          <a:p>
            <a:pPr lvl="1"/>
            <a:r>
              <a:rPr lang="en-US" sz="1800" dirty="0" smtClean="0"/>
              <a:t>Continuation of supplemental sheriff’s funding not in base –  $7.4 million annually – $14.8 million for biennium</a:t>
            </a:r>
          </a:p>
          <a:p>
            <a:pPr lvl="1"/>
            <a:r>
              <a:rPr lang="en-US" sz="1800" dirty="0" smtClean="0"/>
              <a:t>New jails - $14.1 million for staffing costs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a:defRPr/>
            </a:pPr>
            <a:fld id="{04CD3608-4DFD-45E8-A92F-A4B16B21200C}" type="slidenum">
              <a:rPr lang="en-US"/>
              <a:pPr>
                <a:defRPr/>
              </a:pPr>
              <a:t>23</a:t>
            </a:fld>
            <a:endParaRPr lang="en-US"/>
          </a:p>
        </p:txBody>
      </p:sp>
      <p:sp>
        <p:nvSpPr>
          <p:cNvPr id="148482" name="Rectangle 3"/>
          <p:cNvSpPr>
            <a:spLocks noGrp="1" noChangeArrowheads="1"/>
          </p:cNvSpPr>
          <p:nvPr>
            <p:ph type="body" idx="1"/>
          </p:nvPr>
        </p:nvSpPr>
        <p:spPr>
          <a:xfrm>
            <a:off x="457200" y="1219200"/>
            <a:ext cx="8153400" cy="5257800"/>
          </a:xfrm>
        </p:spPr>
        <p:txBody>
          <a:bodyPr/>
          <a:lstStyle/>
          <a:p>
            <a:pPr>
              <a:spcBef>
                <a:spcPts val="0"/>
              </a:spcBef>
              <a:spcAft>
                <a:spcPts val="1200"/>
              </a:spcAft>
              <a:buFontTx/>
              <a:buNone/>
            </a:pPr>
            <a:r>
              <a:rPr lang="en-US" u="sng" dirty="0" smtClean="0"/>
              <a:t>Commerce and Trade</a:t>
            </a:r>
          </a:p>
          <a:p>
            <a:pPr>
              <a:spcBef>
                <a:spcPts val="0"/>
              </a:spcBef>
              <a:spcAft>
                <a:spcPts val="1200"/>
              </a:spcAft>
            </a:pPr>
            <a:r>
              <a:rPr lang="en-US" sz="2000" dirty="0" smtClean="0"/>
              <a:t>Ongoing commitments under existing grants and performance agreements – $55.6 million</a:t>
            </a:r>
          </a:p>
          <a:p>
            <a:pPr>
              <a:spcBef>
                <a:spcPts val="0"/>
              </a:spcBef>
              <a:spcAft>
                <a:spcPts val="1200"/>
              </a:spcAft>
            </a:pPr>
            <a:r>
              <a:rPr lang="en-US" sz="2000" dirty="0" smtClean="0"/>
              <a:t>1</a:t>
            </a:r>
            <a:r>
              <a:rPr lang="en-US" sz="2000" baseline="30000" dirty="0" smtClean="0"/>
              <a:t>st</a:t>
            </a:r>
            <a:r>
              <a:rPr lang="en-US" sz="2000" dirty="0" smtClean="0"/>
              <a:t> time payouts of previous commitments to grants and performance agreements – $16.0 million</a:t>
            </a:r>
          </a:p>
          <a:p>
            <a:pPr>
              <a:spcBef>
                <a:spcPts val="0"/>
              </a:spcBef>
              <a:spcAft>
                <a:spcPts val="1200"/>
              </a:spcAft>
            </a:pPr>
            <a:r>
              <a:rPr lang="en-US" sz="2000" dirty="0" smtClean="0"/>
              <a:t>New Deals – TBD </a:t>
            </a:r>
          </a:p>
          <a:p>
            <a:pPr>
              <a:spcBef>
                <a:spcPts val="0"/>
              </a:spcBef>
              <a:spcAft>
                <a:spcPts val="1200"/>
              </a:spcAft>
            </a:pPr>
            <a:r>
              <a:rPr lang="en-US" sz="2000" dirty="0" smtClean="0"/>
              <a:t>BRAC / FACT</a:t>
            </a:r>
          </a:p>
          <a:p>
            <a:pPr>
              <a:spcBef>
                <a:spcPts val="1200"/>
              </a:spcBef>
              <a:spcAft>
                <a:spcPts val="1200"/>
              </a:spcAft>
              <a:buFontTx/>
              <a:buNone/>
            </a:pPr>
            <a:r>
              <a:rPr lang="en-US" u="sng" dirty="0" smtClean="0"/>
              <a:t>Natural Resources</a:t>
            </a:r>
          </a:p>
          <a:p>
            <a:pPr>
              <a:spcBef>
                <a:spcPts val="0"/>
              </a:spcBef>
              <a:spcAft>
                <a:spcPts val="1200"/>
              </a:spcAft>
            </a:pPr>
            <a:r>
              <a:rPr lang="en-US" sz="2000" dirty="0" smtClean="0"/>
              <a:t>Water quality –15 year commitment.  $50 million reserved for Water Quality Improvement Fund from surplus.</a:t>
            </a:r>
          </a:p>
          <a:p>
            <a:pPr>
              <a:spcBef>
                <a:spcPts val="0"/>
              </a:spcBef>
              <a:spcAft>
                <a:spcPts val="1200"/>
              </a:spcAft>
            </a:pPr>
            <a:r>
              <a:rPr lang="en-US" sz="2000" dirty="0" smtClean="0"/>
              <a:t>Dam safety – preliminary estimate of immediate need is $200.0 million (cost study due in September)</a:t>
            </a:r>
          </a:p>
        </p:txBody>
      </p:sp>
      <p:sp>
        <p:nvSpPr>
          <p:cNvPr id="148483" name="Title 1"/>
          <p:cNvSpPr>
            <a:spLocks noGrp="1"/>
          </p:cNvSpPr>
          <p:nvPr>
            <p:ph type="title"/>
          </p:nvPr>
        </p:nvSpPr>
        <p:spPr>
          <a:xfrm>
            <a:off x="457200" y="304800"/>
            <a:ext cx="7543800" cy="990600"/>
          </a:xfrm>
        </p:spPr>
        <p:txBody>
          <a:bodyPr/>
          <a:lstStyle/>
          <a:p>
            <a:r>
              <a:rPr lang="en-US" sz="2800" dirty="0" smtClean="0"/>
              <a:t>Big Budget Issues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a:defRPr/>
            </a:pPr>
            <a:fld id="{F2254B95-BB79-4895-93D6-28D02174C563}" type="slidenum">
              <a:rPr lang="en-US"/>
              <a:pPr>
                <a:defRPr/>
              </a:pPr>
              <a:t>24</a:t>
            </a:fld>
            <a:endParaRPr lang="en-US"/>
          </a:p>
        </p:txBody>
      </p:sp>
      <p:sp>
        <p:nvSpPr>
          <p:cNvPr id="149506" name="Rectangle 3"/>
          <p:cNvSpPr>
            <a:spLocks noGrp="1" noChangeArrowheads="1"/>
          </p:cNvSpPr>
          <p:nvPr>
            <p:ph type="body" idx="1"/>
          </p:nvPr>
        </p:nvSpPr>
        <p:spPr>
          <a:xfrm>
            <a:off x="533400" y="1219200"/>
            <a:ext cx="8077200" cy="4800600"/>
          </a:xfrm>
        </p:spPr>
        <p:txBody>
          <a:bodyPr/>
          <a:lstStyle/>
          <a:p>
            <a:pPr>
              <a:lnSpc>
                <a:spcPct val="90000"/>
              </a:lnSpc>
              <a:spcBef>
                <a:spcPts val="0"/>
              </a:spcBef>
              <a:spcAft>
                <a:spcPts val="1200"/>
              </a:spcAft>
              <a:buFontTx/>
              <a:buNone/>
            </a:pPr>
            <a:r>
              <a:rPr lang="en-US" sz="2800" u="sng" dirty="0" smtClean="0"/>
              <a:t>Statewide Issues</a:t>
            </a:r>
          </a:p>
          <a:p>
            <a:pPr>
              <a:lnSpc>
                <a:spcPct val="90000"/>
              </a:lnSpc>
              <a:spcBef>
                <a:spcPts val="0"/>
              </a:spcBef>
              <a:spcAft>
                <a:spcPts val="1200"/>
              </a:spcAft>
            </a:pPr>
            <a:r>
              <a:rPr lang="en-US" sz="2800" dirty="0" smtClean="0"/>
              <a:t>VRS Rates  </a:t>
            </a:r>
          </a:p>
          <a:p>
            <a:pPr lvl="1">
              <a:lnSpc>
                <a:spcPct val="90000"/>
              </a:lnSpc>
              <a:spcBef>
                <a:spcPts val="0"/>
              </a:spcBef>
              <a:spcAft>
                <a:spcPts val="1200"/>
              </a:spcAft>
            </a:pPr>
            <a:r>
              <a:rPr lang="en-US" sz="2000" dirty="0" smtClean="0"/>
              <a:t>Annual cost of one percent increase –  approximately $17.0 million</a:t>
            </a:r>
          </a:p>
          <a:p>
            <a:pPr lvl="1">
              <a:lnSpc>
                <a:spcPct val="90000"/>
              </a:lnSpc>
              <a:spcBef>
                <a:spcPts val="0"/>
              </a:spcBef>
              <a:spcAft>
                <a:spcPts val="1200"/>
              </a:spcAft>
            </a:pPr>
            <a:r>
              <a:rPr lang="en-US" sz="2000" dirty="0" smtClean="0"/>
              <a:t>Replacement of deferred amounts - $150 million annually ($300 million for biennium)</a:t>
            </a:r>
          </a:p>
          <a:p>
            <a:pPr lvl="1">
              <a:lnSpc>
                <a:spcPct val="90000"/>
              </a:lnSpc>
              <a:spcBef>
                <a:spcPts val="0"/>
              </a:spcBef>
              <a:spcAft>
                <a:spcPts val="1200"/>
              </a:spcAft>
            </a:pPr>
            <a:r>
              <a:rPr lang="en-US" sz="2000" dirty="0" smtClean="0"/>
              <a:t>VRS Board Certified Rates – Approximately $270 million</a:t>
            </a:r>
          </a:p>
          <a:p>
            <a:pPr>
              <a:lnSpc>
                <a:spcPct val="90000"/>
              </a:lnSpc>
              <a:spcBef>
                <a:spcPts val="1200"/>
              </a:spcBef>
              <a:spcAft>
                <a:spcPts val="1200"/>
              </a:spcAft>
            </a:pPr>
            <a:r>
              <a:rPr lang="en-US" sz="2800" dirty="0" smtClean="0"/>
              <a:t>Revenue Stabilization Fund </a:t>
            </a:r>
          </a:p>
          <a:p>
            <a:pPr lvl="1">
              <a:lnSpc>
                <a:spcPct val="90000"/>
              </a:lnSpc>
              <a:spcBef>
                <a:spcPts val="0"/>
              </a:spcBef>
              <a:spcAft>
                <a:spcPts val="1200"/>
              </a:spcAft>
            </a:pPr>
            <a:r>
              <a:rPr lang="en-US" sz="2000" dirty="0" smtClean="0"/>
              <a:t>Required deposit for FY 2013 – $132.7 million</a:t>
            </a:r>
          </a:p>
          <a:p>
            <a:pPr lvl="1">
              <a:lnSpc>
                <a:spcPct val="90000"/>
              </a:lnSpc>
              <a:spcBef>
                <a:spcPts val="0"/>
              </a:spcBef>
              <a:spcAft>
                <a:spcPts val="1200"/>
              </a:spcAft>
            </a:pPr>
            <a:r>
              <a:rPr lang="en-US" sz="2000" dirty="0" smtClean="0"/>
              <a:t>Current estimate of required deposit in FY 2014 – $91.7 million</a:t>
            </a:r>
          </a:p>
          <a:p>
            <a:pPr lvl="1">
              <a:lnSpc>
                <a:spcPct val="90000"/>
              </a:lnSpc>
              <a:spcBef>
                <a:spcPts val="0"/>
              </a:spcBef>
              <a:spcAft>
                <a:spcPts val="1200"/>
              </a:spcAft>
            </a:pPr>
            <a:r>
              <a:rPr lang="en-US" sz="2000" dirty="0" smtClean="0"/>
              <a:t>A one percent shift in revenue growth will add or subtract approximately $73 million from this amount.</a:t>
            </a:r>
          </a:p>
          <a:p>
            <a:pPr>
              <a:lnSpc>
                <a:spcPct val="90000"/>
              </a:lnSpc>
              <a:spcBef>
                <a:spcPts val="0"/>
              </a:spcBef>
              <a:spcAft>
                <a:spcPts val="1200"/>
              </a:spcAft>
            </a:pPr>
            <a:endParaRPr lang="en-US" sz="2800" dirty="0" smtClean="0"/>
          </a:p>
        </p:txBody>
      </p:sp>
      <p:sp>
        <p:nvSpPr>
          <p:cNvPr id="149507" name="Title 1"/>
          <p:cNvSpPr>
            <a:spLocks noGrp="1"/>
          </p:cNvSpPr>
          <p:nvPr>
            <p:ph type="title"/>
          </p:nvPr>
        </p:nvSpPr>
        <p:spPr>
          <a:xfrm>
            <a:off x="457200" y="304800"/>
            <a:ext cx="7543800" cy="990600"/>
          </a:xfrm>
        </p:spPr>
        <p:txBody>
          <a:bodyPr/>
          <a:lstStyle/>
          <a:p>
            <a:r>
              <a:rPr lang="en-US" sz="2800" dirty="0" smtClean="0"/>
              <a:t>Big Budget Issues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42900"/>
            <a:ext cx="7086600" cy="1485900"/>
          </a:xfrm>
        </p:spPr>
        <p:txBody>
          <a:bodyPr/>
          <a:lstStyle/>
          <a:p>
            <a:r>
              <a:rPr lang="en-US" sz="2400" dirty="0" smtClean="0"/>
              <a:t>The Projected Balance in the Revenue Stabilization Fund Will Be $440.5 Million After the Proposed $132.7 Million Deposit in Fiscal Year 2013…</a:t>
            </a:r>
            <a:endParaRPr lang="en-US" sz="2400" dirty="0"/>
          </a:p>
        </p:txBody>
      </p:sp>
      <p:graphicFrame>
        <p:nvGraphicFramePr>
          <p:cNvPr id="7" name="Content Placeholder 6"/>
          <p:cNvGraphicFramePr>
            <a:graphicFrameLocks noGrp="1"/>
          </p:cNvGraphicFramePr>
          <p:nvPr>
            <p:ph idx="1"/>
          </p:nvPr>
        </p:nvGraphicFramePr>
        <p:xfrm>
          <a:off x="304800" y="2514600"/>
          <a:ext cx="8534400" cy="40005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04800" y="2057400"/>
            <a:ext cx="8534400" cy="923330"/>
          </a:xfrm>
          <a:prstGeom prst="rect">
            <a:avLst/>
          </a:prstGeom>
          <a:noFill/>
        </p:spPr>
        <p:txBody>
          <a:bodyPr wrap="square" rtlCol="0">
            <a:spAutoFit/>
          </a:bodyPr>
          <a:lstStyle/>
          <a:p>
            <a:pPr algn="ctr"/>
            <a:r>
              <a:rPr lang="en-US" sz="2000" b="1" dirty="0" smtClean="0">
                <a:latin typeface="+mj-lt"/>
              </a:rPr>
              <a:t>Revenue Stabilization Fund – June 30 Balance</a:t>
            </a:r>
          </a:p>
          <a:p>
            <a:pPr algn="ctr"/>
            <a:r>
              <a:rPr lang="en-US" sz="1800" dirty="0" smtClean="0">
                <a:latin typeface="+mj-lt"/>
              </a:rPr>
              <a:t>FY1995-2011 Actual and FY2012-2013 Forecast</a:t>
            </a:r>
          </a:p>
          <a:p>
            <a:pPr algn="ctr"/>
            <a:r>
              <a:rPr lang="en-US" sz="1600" dirty="0" smtClean="0">
                <a:latin typeface="+mj-lt"/>
              </a:rPr>
              <a:t>(millions of dollars)</a:t>
            </a:r>
            <a:endParaRPr lang="en-US" sz="1600" dirty="0">
              <a:latin typeface="+mj-lt"/>
            </a:endParaRPr>
          </a:p>
        </p:txBody>
      </p:sp>
      <p:sp>
        <p:nvSpPr>
          <p:cNvPr id="8" name="Slide Number Placeholder 7"/>
          <p:cNvSpPr>
            <a:spLocks noGrp="1"/>
          </p:cNvSpPr>
          <p:nvPr>
            <p:ph type="sldNum" sz="quarter" idx="12"/>
          </p:nvPr>
        </p:nvSpPr>
        <p:spPr/>
        <p:txBody>
          <a:bodyPr/>
          <a:lstStyle/>
          <a:p>
            <a:pPr>
              <a:defRPr/>
            </a:pPr>
            <a:fld id="{1BBDDA1C-43F9-4DEB-8BD7-BE016F695A15}"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a:defRPr/>
            </a:pPr>
            <a:fld id="{48A7C6B8-7074-4E1F-A3B0-3F4E60728C69}" type="slidenum">
              <a:rPr lang="en-US"/>
              <a:pPr>
                <a:defRPr/>
              </a:pPr>
              <a:t>26</a:t>
            </a:fld>
            <a:endParaRPr lang="en-US"/>
          </a:p>
        </p:txBody>
      </p:sp>
      <p:sp>
        <p:nvSpPr>
          <p:cNvPr id="150531" name="Rectangle 5"/>
          <p:cNvSpPr>
            <a:spLocks noGrp="1" noChangeArrowheads="1"/>
          </p:cNvSpPr>
          <p:nvPr>
            <p:ph type="body" idx="1"/>
          </p:nvPr>
        </p:nvSpPr>
        <p:spPr>
          <a:xfrm>
            <a:off x="457200" y="1219200"/>
            <a:ext cx="7924800" cy="5181600"/>
          </a:xfrm>
        </p:spPr>
        <p:txBody>
          <a:bodyPr/>
          <a:lstStyle/>
          <a:p>
            <a:pPr>
              <a:spcBef>
                <a:spcPts val="0"/>
              </a:spcBef>
              <a:spcAft>
                <a:spcPts val="1800"/>
              </a:spcAft>
              <a:buFontTx/>
              <a:buNone/>
            </a:pPr>
            <a:r>
              <a:rPr lang="en-US" u="sng" dirty="0" smtClean="0"/>
              <a:t>Statewide Issues</a:t>
            </a:r>
          </a:p>
          <a:p>
            <a:pPr>
              <a:spcBef>
                <a:spcPts val="0"/>
              </a:spcBef>
              <a:spcAft>
                <a:spcPts val="1800"/>
              </a:spcAft>
            </a:pPr>
            <a:r>
              <a:rPr lang="en-US" sz="2000" dirty="0" smtClean="0"/>
              <a:t>Employee Health Insurance/utilization – preliminary estimates of $60.0 million</a:t>
            </a:r>
          </a:p>
          <a:p>
            <a:pPr>
              <a:spcBef>
                <a:spcPts val="0"/>
              </a:spcBef>
              <a:spcAft>
                <a:spcPts val="1800"/>
              </a:spcAft>
            </a:pPr>
            <a:r>
              <a:rPr lang="en-US" sz="2000" dirty="0" smtClean="0"/>
              <a:t>Enterprise systems development and support - $70.0 million</a:t>
            </a:r>
          </a:p>
          <a:p>
            <a:pPr>
              <a:spcBef>
                <a:spcPts val="0"/>
              </a:spcBef>
              <a:spcAft>
                <a:spcPts val="1800"/>
              </a:spcAft>
            </a:pPr>
            <a:r>
              <a:rPr lang="en-US" sz="2000" dirty="0" smtClean="0"/>
              <a:t>Aid-to-localities – restore a portion of the $60.0 million annual reduction?</a:t>
            </a:r>
          </a:p>
          <a:p>
            <a:pPr>
              <a:spcBef>
                <a:spcPts val="0"/>
              </a:spcBef>
              <a:spcAft>
                <a:spcPts val="1800"/>
              </a:spcAft>
            </a:pPr>
            <a:r>
              <a:rPr lang="en-US" sz="2000" dirty="0" smtClean="0"/>
              <a:t>Debt Service – TBD, draw schedules being developed now:  more than  $600 million of the $1.1 billion in frozen projects (21 of 32 projects in total) have been approved for release</a:t>
            </a:r>
          </a:p>
          <a:p>
            <a:pPr>
              <a:spcBef>
                <a:spcPts val="0"/>
              </a:spcBef>
              <a:spcAft>
                <a:spcPts val="1800"/>
              </a:spcAft>
            </a:pPr>
            <a:r>
              <a:rPr lang="en-US" sz="2000" dirty="0" smtClean="0"/>
              <a:t>Capital (use of planning fund) – TBD</a:t>
            </a:r>
          </a:p>
          <a:p>
            <a:pPr>
              <a:spcBef>
                <a:spcPts val="0"/>
              </a:spcBef>
              <a:spcAft>
                <a:spcPts val="1800"/>
              </a:spcAft>
            </a:pPr>
            <a:r>
              <a:rPr lang="en-US" sz="2000" dirty="0" smtClean="0"/>
              <a:t>Maintenance Reserve - TBD</a:t>
            </a:r>
          </a:p>
        </p:txBody>
      </p:sp>
      <p:sp>
        <p:nvSpPr>
          <p:cNvPr id="150532" name="Title 1"/>
          <p:cNvSpPr>
            <a:spLocks noGrp="1"/>
          </p:cNvSpPr>
          <p:nvPr>
            <p:ph type="title"/>
          </p:nvPr>
        </p:nvSpPr>
        <p:spPr>
          <a:xfrm>
            <a:off x="381000" y="304800"/>
            <a:ext cx="7543800" cy="990600"/>
          </a:xfrm>
        </p:spPr>
        <p:txBody>
          <a:bodyPr/>
          <a:lstStyle/>
          <a:p>
            <a:r>
              <a:rPr lang="en-US" sz="2800" dirty="0" smtClean="0"/>
              <a:t>Big Budget Issues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a:defRPr/>
            </a:pPr>
            <a:fld id="{C1A27050-C78D-4AD0-933E-A7C1E7EF3DEE}" type="slidenum">
              <a:rPr lang="en-US"/>
              <a:pPr>
                <a:defRPr/>
              </a:pPr>
              <a:t>27</a:t>
            </a:fld>
            <a:endParaRPr lang="en-US"/>
          </a:p>
        </p:txBody>
      </p:sp>
      <p:sp>
        <p:nvSpPr>
          <p:cNvPr id="151554" name="Rectangle 3"/>
          <p:cNvSpPr>
            <a:spLocks noGrp="1" noChangeArrowheads="1"/>
          </p:cNvSpPr>
          <p:nvPr>
            <p:ph type="body" idx="1"/>
          </p:nvPr>
        </p:nvSpPr>
        <p:spPr>
          <a:xfrm>
            <a:off x="914400" y="1676400"/>
            <a:ext cx="7620000" cy="4572000"/>
          </a:xfrm>
        </p:spPr>
        <p:txBody>
          <a:bodyPr/>
          <a:lstStyle/>
          <a:p>
            <a:pPr>
              <a:buFontTx/>
              <a:buNone/>
            </a:pPr>
            <a:r>
              <a:rPr lang="en-US" sz="2800" u="sng" dirty="0" smtClean="0"/>
              <a:t>Governor’s Priorities </a:t>
            </a:r>
          </a:p>
          <a:p>
            <a:pPr>
              <a:buFontTx/>
              <a:buNone/>
            </a:pPr>
            <a:endParaRPr lang="en-US" sz="2800" dirty="0" smtClean="0"/>
          </a:p>
          <a:p>
            <a:pPr lvl="1">
              <a:spcBef>
                <a:spcPts val="0"/>
              </a:spcBef>
              <a:spcAft>
                <a:spcPts val="3000"/>
              </a:spcAft>
            </a:pPr>
            <a:r>
              <a:rPr lang="en-US" sz="2400" dirty="0" smtClean="0"/>
              <a:t>Job Creation (Diversification)</a:t>
            </a:r>
          </a:p>
          <a:p>
            <a:pPr lvl="1">
              <a:spcBef>
                <a:spcPts val="0"/>
              </a:spcBef>
              <a:spcAft>
                <a:spcPts val="3000"/>
              </a:spcAft>
            </a:pPr>
            <a:r>
              <a:rPr lang="en-US" sz="2400" dirty="0" smtClean="0"/>
              <a:t>Higher Education</a:t>
            </a:r>
          </a:p>
          <a:p>
            <a:pPr lvl="1">
              <a:spcBef>
                <a:spcPts val="0"/>
              </a:spcBef>
              <a:spcAft>
                <a:spcPts val="3000"/>
              </a:spcAft>
            </a:pPr>
            <a:r>
              <a:rPr lang="en-US" sz="2400" dirty="0" smtClean="0"/>
              <a:t>Retirement Funding</a:t>
            </a:r>
          </a:p>
          <a:p>
            <a:pPr lvl="1">
              <a:spcBef>
                <a:spcPts val="0"/>
              </a:spcBef>
              <a:spcAft>
                <a:spcPts val="3000"/>
              </a:spcAft>
            </a:pPr>
            <a:r>
              <a:rPr lang="en-US" sz="2400" dirty="0" smtClean="0"/>
              <a:t>Government Reform</a:t>
            </a:r>
          </a:p>
          <a:p>
            <a:pPr lvl="1"/>
            <a:endParaRPr lang="en-US" sz="2400" dirty="0" smtClean="0"/>
          </a:p>
          <a:p>
            <a:pPr lvl="1"/>
            <a:endParaRPr lang="en-US" sz="2400" dirty="0" smtClean="0"/>
          </a:p>
          <a:p>
            <a:endParaRPr lang="en-US" sz="2800" dirty="0" smtClean="0"/>
          </a:p>
        </p:txBody>
      </p:sp>
      <p:sp>
        <p:nvSpPr>
          <p:cNvPr id="151555" name="Title 1"/>
          <p:cNvSpPr>
            <a:spLocks noGrp="1"/>
          </p:cNvSpPr>
          <p:nvPr>
            <p:ph type="title"/>
          </p:nvPr>
        </p:nvSpPr>
        <p:spPr>
          <a:xfrm>
            <a:off x="838200" y="457200"/>
            <a:ext cx="6934200" cy="990600"/>
          </a:xfrm>
        </p:spPr>
        <p:txBody>
          <a:bodyPr/>
          <a:lstStyle/>
          <a:p>
            <a:r>
              <a:rPr lang="en-US" sz="2800" dirty="0" smtClean="0"/>
              <a:t>Big Budget Issues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3149F67C-64B8-46A3-BD28-AB22A9D2B907}" type="slidenum">
              <a:rPr lang="en-US"/>
              <a:pPr>
                <a:defRPr/>
              </a:pPr>
              <a:t>28</a:t>
            </a:fld>
            <a:endParaRPr lang="en-US"/>
          </a:p>
        </p:txBody>
      </p:sp>
      <p:sp>
        <p:nvSpPr>
          <p:cNvPr id="3" name="TextBox 2"/>
          <p:cNvSpPr txBox="1"/>
          <p:nvPr/>
        </p:nvSpPr>
        <p:spPr>
          <a:xfrm>
            <a:off x="1371600" y="2362200"/>
            <a:ext cx="6096000" cy="1200329"/>
          </a:xfrm>
          <a:prstGeom prst="rect">
            <a:avLst/>
          </a:prstGeom>
          <a:noFill/>
        </p:spPr>
        <p:txBody>
          <a:bodyPr>
            <a:spAutoFit/>
          </a:bodyPr>
          <a:lstStyle/>
          <a:p>
            <a:pPr algn="ctr">
              <a:defRPr/>
            </a:pPr>
            <a:r>
              <a:rPr lang="en-US" sz="3600" b="1" dirty="0" smtClean="0">
                <a:latin typeface="+mj-lt"/>
              </a:rPr>
              <a:t>Looking Ahead: </a:t>
            </a:r>
          </a:p>
          <a:p>
            <a:pPr algn="ctr">
              <a:defRPr/>
            </a:pPr>
            <a:r>
              <a:rPr lang="en-US" sz="3600" b="1" dirty="0" smtClean="0">
                <a:latin typeface="+mj-lt"/>
              </a:rPr>
              <a:t>The Bottom Line</a:t>
            </a:r>
            <a:endParaRPr lang="en-US" sz="3600" b="1" dirty="0">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56EBE9C-003D-445D-A470-B6C141148EB1}" type="slidenum">
              <a:rPr lang="en-US" smtClean="0"/>
              <a:pPr>
                <a:defRPr/>
              </a:pPr>
              <a:t>29</a:t>
            </a:fld>
            <a:endParaRPr lang="en-US" sz="1800" dirty="0"/>
          </a:p>
        </p:txBody>
      </p:sp>
      <p:graphicFrame>
        <p:nvGraphicFramePr>
          <p:cNvPr id="3" name="Table 2"/>
          <p:cNvGraphicFramePr>
            <a:graphicFrameLocks noGrp="1"/>
          </p:cNvGraphicFramePr>
          <p:nvPr/>
        </p:nvGraphicFramePr>
        <p:xfrm>
          <a:off x="609600" y="457200"/>
          <a:ext cx="7543800" cy="5790995"/>
        </p:xfrm>
        <a:graphic>
          <a:graphicData uri="http://schemas.openxmlformats.org/drawingml/2006/table">
            <a:tbl>
              <a:tblPr/>
              <a:tblGrid>
                <a:gridCol w="252441"/>
                <a:gridCol w="2166453"/>
                <a:gridCol w="1105764"/>
                <a:gridCol w="237925"/>
                <a:gridCol w="1116196"/>
                <a:gridCol w="237925"/>
                <a:gridCol w="2427096"/>
              </a:tblGrid>
              <a:tr h="228600">
                <a:tc gridSpan="7">
                  <a:txBody>
                    <a:bodyPr/>
                    <a:lstStyle/>
                    <a:p>
                      <a:pPr algn="l" fontAlgn="b"/>
                      <a:r>
                        <a:rPr lang="en-US" sz="2400" b="1" i="0" u="none" strike="noStrike" dirty="0">
                          <a:solidFill>
                            <a:srgbClr val="000000"/>
                          </a:solidFill>
                          <a:latin typeface="+mj-lt"/>
                        </a:rPr>
                        <a:t>Looking Ahead</a:t>
                      </a:r>
                    </a:p>
                  </a:txBody>
                  <a:tcPr marL="4639" marR="4639" marT="463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6240">
                <a:tc gridSpan="7">
                  <a:txBody>
                    <a:bodyPr/>
                    <a:lstStyle/>
                    <a:p>
                      <a:pPr algn="l" fontAlgn="b"/>
                      <a:r>
                        <a:rPr lang="en-US" sz="2400" b="1" i="0" u="none" strike="noStrike" dirty="0">
                          <a:solidFill>
                            <a:srgbClr val="000000"/>
                          </a:solidFill>
                          <a:latin typeface="+mj-lt"/>
                        </a:rPr>
                        <a:t>The General Fund Budget</a:t>
                      </a:r>
                    </a:p>
                  </a:txBody>
                  <a:tcPr marL="4639" marR="4639" marT="463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3468">
                <a:tc gridSpan="7">
                  <a:txBody>
                    <a:bodyPr/>
                    <a:lstStyle/>
                    <a:p>
                      <a:pPr algn="ctr" fontAlgn="b"/>
                      <a:r>
                        <a:rPr lang="en-US" sz="1200" b="0" i="0" u="none" strike="noStrike">
                          <a:solidFill>
                            <a:srgbClr val="000000"/>
                          </a:solidFill>
                          <a:latin typeface="Calibri"/>
                        </a:rPr>
                        <a:t>$ in Millions</a:t>
                      </a:r>
                    </a:p>
                  </a:txBody>
                  <a:tcPr marL="4639" marR="4639" marT="463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3376">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r>
              <a:tr h="570560">
                <a:tc>
                  <a:txBody>
                    <a:bodyPr/>
                    <a:lstStyle/>
                    <a:p>
                      <a:pPr algn="ctr" fontAlgn="b"/>
                      <a:endParaRPr lang="en-US" sz="1200" b="1"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ctr" fontAlgn="b"/>
                      <a:endParaRPr lang="en-US" sz="1200" b="1"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ctr" fontAlgn="b"/>
                      <a:r>
                        <a:rPr lang="en-US" sz="1200" b="1" i="0" u="none" strike="noStrike">
                          <a:solidFill>
                            <a:srgbClr val="000000"/>
                          </a:solidFill>
                          <a:latin typeface="Calibri"/>
                        </a:rPr>
                        <a:t> Appropriation Act</a:t>
                      </a:r>
                      <a:br>
                        <a:rPr lang="en-US" sz="1200" b="1" i="0" u="none" strike="noStrike">
                          <a:solidFill>
                            <a:srgbClr val="000000"/>
                          </a:solidFill>
                          <a:latin typeface="Calibri"/>
                        </a:rPr>
                      </a:br>
                      <a:r>
                        <a:rPr lang="en-US" sz="1200" b="1" i="0" u="none" strike="noStrike">
                          <a:solidFill>
                            <a:srgbClr val="000000"/>
                          </a:solidFill>
                          <a:latin typeface="Calibri"/>
                        </a:rPr>
                        <a:t>FY2012 </a:t>
                      </a:r>
                    </a:p>
                  </a:txBody>
                  <a:tcPr marL="4639" marR="4639" marT="46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200" b="1"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ctr" fontAlgn="b"/>
                      <a:r>
                        <a:rPr lang="en-US" sz="1200" b="1" i="0" u="none" strike="noStrike" dirty="0" smtClean="0">
                          <a:solidFill>
                            <a:srgbClr val="000000"/>
                          </a:solidFill>
                          <a:latin typeface="Calibri"/>
                        </a:rPr>
                        <a:t>Assumed</a:t>
                      </a:r>
                      <a:r>
                        <a:rPr lang="en-US" sz="1200" b="1" i="0" u="none" strike="noStrike" baseline="0" dirty="0" smtClean="0">
                          <a:solidFill>
                            <a:srgbClr val="000000"/>
                          </a:solidFill>
                          <a:latin typeface="Calibri"/>
                        </a:rPr>
                        <a:t>      </a:t>
                      </a:r>
                      <a:r>
                        <a:rPr lang="en-US" sz="1200" b="1" i="0" u="none" strike="noStrike" dirty="0" smtClean="0">
                          <a:solidFill>
                            <a:srgbClr val="000000"/>
                          </a:solidFill>
                          <a:latin typeface="Calibri"/>
                        </a:rPr>
                        <a:t> </a:t>
                      </a:r>
                      <a:r>
                        <a:rPr lang="en-US" sz="1200" b="1" i="0" u="none" strike="noStrike" dirty="0">
                          <a:solidFill>
                            <a:srgbClr val="000000"/>
                          </a:solidFill>
                          <a:latin typeface="Calibri"/>
                        </a:rPr>
                        <a:t>Base</a:t>
                      </a:r>
                      <a:br>
                        <a:rPr lang="en-US" sz="1200" b="1" i="0" u="none" strike="noStrike" dirty="0">
                          <a:solidFill>
                            <a:srgbClr val="000000"/>
                          </a:solidFill>
                          <a:latin typeface="Calibri"/>
                        </a:rPr>
                      </a:br>
                      <a:r>
                        <a:rPr lang="en-US" sz="1200" b="1" i="0" u="none" strike="noStrike" dirty="0">
                          <a:solidFill>
                            <a:srgbClr val="000000"/>
                          </a:solidFill>
                          <a:latin typeface="Calibri"/>
                        </a:rPr>
                        <a:t>FY2013 </a:t>
                      </a:r>
                    </a:p>
                  </a:txBody>
                  <a:tcPr marL="4639" marR="4639" marT="46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200" b="1"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ctr" fontAlgn="b"/>
                      <a:r>
                        <a:rPr lang="en-US" sz="1200" b="1" i="0" u="none" strike="noStrike">
                          <a:solidFill>
                            <a:srgbClr val="000000"/>
                          </a:solidFill>
                          <a:latin typeface="Calibri"/>
                        </a:rPr>
                        <a:t>Comment</a:t>
                      </a:r>
                    </a:p>
                  </a:txBody>
                  <a:tcPr marL="4639" marR="4639" marT="4639" marB="0" anchor="b">
                    <a:lnL>
                      <a:noFill/>
                    </a:lnL>
                    <a:lnR>
                      <a:noFill/>
                    </a:lnR>
                    <a:lnT>
                      <a:noFill/>
                    </a:lnT>
                    <a:lnB w="6350" cap="flat" cmpd="sng" algn="ctr">
                      <a:solidFill>
                        <a:srgbClr val="000000"/>
                      </a:solidFill>
                      <a:prstDash val="solid"/>
                      <a:round/>
                      <a:headEnd type="none" w="med" len="med"/>
                      <a:tailEnd type="none" w="med" len="med"/>
                    </a:lnB>
                  </a:tcPr>
                </a:tc>
              </a:tr>
              <a:tr h="198079">
                <a:tc gridSpan="2">
                  <a:txBody>
                    <a:bodyPr/>
                    <a:lstStyle/>
                    <a:p>
                      <a:pPr algn="l" fontAlgn="b"/>
                      <a:r>
                        <a:rPr lang="en-US" sz="1200" b="1" i="0" u="sng" strike="noStrike">
                          <a:solidFill>
                            <a:srgbClr val="000000"/>
                          </a:solidFill>
                          <a:latin typeface="Calibri"/>
                        </a:rPr>
                        <a:t>Resources</a:t>
                      </a:r>
                    </a:p>
                  </a:txBody>
                  <a:tcPr marL="4639" marR="4639" marT="4639"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w="6350" cap="flat" cmpd="sng" algn="ctr">
                      <a:solidFill>
                        <a:srgbClr val="000000"/>
                      </a:solidFill>
                      <a:prstDash val="solid"/>
                      <a:round/>
                      <a:headEnd type="none" w="med" len="med"/>
                      <a:tailEnd type="none" w="med" len="med"/>
                    </a:lnT>
                    <a:lnB>
                      <a:noFill/>
                    </a:lnB>
                  </a:tcPr>
                </a:tc>
              </a:tr>
              <a:tr h="381969">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r>
                        <a:rPr lang="en-US" sz="1200" b="0" i="0" u="none" strike="noStrike">
                          <a:solidFill>
                            <a:srgbClr val="000000"/>
                          </a:solidFill>
                          <a:latin typeface="Calibri"/>
                        </a:rPr>
                        <a:t>Balance from Prior Year</a:t>
                      </a:r>
                    </a:p>
                  </a:txBody>
                  <a:tcPr marL="4639" marR="4639" marT="4639" marB="0" anchor="b">
                    <a:lnL>
                      <a:noFill/>
                    </a:lnL>
                    <a:lnR>
                      <a:noFill/>
                    </a:lnR>
                    <a:lnT>
                      <a:noFill/>
                    </a:lnT>
                    <a:lnB>
                      <a:noFill/>
                    </a:lnB>
                  </a:tcPr>
                </a:tc>
                <a:tc>
                  <a:txBody>
                    <a:bodyPr/>
                    <a:lstStyle/>
                    <a:p>
                      <a:pPr algn="ctr" fontAlgn="b"/>
                      <a:r>
                        <a:rPr lang="en-US" sz="1200" b="0" i="0" u="none" strike="noStrike" dirty="0">
                          <a:solidFill>
                            <a:srgbClr val="000000"/>
                          </a:solidFill>
                          <a:latin typeface="Calibri"/>
                        </a:rPr>
                        <a:t> $             265.4 </a:t>
                      </a:r>
                    </a:p>
                  </a:txBody>
                  <a:tcPr marL="4639" marR="4639" marT="4639" marB="0" anchor="b">
                    <a:lnL>
                      <a:noFill/>
                    </a:lnL>
                    <a:lnR>
                      <a:noFill/>
                    </a:lnR>
                    <a:lnT>
                      <a:noFill/>
                    </a:lnT>
                    <a:lnB>
                      <a:noFill/>
                    </a:lnB>
                  </a:tcPr>
                </a:tc>
                <a:tc>
                  <a:txBody>
                    <a:bodyPr/>
                    <a:lstStyle/>
                    <a:p>
                      <a:pPr algn="ctr"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ctr" fontAlgn="b"/>
                      <a:r>
                        <a:rPr lang="en-US" sz="1200" b="0" i="0" u="none" strike="noStrike">
                          <a:solidFill>
                            <a:srgbClr val="000000"/>
                          </a:solidFill>
                          <a:latin typeface="Calibri"/>
                        </a:rPr>
                        <a:t> $         116.1 </a:t>
                      </a:r>
                    </a:p>
                  </a:txBody>
                  <a:tcPr marL="4639" marR="4639" marT="4639"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($2.1 </a:t>
                      </a:r>
                      <a:r>
                        <a:rPr lang="en-US" sz="1200" b="0" i="0" u="none" strike="noStrike" dirty="0" smtClean="0">
                          <a:solidFill>
                            <a:srgbClr val="000000"/>
                          </a:solidFill>
                          <a:latin typeface="Calibri"/>
                        </a:rPr>
                        <a:t>Unappropriated </a:t>
                      </a:r>
                      <a:r>
                        <a:rPr lang="en-US" sz="1200" b="0" i="0" u="none" strike="noStrike" dirty="0">
                          <a:solidFill>
                            <a:srgbClr val="000000"/>
                          </a:solidFill>
                          <a:latin typeface="Calibri"/>
                        </a:rPr>
                        <a:t>Balance</a:t>
                      </a:r>
                      <a:br>
                        <a:rPr lang="en-US" sz="1200" b="0" i="0" u="none" strike="noStrike" dirty="0">
                          <a:solidFill>
                            <a:srgbClr val="000000"/>
                          </a:solidFill>
                          <a:latin typeface="Calibri"/>
                        </a:rPr>
                      </a:br>
                      <a:r>
                        <a:rPr lang="en-US" sz="1200" b="0" i="0" u="none" strike="noStrike" dirty="0">
                          <a:solidFill>
                            <a:srgbClr val="000000"/>
                          </a:solidFill>
                          <a:latin typeface="Calibri"/>
                        </a:rPr>
                        <a:t>+ $114.0 RSF Reserve)</a:t>
                      </a:r>
                    </a:p>
                  </a:txBody>
                  <a:tcPr marL="4639" marR="4639" marT="4639" marB="0" anchor="b">
                    <a:lnL>
                      <a:noFill/>
                    </a:lnL>
                    <a:lnR>
                      <a:noFill/>
                    </a:lnR>
                    <a:lnT>
                      <a:noFill/>
                    </a:lnT>
                    <a:lnB>
                      <a:noFill/>
                    </a:lnB>
                  </a:tcPr>
                </a:tc>
              </a:tr>
              <a:tr h="198079">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Adjustments to Balance</a:t>
                      </a:r>
                    </a:p>
                  </a:txBody>
                  <a:tcPr marL="4639" marR="4639" marT="4639" marB="0" anchor="b">
                    <a:lnL>
                      <a:noFill/>
                    </a:lnL>
                    <a:lnR>
                      <a:noFill/>
                    </a:lnR>
                    <a:lnT>
                      <a:noFill/>
                    </a:lnT>
                    <a:lnB>
                      <a:noFill/>
                    </a:lnB>
                  </a:tcPr>
                </a:tc>
                <a:tc>
                  <a:txBody>
                    <a:bodyPr/>
                    <a:lstStyle/>
                    <a:p>
                      <a:pPr algn="ctr" fontAlgn="b"/>
                      <a:r>
                        <a:rPr lang="en-US" sz="1200" b="0" i="0" u="none" strike="noStrike" dirty="0">
                          <a:solidFill>
                            <a:srgbClr val="000000"/>
                          </a:solidFill>
                          <a:latin typeface="Calibri"/>
                        </a:rPr>
                        <a:t>                230.2 </a:t>
                      </a:r>
                    </a:p>
                  </a:txBody>
                  <a:tcPr marL="4639" marR="4639" marT="4639" marB="0" anchor="b">
                    <a:lnL>
                      <a:noFill/>
                    </a:lnL>
                    <a:lnR>
                      <a:noFill/>
                    </a:lnR>
                    <a:lnT>
                      <a:noFill/>
                    </a:lnT>
                    <a:lnB>
                      <a:noFill/>
                    </a:lnB>
                  </a:tcPr>
                </a:tc>
                <a:tc>
                  <a:txBody>
                    <a:bodyPr/>
                    <a:lstStyle/>
                    <a:p>
                      <a:pPr algn="ctr"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ctr" fontAlgn="b"/>
                      <a:r>
                        <a:rPr lang="en-US" sz="1200" b="0" i="0" u="none" strike="noStrike">
                          <a:solidFill>
                            <a:srgbClr val="000000"/>
                          </a:solidFill>
                          <a:latin typeface="Calibri"/>
                        </a:rPr>
                        <a:t>                    -  </a:t>
                      </a:r>
                    </a:p>
                  </a:txBody>
                  <a:tcPr marL="4639" marR="4639" marT="4639"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r>
                        <a:rPr lang="en-US" sz="1200" b="0" i="0" u="none" strike="noStrike">
                          <a:solidFill>
                            <a:srgbClr val="000000"/>
                          </a:solidFill>
                          <a:latin typeface="Calibri"/>
                        </a:rPr>
                        <a:t>(mostly VRS deferral)</a:t>
                      </a:r>
                    </a:p>
                  </a:txBody>
                  <a:tcPr marL="4639" marR="4639" marT="4639" marB="0" anchor="b">
                    <a:lnL>
                      <a:noFill/>
                    </a:lnL>
                    <a:lnR>
                      <a:noFill/>
                    </a:lnR>
                    <a:lnT>
                      <a:noFill/>
                    </a:lnT>
                    <a:lnB>
                      <a:noFill/>
                    </a:lnB>
                  </a:tcPr>
                </a:tc>
              </a:tr>
              <a:tr h="391942">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r>
                        <a:rPr lang="en-US" sz="1200" b="0" i="0" u="none" strike="noStrike">
                          <a:solidFill>
                            <a:srgbClr val="000000"/>
                          </a:solidFill>
                          <a:latin typeface="Calibri"/>
                        </a:rPr>
                        <a:t>Revenue</a:t>
                      </a:r>
                    </a:p>
                  </a:txBody>
                  <a:tcPr marL="4639" marR="4639" marT="4639" marB="0" anchor="b">
                    <a:lnL>
                      <a:noFill/>
                    </a:lnL>
                    <a:lnR>
                      <a:noFill/>
                    </a:lnR>
                    <a:lnT>
                      <a:noFill/>
                    </a:lnT>
                    <a:lnB>
                      <a:noFill/>
                    </a:lnB>
                  </a:tcPr>
                </a:tc>
                <a:tc>
                  <a:txBody>
                    <a:bodyPr/>
                    <a:lstStyle/>
                    <a:p>
                      <a:pPr algn="ctr" fontAlgn="b"/>
                      <a:r>
                        <a:rPr lang="en-US" sz="1200" b="0" i="0" u="none" strike="noStrike" dirty="0">
                          <a:solidFill>
                            <a:srgbClr val="000000"/>
                          </a:solidFill>
                          <a:latin typeface="Calibri"/>
                        </a:rPr>
                        <a:t>          15,594.8 </a:t>
                      </a:r>
                    </a:p>
                  </a:txBody>
                  <a:tcPr marL="4639" marR="4639" marT="4639" marB="0" anchor="b">
                    <a:lnL>
                      <a:noFill/>
                    </a:lnL>
                    <a:lnR>
                      <a:noFill/>
                    </a:lnR>
                    <a:lnT>
                      <a:noFill/>
                    </a:lnT>
                    <a:lnB>
                      <a:noFill/>
                    </a:lnB>
                  </a:tcPr>
                </a:tc>
                <a:tc>
                  <a:txBody>
                    <a:bodyPr/>
                    <a:lstStyle/>
                    <a:p>
                      <a:pPr algn="ctr"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ctr" fontAlgn="b"/>
                      <a:r>
                        <a:rPr lang="en-US" sz="1200" b="0" i="0" u="none" strike="noStrike">
                          <a:solidFill>
                            <a:srgbClr val="000000"/>
                          </a:solidFill>
                          <a:latin typeface="Calibri"/>
                        </a:rPr>
                        <a:t>       16,275.7 </a:t>
                      </a:r>
                    </a:p>
                  </a:txBody>
                  <a:tcPr marL="4639" marR="4639" marT="4639"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(+3.7% FY2012</a:t>
                      </a:r>
                      <a:br>
                        <a:rPr lang="en-US" sz="1200" b="0" i="0" u="none" strike="noStrike" dirty="0">
                          <a:solidFill>
                            <a:srgbClr val="000000"/>
                          </a:solidFill>
                          <a:latin typeface="Calibri"/>
                        </a:rPr>
                      </a:br>
                      <a:r>
                        <a:rPr lang="en-US" sz="1200" b="0" i="0" u="none" strike="noStrike" dirty="0">
                          <a:solidFill>
                            <a:srgbClr val="000000"/>
                          </a:solidFill>
                          <a:latin typeface="Calibri"/>
                        </a:rPr>
                        <a:t>+4.5% FY2013)</a:t>
                      </a:r>
                    </a:p>
                  </a:txBody>
                  <a:tcPr marL="4639" marR="4639" marT="4639" marB="0" anchor="b">
                    <a:lnL>
                      <a:noFill/>
                    </a:lnL>
                    <a:lnR>
                      <a:noFill/>
                    </a:lnR>
                    <a:lnT>
                      <a:noFill/>
                    </a:lnT>
                    <a:lnB>
                      <a:noFill/>
                    </a:lnB>
                  </a:tcPr>
                </a:tc>
              </a:tr>
              <a:tr h="213054">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Transfers</a:t>
                      </a:r>
                    </a:p>
                  </a:txBody>
                  <a:tcPr marL="4639" marR="4639" marT="4639" marB="0" anchor="b">
                    <a:lnL>
                      <a:noFill/>
                    </a:lnL>
                    <a:lnR>
                      <a:noFill/>
                    </a:lnR>
                    <a:lnT>
                      <a:noFill/>
                    </a:lnT>
                    <a:lnB>
                      <a:noFill/>
                    </a:lnB>
                  </a:tcPr>
                </a:tc>
                <a:tc>
                  <a:txBody>
                    <a:bodyPr/>
                    <a:lstStyle/>
                    <a:p>
                      <a:pPr algn="ctr" fontAlgn="b"/>
                      <a:r>
                        <a:rPr lang="en-US" sz="1200" b="0" i="0" u="sng" strike="noStrike" dirty="0">
                          <a:solidFill>
                            <a:srgbClr val="000000"/>
                          </a:solidFill>
                          <a:latin typeface="Calibri"/>
                        </a:rPr>
                        <a:t>                468.6 </a:t>
                      </a:r>
                    </a:p>
                  </a:txBody>
                  <a:tcPr marL="4639" marR="4639" marT="4639" marB="0" anchor="b">
                    <a:lnL>
                      <a:noFill/>
                    </a:lnL>
                    <a:lnR>
                      <a:noFill/>
                    </a:lnR>
                    <a:lnT>
                      <a:noFill/>
                    </a:lnT>
                    <a:lnB>
                      <a:noFill/>
                    </a:lnB>
                  </a:tcPr>
                </a:tc>
                <a:tc>
                  <a:txBody>
                    <a:bodyPr/>
                    <a:lstStyle/>
                    <a:p>
                      <a:pPr algn="ctr"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ctr" fontAlgn="b"/>
                      <a:r>
                        <a:rPr lang="en-US" sz="1200" b="0" i="0" u="sng" strike="noStrike">
                          <a:solidFill>
                            <a:srgbClr val="000000"/>
                          </a:solidFill>
                          <a:latin typeface="Calibri"/>
                        </a:rPr>
                        <a:t>            468.6 </a:t>
                      </a:r>
                    </a:p>
                  </a:txBody>
                  <a:tcPr marL="4639" marR="4639" marT="4639"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r>
                        <a:rPr lang="en-US" sz="1200" b="0" i="0" u="none" strike="noStrike">
                          <a:solidFill>
                            <a:srgbClr val="000000"/>
                          </a:solidFill>
                          <a:latin typeface="Calibri"/>
                        </a:rPr>
                        <a:t>(No change but downside risks)</a:t>
                      </a:r>
                    </a:p>
                  </a:txBody>
                  <a:tcPr marL="4639" marR="4639" marT="4639" marB="0" anchor="b">
                    <a:lnL>
                      <a:noFill/>
                    </a:lnL>
                    <a:lnR>
                      <a:noFill/>
                    </a:lnR>
                    <a:lnT>
                      <a:noFill/>
                    </a:lnT>
                    <a:lnB>
                      <a:noFill/>
                    </a:lnB>
                  </a:tcPr>
                </a:tc>
              </a:tr>
              <a:tr h="198079">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r>
                        <a:rPr lang="en-US" sz="1200" b="0" i="0" u="none" strike="noStrike">
                          <a:solidFill>
                            <a:srgbClr val="000000"/>
                          </a:solidFill>
                          <a:latin typeface="Calibri"/>
                        </a:rPr>
                        <a:t>Total Resources</a:t>
                      </a:r>
                    </a:p>
                  </a:txBody>
                  <a:tcPr marL="4639" marR="4639" marT="4639" marB="0" anchor="b">
                    <a:lnL>
                      <a:noFill/>
                    </a:lnL>
                    <a:lnR>
                      <a:noFill/>
                    </a:lnR>
                    <a:lnT>
                      <a:noFill/>
                    </a:lnT>
                    <a:lnB>
                      <a:noFill/>
                    </a:lnB>
                  </a:tcPr>
                </a:tc>
                <a:tc>
                  <a:txBody>
                    <a:bodyPr/>
                    <a:lstStyle/>
                    <a:p>
                      <a:pPr algn="ctr" fontAlgn="b"/>
                      <a:r>
                        <a:rPr lang="en-US" sz="1200" b="0" i="0" u="none" strike="noStrike" dirty="0">
                          <a:solidFill>
                            <a:srgbClr val="000000"/>
                          </a:solidFill>
                          <a:latin typeface="Calibri"/>
                        </a:rPr>
                        <a:t> $       16,559.0 </a:t>
                      </a:r>
                    </a:p>
                  </a:txBody>
                  <a:tcPr marL="4639" marR="4639" marT="4639" marB="0" anchor="b">
                    <a:lnL>
                      <a:noFill/>
                    </a:lnL>
                    <a:lnR>
                      <a:noFill/>
                    </a:lnR>
                    <a:lnT>
                      <a:noFill/>
                    </a:lnT>
                    <a:lnB>
                      <a:noFill/>
                    </a:lnB>
                  </a:tcPr>
                </a:tc>
                <a:tc>
                  <a:txBody>
                    <a:bodyPr/>
                    <a:lstStyle/>
                    <a:p>
                      <a:pPr algn="ctr"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ctr" fontAlgn="b"/>
                      <a:r>
                        <a:rPr lang="en-US" sz="1200" b="0" i="0" u="none" strike="noStrike">
                          <a:solidFill>
                            <a:srgbClr val="000000"/>
                          </a:solidFill>
                          <a:latin typeface="Calibri"/>
                        </a:rPr>
                        <a:t> $    16,860.4 </a:t>
                      </a:r>
                    </a:p>
                  </a:txBody>
                  <a:tcPr marL="4639" marR="4639" marT="4639"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r>
              <a:tr h="198079">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ctr" fontAlgn="b"/>
                      <a:endParaRPr lang="en-US" sz="1200" b="0" i="0" u="none" strike="noStrike" dirty="0">
                        <a:solidFill>
                          <a:srgbClr val="000000"/>
                        </a:solidFill>
                        <a:latin typeface="Calibri"/>
                      </a:endParaRPr>
                    </a:p>
                  </a:txBody>
                  <a:tcPr marL="4639" marR="4639" marT="4639" marB="0" anchor="b">
                    <a:lnL>
                      <a:noFill/>
                    </a:lnL>
                    <a:lnR>
                      <a:noFill/>
                    </a:lnR>
                    <a:lnT>
                      <a:noFill/>
                    </a:lnT>
                    <a:lnB>
                      <a:noFill/>
                    </a:lnB>
                  </a:tcPr>
                </a:tc>
                <a:tc>
                  <a:txBody>
                    <a:bodyPr/>
                    <a:lstStyle/>
                    <a:p>
                      <a:pPr algn="ctr"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ctr"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r>
              <a:tr h="198079">
                <a:tc gridSpan="2">
                  <a:txBody>
                    <a:bodyPr/>
                    <a:lstStyle/>
                    <a:p>
                      <a:pPr algn="l" fontAlgn="b"/>
                      <a:r>
                        <a:rPr lang="en-US" sz="1200" b="1" i="0" u="sng" strike="noStrike">
                          <a:solidFill>
                            <a:srgbClr val="000000"/>
                          </a:solidFill>
                          <a:latin typeface="Calibri"/>
                        </a:rPr>
                        <a:t>Spending</a:t>
                      </a:r>
                    </a:p>
                  </a:txBody>
                  <a:tcPr marL="4639" marR="4639" marT="4639" marB="0" anchor="b">
                    <a:lnL>
                      <a:noFill/>
                    </a:lnL>
                    <a:lnR>
                      <a:noFill/>
                    </a:lnR>
                    <a:lnT>
                      <a:noFill/>
                    </a:lnT>
                    <a:lnB>
                      <a:noFill/>
                    </a:lnB>
                  </a:tcPr>
                </a:tc>
                <a:tc hMerge="1">
                  <a:txBody>
                    <a:bodyPr/>
                    <a:lstStyle/>
                    <a:p>
                      <a:endParaRPr lang="en-US"/>
                    </a:p>
                  </a:txBody>
                  <a:tcPr/>
                </a:tc>
                <a:tc>
                  <a:txBody>
                    <a:bodyPr/>
                    <a:lstStyle/>
                    <a:p>
                      <a:pPr algn="ctr" fontAlgn="b"/>
                      <a:endParaRPr lang="en-US" sz="1200" b="0" i="0" u="none" strike="noStrike" dirty="0">
                        <a:solidFill>
                          <a:srgbClr val="000000"/>
                        </a:solidFill>
                        <a:latin typeface="Calibri"/>
                      </a:endParaRPr>
                    </a:p>
                  </a:txBody>
                  <a:tcPr marL="4639" marR="4639" marT="4639" marB="0" anchor="b">
                    <a:lnL>
                      <a:noFill/>
                    </a:lnL>
                    <a:lnR>
                      <a:noFill/>
                    </a:lnR>
                    <a:lnT>
                      <a:noFill/>
                    </a:lnT>
                    <a:lnB>
                      <a:noFill/>
                    </a:lnB>
                  </a:tcPr>
                </a:tc>
                <a:tc>
                  <a:txBody>
                    <a:bodyPr/>
                    <a:lstStyle/>
                    <a:p>
                      <a:pPr algn="ctr"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ctr"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r>
              <a:tr h="198079">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r>
                        <a:rPr lang="en-US" sz="1200" b="0" i="0" u="none" strike="noStrike">
                          <a:solidFill>
                            <a:srgbClr val="000000"/>
                          </a:solidFill>
                          <a:latin typeface="Calibri"/>
                        </a:rPr>
                        <a:t>Operating Expenses:</a:t>
                      </a:r>
                    </a:p>
                  </a:txBody>
                  <a:tcPr marL="4639" marR="4639" marT="4639" marB="0" anchor="b">
                    <a:lnL>
                      <a:noFill/>
                    </a:lnL>
                    <a:lnR>
                      <a:noFill/>
                    </a:lnR>
                    <a:lnT>
                      <a:noFill/>
                    </a:lnT>
                    <a:lnB>
                      <a:noFill/>
                    </a:lnB>
                  </a:tcPr>
                </a:tc>
                <a:tc>
                  <a:txBody>
                    <a:bodyPr/>
                    <a:lstStyle/>
                    <a:p>
                      <a:pPr algn="ctr" fontAlgn="b"/>
                      <a:endParaRPr lang="en-US" sz="1200" b="0" i="0" u="none" strike="noStrike" dirty="0">
                        <a:solidFill>
                          <a:srgbClr val="000000"/>
                        </a:solidFill>
                        <a:latin typeface="Calibri"/>
                      </a:endParaRPr>
                    </a:p>
                  </a:txBody>
                  <a:tcPr marL="4639" marR="4639" marT="4639" marB="0" anchor="b">
                    <a:lnL>
                      <a:noFill/>
                    </a:lnL>
                    <a:lnR>
                      <a:noFill/>
                    </a:lnR>
                    <a:lnT>
                      <a:noFill/>
                    </a:lnT>
                    <a:lnB>
                      <a:noFill/>
                    </a:lnB>
                  </a:tcPr>
                </a:tc>
                <a:tc>
                  <a:txBody>
                    <a:bodyPr/>
                    <a:lstStyle/>
                    <a:p>
                      <a:pPr algn="ctr"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ctr"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r>
              <a:tr h="197325">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  </a:t>
                      </a:r>
                      <a:r>
                        <a:rPr lang="en-US" sz="1200" b="0" i="0" u="none" strike="noStrike" dirty="0" smtClean="0">
                          <a:solidFill>
                            <a:srgbClr val="000000"/>
                          </a:solidFill>
                          <a:latin typeface="Calibri"/>
                        </a:rPr>
                        <a:t>  K-12 </a:t>
                      </a:r>
                      <a:r>
                        <a:rPr lang="en-US" sz="1200" b="0" i="0" u="none" strike="noStrike" dirty="0">
                          <a:solidFill>
                            <a:srgbClr val="000000"/>
                          </a:solidFill>
                          <a:latin typeface="Calibri"/>
                        </a:rPr>
                        <a:t>One-Time Supplement</a:t>
                      </a:r>
                    </a:p>
                  </a:txBody>
                  <a:tcPr marL="4639" marR="4639" marT="4639" marB="0" anchor="b">
                    <a:lnL>
                      <a:noFill/>
                    </a:lnL>
                    <a:lnR>
                      <a:noFill/>
                    </a:lnR>
                    <a:lnT>
                      <a:noFill/>
                    </a:lnT>
                    <a:lnB>
                      <a:noFill/>
                    </a:lnB>
                  </a:tcPr>
                </a:tc>
                <a:tc>
                  <a:txBody>
                    <a:bodyPr/>
                    <a:lstStyle/>
                    <a:p>
                      <a:pPr algn="ctr" fontAlgn="b"/>
                      <a:r>
                        <a:rPr lang="en-US" sz="1200" b="0" i="0" u="none" strike="noStrike" dirty="0">
                          <a:solidFill>
                            <a:srgbClr val="000000"/>
                          </a:solidFill>
                          <a:latin typeface="Calibri"/>
                        </a:rPr>
                        <a:t> $               87.7 </a:t>
                      </a:r>
                    </a:p>
                  </a:txBody>
                  <a:tcPr marL="4639" marR="4639" marT="4639" marB="0" anchor="b">
                    <a:lnL>
                      <a:noFill/>
                    </a:lnL>
                    <a:lnR>
                      <a:noFill/>
                    </a:lnR>
                    <a:lnT>
                      <a:noFill/>
                    </a:lnT>
                    <a:lnB>
                      <a:noFill/>
                    </a:lnB>
                  </a:tcPr>
                </a:tc>
                <a:tc>
                  <a:txBody>
                    <a:bodyPr/>
                    <a:lstStyle/>
                    <a:p>
                      <a:pPr algn="ctr"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ctr" fontAlgn="b"/>
                      <a:r>
                        <a:rPr lang="en-US" sz="1200" b="0" i="0" u="none" strike="noStrike">
                          <a:solidFill>
                            <a:srgbClr val="000000"/>
                          </a:solidFill>
                          <a:latin typeface="Calibri"/>
                        </a:rPr>
                        <a:t> $                -   </a:t>
                      </a:r>
                    </a:p>
                  </a:txBody>
                  <a:tcPr marL="4639" marR="4639" marT="4639"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(Assume one-time)</a:t>
                      </a:r>
                    </a:p>
                  </a:txBody>
                  <a:tcPr marL="4639" marR="4639" marT="4639" marB="0" anchor="b">
                    <a:lnL>
                      <a:noFill/>
                    </a:lnL>
                    <a:lnR>
                      <a:noFill/>
                    </a:lnR>
                    <a:lnT>
                      <a:noFill/>
                    </a:lnT>
                    <a:lnB>
                      <a:noFill/>
                    </a:lnB>
                  </a:tcPr>
                </a:tc>
              </a:tr>
              <a:tr h="235741">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 </a:t>
                      </a:r>
                      <a:r>
                        <a:rPr lang="en-US" sz="1200" b="0" i="0" u="none" strike="noStrike" dirty="0" smtClean="0">
                          <a:solidFill>
                            <a:srgbClr val="000000"/>
                          </a:solidFill>
                          <a:latin typeface="Calibri"/>
                        </a:rPr>
                        <a:t>   </a:t>
                      </a:r>
                      <a:r>
                        <a:rPr lang="en-US" sz="1200" b="0" i="0" u="none" strike="noStrike" dirty="0">
                          <a:solidFill>
                            <a:srgbClr val="000000"/>
                          </a:solidFill>
                          <a:latin typeface="Calibri"/>
                        </a:rPr>
                        <a:t>Revenue Stabilization Fund</a:t>
                      </a:r>
                    </a:p>
                  </a:txBody>
                  <a:tcPr marL="4639" marR="4639" marT="4639" marB="0" anchor="b">
                    <a:lnL>
                      <a:noFill/>
                    </a:lnL>
                    <a:lnR>
                      <a:noFill/>
                    </a:lnR>
                    <a:lnT>
                      <a:noFill/>
                    </a:lnT>
                    <a:lnB>
                      <a:noFill/>
                    </a:lnB>
                  </a:tcPr>
                </a:tc>
                <a:tc>
                  <a:txBody>
                    <a:bodyPr/>
                    <a:lstStyle/>
                    <a:p>
                      <a:pPr algn="ctr" fontAlgn="b"/>
                      <a:r>
                        <a:rPr lang="en-US" sz="1200" b="0" i="0" u="none" strike="noStrike" dirty="0">
                          <a:solidFill>
                            <a:srgbClr val="000000"/>
                          </a:solidFill>
                          <a:latin typeface="Calibri"/>
                        </a:rPr>
                        <a:t>                114.0 </a:t>
                      </a:r>
                    </a:p>
                  </a:txBody>
                  <a:tcPr marL="4639" marR="4639" marT="4639" marB="0" anchor="b">
                    <a:lnL>
                      <a:noFill/>
                    </a:lnL>
                    <a:lnR>
                      <a:noFill/>
                    </a:lnR>
                    <a:lnT>
                      <a:noFill/>
                    </a:lnT>
                    <a:lnB>
                      <a:noFill/>
                    </a:lnB>
                  </a:tcPr>
                </a:tc>
                <a:tc>
                  <a:txBody>
                    <a:bodyPr/>
                    <a:lstStyle/>
                    <a:p>
                      <a:pPr algn="ctr"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ctr" fontAlgn="b"/>
                      <a:r>
                        <a:rPr lang="en-US" sz="1200" b="0" i="0" u="none" strike="noStrike">
                          <a:solidFill>
                            <a:srgbClr val="000000"/>
                          </a:solidFill>
                          <a:latin typeface="Calibri"/>
                        </a:rPr>
                        <a:t>                    -  </a:t>
                      </a:r>
                    </a:p>
                  </a:txBody>
                  <a:tcPr marL="4639" marR="4639" marT="4639"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r>
                        <a:rPr lang="en-US" sz="1200" b="0" i="0" u="none" strike="noStrike">
                          <a:solidFill>
                            <a:srgbClr val="000000"/>
                          </a:solidFill>
                          <a:latin typeface="Calibri"/>
                        </a:rPr>
                        <a:t>(FY2013 Reserved in Surplus)</a:t>
                      </a:r>
                    </a:p>
                  </a:txBody>
                  <a:tcPr marL="4639" marR="4639" marT="4639" marB="0" anchor="b">
                    <a:lnL>
                      <a:noFill/>
                    </a:lnL>
                    <a:lnR>
                      <a:noFill/>
                    </a:lnR>
                    <a:lnT>
                      <a:noFill/>
                    </a:lnT>
                    <a:lnB>
                      <a:noFill/>
                    </a:lnB>
                  </a:tcPr>
                </a:tc>
              </a:tr>
              <a:tr h="235741">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 </a:t>
                      </a:r>
                      <a:r>
                        <a:rPr lang="en-US" sz="1200" b="0" i="0" u="none" strike="noStrike" dirty="0" smtClean="0">
                          <a:solidFill>
                            <a:srgbClr val="000000"/>
                          </a:solidFill>
                          <a:latin typeface="Calibri"/>
                        </a:rPr>
                        <a:t>   </a:t>
                      </a:r>
                      <a:r>
                        <a:rPr lang="en-US" sz="1200" b="0" i="0" u="none" strike="noStrike" dirty="0">
                          <a:solidFill>
                            <a:srgbClr val="000000"/>
                          </a:solidFill>
                          <a:latin typeface="Calibri"/>
                        </a:rPr>
                        <a:t>Intellectual Disabilities Trust</a:t>
                      </a:r>
                    </a:p>
                  </a:txBody>
                  <a:tcPr marL="4639" marR="4639" marT="4639" marB="0" anchor="b">
                    <a:lnL>
                      <a:noFill/>
                    </a:lnL>
                    <a:lnR>
                      <a:noFill/>
                    </a:lnR>
                    <a:lnT>
                      <a:noFill/>
                    </a:lnT>
                    <a:lnB>
                      <a:noFill/>
                    </a:lnB>
                  </a:tcPr>
                </a:tc>
                <a:tc>
                  <a:txBody>
                    <a:bodyPr/>
                    <a:lstStyle/>
                    <a:p>
                      <a:pPr algn="ctr" fontAlgn="b"/>
                      <a:r>
                        <a:rPr lang="en-US" sz="1200" b="0" i="0" u="none" strike="noStrike" dirty="0">
                          <a:solidFill>
                            <a:srgbClr val="000000"/>
                          </a:solidFill>
                          <a:latin typeface="Calibri"/>
                        </a:rPr>
                        <a:t>                  30.0 </a:t>
                      </a:r>
                    </a:p>
                  </a:txBody>
                  <a:tcPr marL="4639" marR="4639" marT="4639" marB="0" anchor="b">
                    <a:lnL>
                      <a:noFill/>
                    </a:lnL>
                    <a:lnR>
                      <a:noFill/>
                    </a:lnR>
                    <a:lnT>
                      <a:noFill/>
                    </a:lnT>
                    <a:lnB>
                      <a:noFill/>
                    </a:lnB>
                  </a:tcPr>
                </a:tc>
                <a:tc>
                  <a:txBody>
                    <a:bodyPr/>
                    <a:lstStyle/>
                    <a:p>
                      <a:pPr algn="ctr"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ctr" fontAlgn="b"/>
                      <a:r>
                        <a:rPr lang="en-US" sz="1200" b="0" i="0" u="none" strike="noStrike">
                          <a:solidFill>
                            <a:srgbClr val="000000"/>
                          </a:solidFill>
                          <a:latin typeface="Calibri"/>
                        </a:rPr>
                        <a:t>               30.0 </a:t>
                      </a:r>
                    </a:p>
                  </a:txBody>
                  <a:tcPr marL="4639" marR="4639" marT="4639"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(Assume continues)</a:t>
                      </a:r>
                    </a:p>
                  </a:txBody>
                  <a:tcPr marL="4639" marR="4639" marT="4639" marB="0" anchor="b">
                    <a:lnL>
                      <a:noFill/>
                    </a:lnL>
                    <a:lnR>
                      <a:noFill/>
                    </a:lnR>
                    <a:lnT>
                      <a:noFill/>
                    </a:lnT>
                    <a:lnB>
                      <a:noFill/>
                    </a:lnB>
                  </a:tcPr>
                </a:tc>
              </a:tr>
              <a:tr h="198152">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  </a:t>
                      </a:r>
                      <a:r>
                        <a:rPr lang="en-US" sz="1200" b="0" i="0" u="none" strike="noStrike" dirty="0" smtClean="0">
                          <a:solidFill>
                            <a:srgbClr val="000000"/>
                          </a:solidFill>
                          <a:latin typeface="Calibri"/>
                        </a:rPr>
                        <a:t>  Other</a:t>
                      </a:r>
                      <a:endParaRPr lang="en-US" sz="1200" b="0" i="0" u="none" strike="noStrike" dirty="0">
                        <a:solidFill>
                          <a:srgbClr val="000000"/>
                        </a:solidFill>
                        <a:latin typeface="Calibri"/>
                      </a:endParaRPr>
                    </a:p>
                  </a:txBody>
                  <a:tcPr marL="4639" marR="4639" marT="4639" marB="0" anchor="b">
                    <a:lnL>
                      <a:noFill/>
                    </a:lnL>
                    <a:lnR>
                      <a:noFill/>
                    </a:lnR>
                    <a:lnT>
                      <a:noFill/>
                    </a:lnT>
                    <a:lnB>
                      <a:noFill/>
                    </a:lnB>
                  </a:tcPr>
                </a:tc>
                <a:tc>
                  <a:txBody>
                    <a:bodyPr/>
                    <a:lstStyle/>
                    <a:p>
                      <a:pPr algn="ctr" fontAlgn="b"/>
                      <a:r>
                        <a:rPr lang="en-US" sz="1200" b="0" i="0" u="sng" strike="noStrike" dirty="0">
                          <a:solidFill>
                            <a:srgbClr val="000000"/>
                          </a:solidFill>
                          <a:latin typeface="Calibri"/>
                        </a:rPr>
                        <a:t>          16,316.3 </a:t>
                      </a:r>
                    </a:p>
                  </a:txBody>
                  <a:tcPr marL="4639" marR="4639" marT="4639" marB="0" anchor="b">
                    <a:lnL>
                      <a:noFill/>
                    </a:lnL>
                    <a:lnR>
                      <a:noFill/>
                    </a:lnR>
                    <a:lnT>
                      <a:noFill/>
                    </a:lnT>
                    <a:lnB>
                      <a:noFill/>
                    </a:lnB>
                  </a:tcPr>
                </a:tc>
                <a:tc>
                  <a:txBody>
                    <a:bodyPr/>
                    <a:lstStyle/>
                    <a:p>
                      <a:pPr algn="ctr" fontAlgn="b"/>
                      <a:endParaRPr lang="en-US" sz="1200" b="0" i="0" u="sng" strike="noStrike">
                        <a:solidFill>
                          <a:srgbClr val="000000"/>
                        </a:solidFill>
                        <a:latin typeface="Calibri"/>
                      </a:endParaRPr>
                    </a:p>
                  </a:txBody>
                  <a:tcPr marL="4639" marR="4639" marT="4639" marB="0" anchor="b">
                    <a:lnL>
                      <a:noFill/>
                    </a:lnL>
                    <a:lnR>
                      <a:noFill/>
                    </a:lnR>
                    <a:lnT>
                      <a:noFill/>
                    </a:lnT>
                    <a:lnB>
                      <a:noFill/>
                    </a:lnB>
                  </a:tcPr>
                </a:tc>
                <a:tc>
                  <a:txBody>
                    <a:bodyPr/>
                    <a:lstStyle/>
                    <a:p>
                      <a:pPr algn="ctr" fontAlgn="b"/>
                      <a:r>
                        <a:rPr lang="en-US" sz="1200" b="0" i="0" u="sng" strike="noStrike">
                          <a:solidFill>
                            <a:srgbClr val="000000"/>
                          </a:solidFill>
                          <a:latin typeface="Calibri"/>
                        </a:rPr>
                        <a:t>       16,316.3 </a:t>
                      </a:r>
                    </a:p>
                  </a:txBody>
                  <a:tcPr marL="4639" marR="4639" marT="4639"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r>
                        <a:rPr lang="en-US" sz="1200" b="0" i="0" u="none" strike="noStrike">
                          <a:solidFill>
                            <a:srgbClr val="000000"/>
                          </a:solidFill>
                          <a:latin typeface="Calibri"/>
                        </a:rPr>
                        <a:t>(Assume continues)</a:t>
                      </a:r>
                    </a:p>
                  </a:txBody>
                  <a:tcPr marL="4639" marR="4639" marT="4639" marB="0" anchor="b">
                    <a:lnL>
                      <a:noFill/>
                    </a:lnL>
                    <a:lnR>
                      <a:noFill/>
                    </a:lnR>
                    <a:lnT>
                      <a:noFill/>
                    </a:lnT>
                    <a:lnB>
                      <a:noFill/>
                    </a:lnB>
                  </a:tcPr>
                </a:tc>
              </a:tr>
              <a:tr h="198079">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  </a:t>
                      </a:r>
                      <a:r>
                        <a:rPr lang="en-US" sz="1200" b="0" i="0" u="none" strike="noStrike" dirty="0" smtClean="0">
                          <a:solidFill>
                            <a:srgbClr val="000000"/>
                          </a:solidFill>
                          <a:latin typeface="Calibri"/>
                        </a:rPr>
                        <a:t>  Total </a:t>
                      </a:r>
                      <a:r>
                        <a:rPr lang="en-US" sz="1200" b="0" i="0" u="none" strike="noStrike" dirty="0">
                          <a:solidFill>
                            <a:srgbClr val="000000"/>
                          </a:solidFill>
                          <a:latin typeface="Calibri"/>
                        </a:rPr>
                        <a:t>Operating</a:t>
                      </a:r>
                    </a:p>
                  </a:txBody>
                  <a:tcPr marL="4639" marR="4639" marT="4639" marB="0" anchor="b">
                    <a:lnL>
                      <a:noFill/>
                    </a:lnL>
                    <a:lnR>
                      <a:noFill/>
                    </a:lnR>
                    <a:lnT>
                      <a:noFill/>
                    </a:lnT>
                    <a:lnB>
                      <a:noFill/>
                    </a:lnB>
                  </a:tcPr>
                </a:tc>
                <a:tc>
                  <a:txBody>
                    <a:bodyPr/>
                    <a:lstStyle/>
                    <a:p>
                      <a:pPr algn="ctr" fontAlgn="b"/>
                      <a:r>
                        <a:rPr lang="en-US" sz="1200" b="0" i="0" u="none" strike="noStrike" dirty="0">
                          <a:solidFill>
                            <a:srgbClr val="000000"/>
                          </a:solidFill>
                          <a:latin typeface="Calibri"/>
                        </a:rPr>
                        <a:t> $       16,548.0 </a:t>
                      </a:r>
                    </a:p>
                  </a:txBody>
                  <a:tcPr marL="4639" marR="4639" marT="4639" marB="0" anchor="b">
                    <a:lnL>
                      <a:noFill/>
                    </a:lnL>
                    <a:lnR>
                      <a:noFill/>
                    </a:lnR>
                    <a:lnT>
                      <a:noFill/>
                    </a:lnT>
                    <a:lnB>
                      <a:noFill/>
                    </a:lnB>
                  </a:tcPr>
                </a:tc>
                <a:tc>
                  <a:txBody>
                    <a:bodyPr/>
                    <a:lstStyle/>
                    <a:p>
                      <a:pPr algn="ctr"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ctr" fontAlgn="b"/>
                      <a:r>
                        <a:rPr lang="en-US" sz="1200" b="0" i="0" u="none" strike="noStrike">
                          <a:solidFill>
                            <a:srgbClr val="000000"/>
                          </a:solidFill>
                          <a:latin typeface="Calibri"/>
                        </a:rPr>
                        <a:t> $    16,346.3 </a:t>
                      </a:r>
                    </a:p>
                  </a:txBody>
                  <a:tcPr marL="4639" marR="4639" marT="4639"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r>
              <a:tr h="198079">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r>
                        <a:rPr lang="en-US" sz="1200" b="0" i="0" u="none" strike="noStrike">
                          <a:solidFill>
                            <a:srgbClr val="000000"/>
                          </a:solidFill>
                          <a:latin typeface="Calibri"/>
                        </a:rPr>
                        <a:t>Capital Outlay</a:t>
                      </a:r>
                    </a:p>
                  </a:txBody>
                  <a:tcPr marL="4639" marR="4639" marT="4639" marB="0" anchor="b">
                    <a:lnL>
                      <a:noFill/>
                    </a:lnL>
                    <a:lnR>
                      <a:noFill/>
                    </a:lnR>
                    <a:lnT>
                      <a:noFill/>
                    </a:lnT>
                    <a:lnB>
                      <a:noFill/>
                    </a:lnB>
                  </a:tcPr>
                </a:tc>
                <a:tc>
                  <a:txBody>
                    <a:bodyPr/>
                    <a:lstStyle/>
                    <a:p>
                      <a:pPr algn="ctr" fontAlgn="b"/>
                      <a:r>
                        <a:rPr lang="en-US" sz="1200" b="0" i="0" u="sng" strike="noStrike" dirty="0">
                          <a:solidFill>
                            <a:srgbClr val="000000"/>
                          </a:solidFill>
                          <a:latin typeface="Calibri"/>
                        </a:rPr>
                        <a:t>                    8.9 </a:t>
                      </a:r>
                    </a:p>
                  </a:txBody>
                  <a:tcPr marL="4639" marR="4639" marT="4639" marB="0" anchor="b">
                    <a:lnL>
                      <a:noFill/>
                    </a:lnL>
                    <a:lnR>
                      <a:noFill/>
                    </a:lnR>
                    <a:lnT>
                      <a:noFill/>
                    </a:lnT>
                    <a:lnB>
                      <a:noFill/>
                    </a:lnB>
                  </a:tcPr>
                </a:tc>
                <a:tc>
                  <a:txBody>
                    <a:bodyPr/>
                    <a:lstStyle/>
                    <a:p>
                      <a:pPr algn="ctr" fontAlgn="b"/>
                      <a:endParaRPr lang="en-US" sz="1200" b="0" i="0" u="sng" strike="noStrike">
                        <a:solidFill>
                          <a:srgbClr val="000000"/>
                        </a:solidFill>
                        <a:latin typeface="Calibri"/>
                      </a:endParaRPr>
                    </a:p>
                  </a:txBody>
                  <a:tcPr marL="4639" marR="4639" marT="4639" marB="0" anchor="b">
                    <a:lnL>
                      <a:noFill/>
                    </a:lnL>
                    <a:lnR>
                      <a:noFill/>
                    </a:lnR>
                    <a:lnT>
                      <a:noFill/>
                    </a:lnT>
                    <a:lnB>
                      <a:noFill/>
                    </a:lnB>
                  </a:tcPr>
                </a:tc>
                <a:tc>
                  <a:txBody>
                    <a:bodyPr/>
                    <a:lstStyle/>
                    <a:p>
                      <a:pPr algn="ctr" fontAlgn="b"/>
                      <a:r>
                        <a:rPr lang="en-US" sz="1200" b="0" i="0" u="sng" strike="noStrike">
                          <a:solidFill>
                            <a:srgbClr val="000000"/>
                          </a:solidFill>
                          <a:latin typeface="Calibri"/>
                        </a:rPr>
                        <a:t>               15.0 </a:t>
                      </a:r>
                    </a:p>
                  </a:txBody>
                  <a:tcPr marL="4639" marR="4639" marT="4639"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r>
                        <a:rPr lang="en-US" sz="1200" b="0" i="0" u="none" strike="noStrike">
                          <a:solidFill>
                            <a:srgbClr val="000000"/>
                          </a:solidFill>
                          <a:latin typeface="Calibri"/>
                        </a:rPr>
                        <a:t>(Planning Fund)</a:t>
                      </a:r>
                    </a:p>
                  </a:txBody>
                  <a:tcPr marL="4639" marR="4639" marT="4639" marB="0" anchor="b">
                    <a:lnL>
                      <a:noFill/>
                    </a:lnL>
                    <a:lnR>
                      <a:noFill/>
                    </a:lnR>
                    <a:lnT>
                      <a:noFill/>
                    </a:lnT>
                    <a:lnB>
                      <a:noFill/>
                    </a:lnB>
                  </a:tcPr>
                </a:tc>
              </a:tr>
              <a:tr h="198079">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r>
                        <a:rPr lang="en-US" sz="1200" b="0" i="0" u="none" strike="noStrike">
                          <a:solidFill>
                            <a:srgbClr val="000000"/>
                          </a:solidFill>
                          <a:latin typeface="Calibri"/>
                        </a:rPr>
                        <a:t>Total Spending</a:t>
                      </a:r>
                    </a:p>
                  </a:txBody>
                  <a:tcPr marL="4639" marR="4639" marT="4639" marB="0" anchor="b">
                    <a:lnL>
                      <a:noFill/>
                    </a:lnL>
                    <a:lnR>
                      <a:noFill/>
                    </a:lnR>
                    <a:lnT>
                      <a:noFill/>
                    </a:lnT>
                    <a:lnB>
                      <a:noFill/>
                    </a:lnB>
                  </a:tcPr>
                </a:tc>
                <a:tc>
                  <a:txBody>
                    <a:bodyPr/>
                    <a:lstStyle/>
                    <a:p>
                      <a:pPr algn="ctr" fontAlgn="b"/>
                      <a:r>
                        <a:rPr lang="en-US" sz="1200" b="0" i="0" u="none" strike="noStrike" dirty="0">
                          <a:solidFill>
                            <a:srgbClr val="000000"/>
                          </a:solidFill>
                          <a:latin typeface="Calibri"/>
                        </a:rPr>
                        <a:t> $       16,556.9 </a:t>
                      </a:r>
                    </a:p>
                  </a:txBody>
                  <a:tcPr marL="4639" marR="4639" marT="4639" marB="0" anchor="b">
                    <a:lnL>
                      <a:noFill/>
                    </a:lnL>
                    <a:lnR>
                      <a:noFill/>
                    </a:lnR>
                    <a:lnT>
                      <a:noFill/>
                    </a:lnT>
                    <a:lnB>
                      <a:noFill/>
                    </a:lnB>
                  </a:tcPr>
                </a:tc>
                <a:tc>
                  <a:txBody>
                    <a:bodyPr/>
                    <a:lstStyle/>
                    <a:p>
                      <a:pPr algn="ctr"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ctr" fontAlgn="b"/>
                      <a:r>
                        <a:rPr lang="en-US" sz="1200" b="0" i="0" u="none" strike="noStrike">
                          <a:solidFill>
                            <a:srgbClr val="000000"/>
                          </a:solidFill>
                          <a:latin typeface="Calibri"/>
                        </a:rPr>
                        <a:t> $    16,361.3 </a:t>
                      </a:r>
                    </a:p>
                  </a:txBody>
                  <a:tcPr marL="4639" marR="4639" marT="4639"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r>
              <a:tr h="198079">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4639" marR="4639" marT="4639" marB="0" anchor="b">
                    <a:lnL>
                      <a:noFill/>
                    </a:lnL>
                    <a:lnR>
                      <a:noFill/>
                    </a:lnR>
                    <a:lnT>
                      <a:noFill/>
                    </a:lnT>
                    <a:lnB>
                      <a:noFill/>
                    </a:lnB>
                  </a:tcPr>
                </a:tc>
                <a:tc>
                  <a:txBody>
                    <a:bodyPr/>
                    <a:lstStyle/>
                    <a:p>
                      <a:pPr algn="ctr" fontAlgn="b"/>
                      <a:endParaRPr lang="en-US" sz="1200" b="0" i="0" u="none" strike="noStrike" dirty="0">
                        <a:solidFill>
                          <a:srgbClr val="000000"/>
                        </a:solidFill>
                        <a:latin typeface="Calibri"/>
                      </a:endParaRPr>
                    </a:p>
                  </a:txBody>
                  <a:tcPr marL="4639" marR="4639" marT="4639" marB="0" anchor="b">
                    <a:lnL>
                      <a:noFill/>
                    </a:lnL>
                    <a:lnR>
                      <a:noFill/>
                    </a:lnR>
                    <a:lnT>
                      <a:noFill/>
                    </a:lnT>
                    <a:lnB>
                      <a:noFill/>
                    </a:lnB>
                  </a:tcPr>
                </a:tc>
                <a:tc>
                  <a:txBody>
                    <a:bodyPr/>
                    <a:lstStyle/>
                    <a:p>
                      <a:pPr algn="ctr"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ctr"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r>
              <a:tr h="198079">
                <a:tc gridSpan="2">
                  <a:txBody>
                    <a:bodyPr/>
                    <a:lstStyle/>
                    <a:p>
                      <a:pPr algn="l" fontAlgn="b"/>
                      <a:r>
                        <a:rPr lang="en-US" sz="1200" b="1" i="0" u="sng" strike="noStrike" dirty="0">
                          <a:solidFill>
                            <a:srgbClr val="000000"/>
                          </a:solidFill>
                          <a:latin typeface="Calibri"/>
                        </a:rPr>
                        <a:t>Difference</a:t>
                      </a:r>
                    </a:p>
                  </a:txBody>
                  <a:tcPr marL="4639" marR="4639" marT="4639" marB="0" anchor="b">
                    <a:lnL>
                      <a:noFill/>
                    </a:lnL>
                    <a:lnR>
                      <a:noFill/>
                    </a:lnR>
                    <a:lnT>
                      <a:noFill/>
                    </a:lnT>
                    <a:lnB>
                      <a:noFill/>
                    </a:lnB>
                  </a:tcPr>
                </a:tc>
                <a:tc hMerge="1">
                  <a:txBody>
                    <a:bodyPr/>
                    <a:lstStyle/>
                    <a:p>
                      <a:endParaRPr lang="en-US"/>
                    </a:p>
                  </a:txBody>
                  <a:tcPr/>
                </a:tc>
                <a:tc>
                  <a:txBody>
                    <a:bodyPr/>
                    <a:lstStyle/>
                    <a:p>
                      <a:pPr algn="ctr" fontAlgn="b"/>
                      <a:r>
                        <a:rPr lang="en-US" sz="1200" b="0" i="0" u="none" strike="noStrike" dirty="0">
                          <a:solidFill>
                            <a:srgbClr val="000000"/>
                          </a:solidFill>
                          <a:latin typeface="Calibri"/>
                        </a:rPr>
                        <a:t> </a:t>
                      </a:r>
                      <a:r>
                        <a:rPr lang="en-US" sz="1200" b="0" i="0" u="none" strike="noStrike" dirty="0" smtClean="0">
                          <a:solidFill>
                            <a:srgbClr val="000000"/>
                          </a:solidFill>
                          <a:latin typeface="Calibri"/>
                        </a:rPr>
                        <a:t>$                2.1</a:t>
                      </a:r>
                      <a:endParaRPr lang="en-US" sz="1200" b="0" i="0" u="none" strike="noStrike" dirty="0">
                        <a:solidFill>
                          <a:srgbClr val="000000"/>
                        </a:solidFill>
                        <a:latin typeface="Calibri"/>
                      </a:endParaRPr>
                    </a:p>
                  </a:txBody>
                  <a:tcPr marL="4639" marR="4639" marT="4639" marB="0" anchor="b">
                    <a:lnL>
                      <a:noFill/>
                    </a:lnL>
                    <a:lnR>
                      <a:noFill/>
                    </a:lnR>
                    <a:lnT>
                      <a:noFill/>
                    </a:lnT>
                    <a:lnB>
                      <a:noFill/>
                    </a:lnB>
                  </a:tcPr>
                </a:tc>
                <a:tc>
                  <a:txBody>
                    <a:bodyPr/>
                    <a:lstStyle/>
                    <a:p>
                      <a:pPr algn="ctr" fontAlgn="b"/>
                      <a:endParaRPr lang="en-US" sz="1200" b="0" i="0" u="none" strike="noStrike" dirty="0">
                        <a:solidFill>
                          <a:srgbClr val="000000"/>
                        </a:solidFill>
                        <a:latin typeface="Calibri"/>
                      </a:endParaRPr>
                    </a:p>
                  </a:txBody>
                  <a:tcPr marL="4639" marR="4639" marT="4639" marB="0" anchor="b">
                    <a:lnL>
                      <a:noFill/>
                    </a:lnL>
                    <a:lnR>
                      <a:noFill/>
                    </a:lnR>
                    <a:lnT>
                      <a:noFill/>
                    </a:lnT>
                    <a:lnB>
                      <a:noFill/>
                    </a:lnB>
                  </a:tcPr>
                </a:tc>
                <a:tc>
                  <a:txBody>
                    <a:bodyPr/>
                    <a:lstStyle/>
                    <a:p>
                      <a:pPr algn="ctr" fontAlgn="b"/>
                      <a:r>
                        <a:rPr lang="en-US" sz="1200" b="0" i="0" u="none" strike="noStrike" dirty="0">
                          <a:solidFill>
                            <a:srgbClr val="000000"/>
                          </a:solidFill>
                          <a:latin typeface="Calibri"/>
                        </a:rPr>
                        <a:t> $       </a:t>
                      </a:r>
                      <a:r>
                        <a:rPr lang="en-US" sz="1200" b="0" i="0" u="none" strike="noStrike" dirty="0" smtClean="0">
                          <a:solidFill>
                            <a:srgbClr val="000000"/>
                          </a:solidFill>
                          <a:latin typeface="Calibri"/>
                        </a:rPr>
                        <a:t> 499.1</a:t>
                      </a:r>
                      <a:endParaRPr lang="en-US" sz="1200" b="0" i="0" u="none" strike="noStrike" dirty="0">
                        <a:solidFill>
                          <a:srgbClr val="000000"/>
                        </a:solidFill>
                        <a:latin typeface="Calibri"/>
                      </a:endParaRPr>
                    </a:p>
                  </a:txBody>
                  <a:tcPr marL="4639" marR="4639" marT="4639"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4639" marR="4639" marT="4639"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4639" marR="4639" marT="4639"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381000" y="381000"/>
            <a:ext cx="6705600" cy="990600"/>
          </a:xfrm>
        </p:spPr>
        <p:txBody>
          <a:bodyPr/>
          <a:lstStyle/>
          <a:p>
            <a:pPr eaLnBrk="1" hangingPunct="1"/>
            <a:r>
              <a:rPr lang="en-US" sz="2400" dirty="0" smtClean="0"/>
              <a:t>Fiscal Year 2011 Revenues and Transfers Finished $310.7 Million (2.1 Percent) Above Forecast…</a:t>
            </a:r>
          </a:p>
        </p:txBody>
      </p:sp>
      <p:sp>
        <p:nvSpPr>
          <p:cNvPr id="2052" name="Rectangle 3"/>
          <p:cNvSpPr>
            <a:spLocks noGrp="1" noChangeArrowheads="1"/>
          </p:cNvSpPr>
          <p:nvPr>
            <p:ph type="body" idx="1"/>
          </p:nvPr>
        </p:nvSpPr>
        <p:spPr>
          <a:xfrm>
            <a:off x="533400" y="5524500"/>
            <a:ext cx="8382000" cy="800100"/>
          </a:xfrm>
        </p:spPr>
        <p:txBody>
          <a:bodyPr/>
          <a:lstStyle/>
          <a:p>
            <a:pPr eaLnBrk="1" hangingPunct="1"/>
            <a:r>
              <a:rPr lang="en-US" sz="2000" dirty="0" smtClean="0"/>
              <a:t>Total revenues increased for the first time since fiscal year 2008.</a:t>
            </a:r>
          </a:p>
          <a:p>
            <a:pPr lvl="1" eaLnBrk="1" hangingPunct="1"/>
            <a:r>
              <a:rPr lang="en-US" dirty="0" smtClean="0"/>
              <a:t>Total revenues are still below fiscal year 2007 levels.</a:t>
            </a:r>
          </a:p>
        </p:txBody>
      </p:sp>
      <p:sp>
        <p:nvSpPr>
          <p:cNvPr id="2053" name="Text Box 4"/>
          <p:cNvSpPr txBox="1">
            <a:spLocks noChangeArrowheads="1"/>
          </p:cNvSpPr>
          <p:nvPr/>
        </p:nvSpPr>
        <p:spPr bwMode="auto">
          <a:xfrm>
            <a:off x="1016000" y="1472625"/>
            <a:ext cx="7112000" cy="584775"/>
          </a:xfrm>
          <a:prstGeom prst="rect">
            <a:avLst/>
          </a:prstGeom>
          <a:noFill/>
          <a:ln w="9525">
            <a:noFill/>
            <a:miter lim="800000"/>
            <a:headEnd/>
            <a:tailEnd/>
          </a:ln>
        </p:spPr>
        <p:txBody>
          <a:bodyPr>
            <a:spAutoFit/>
          </a:bodyPr>
          <a:lstStyle/>
          <a:p>
            <a:pPr algn="ctr">
              <a:spcBef>
                <a:spcPct val="50000"/>
              </a:spcBef>
            </a:pPr>
            <a:r>
              <a:rPr lang="en-US" sz="1600" b="1" dirty="0">
                <a:latin typeface="Arial" charset="0"/>
              </a:rPr>
              <a:t>Summary of Fiscal Year </a:t>
            </a:r>
            <a:r>
              <a:rPr lang="en-US" sz="1600" b="1" dirty="0" smtClean="0">
                <a:latin typeface="Arial" charset="0"/>
              </a:rPr>
              <a:t>2011 </a:t>
            </a:r>
            <a:r>
              <a:rPr lang="en-US" sz="1600" b="1" dirty="0">
                <a:latin typeface="Arial" charset="0"/>
              </a:rPr>
              <a:t>Revenue Collections</a:t>
            </a:r>
            <a:r>
              <a:rPr lang="en-US" sz="1600" dirty="0">
                <a:latin typeface="Arial" charset="0"/>
              </a:rPr>
              <a:t/>
            </a:r>
            <a:br>
              <a:rPr lang="en-US" sz="1600" dirty="0">
                <a:latin typeface="Arial" charset="0"/>
              </a:rPr>
            </a:br>
            <a:r>
              <a:rPr lang="en-US" sz="1600" dirty="0">
                <a:latin typeface="Arial" charset="0"/>
              </a:rPr>
              <a:t>(millions of dollars)</a:t>
            </a:r>
          </a:p>
        </p:txBody>
      </p:sp>
      <p:graphicFrame>
        <p:nvGraphicFramePr>
          <p:cNvPr id="40967" name="Object 7"/>
          <p:cNvGraphicFramePr>
            <a:graphicFrameLocks noChangeAspect="1"/>
          </p:cNvGraphicFramePr>
          <p:nvPr/>
        </p:nvGraphicFramePr>
        <p:xfrm>
          <a:off x="609600" y="1828800"/>
          <a:ext cx="7537450" cy="3627438"/>
        </p:xfrm>
        <a:graphic>
          <a:graphicData uri="http://schemas.openxmlformats.org/presentationml/2006/ole">
            <p:oleObj spid="_x0000_s260098" name="Worksheet" r:id="rId3" imgW="8572369" imgH="6724759" progId="Excel.Sheet.12">
              <p:embed/>
            </p:oleObj>
          </a:graphicData>
        </a:graphic>
      </p:graphicFrame>
      <p:sp>
        <p:nvSpPr>
          <p:cNvPr id="7" name="Slide Number Placeholder 6"/>
          <p:cNvSpPr>
            <a:spLocks noGrp="1"/>
          </p:cNvSpPr>
          <p:nvPr>
            <p:ph type="sldNum" sz="quarter" idx="12"/>
          </p:nvPr>
        </p:nvSpPr>
        <p:spPr/>
        <p:txBody>
          <a:bodyPr/>
          <a:lstStyle/>
          <a:p>
            <a:pPr>
              <a:defRPr/>
            </a:pPr>
            <a:fld id="{1BBDDA1C-43F9-4DEB-8BD7-BE016F695A15}"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56EBE9C-003D-445D-A470-B6C141148EB1}" type="slidenum">
              <a:rPr lang="en-US" smtClean="0"/>
              <a:pPr>
                <a:defRPr/>
              </a:pPr>
              <a:t>30</a:t>
            </a:fld>
            <a:endParaRPr lang="en-US" dirty="0"/>
          </a:p>
        </p:txBody>
      </p:sp>
      <p:graphicFrame>
        <p:nvGraphicFramePr>
          <p:cNvPr id="3" name="Table 2"/>
          <p:cNvGraphicFramePr>
            <a:graphicFrameLocks noGrp="1"/>
          </p:cNvGraphicFramePr>
          <p:nvPr/>
        </p:nvGraphicFramePr>
        <p:xfrm>
          <a:off x="457200" y="381001"/>
          <a:ext cx="8153400" cy="5791198"/>
        </p:xfrm>
        <a:graphic>
          <a:graphicData uri="http://schemas.openxmlformats.org/drawingml/2006/table">
            <a:tbl>
              <a:tblPr/>
              <a:tblGrid>
                <a:gridCol w="39805"/>
                <a:gridCol w="333857"/>
                <a:gridCol w="6179538"/>
                <a:gridCol w="1600200"/>
              </a:tblGrid>
              <a:tr h="485273">
                <a:tc gridSpan="4">
                  <a:txBody>
                    <a:bodyPr/>
                    <a:lstStyle/>
                    <a:p>
                      <a:pPr algn="ctr" fontAlgn="b"/>
                      <a:r>
                        <a:rPr lang="en-US" sz="2800" b="1" i="0" u="none" strike="noStrike" dirty="0" smtClean="0">
                          <a:solidFill>
                            <a:srgbClr val="000000"/>
                          </a:solidFill>
                          <a:latin typeface="Calibri"/>
                        </a:rPr>
                        <a:t>Looking Ahead</a:t>
                      </a:r>
                      <a:endParaRPr lang="en-US" sz="2800" b="1" i="0" u="none" strike="noStrike" dirty="0">
                        <a:solidFill>
                          <a:srgbClr val="000000"/>
                        </a:solidFill>
                        <a:latin typeface="Calibri"/>
                      </a:endParaRPr>
                    </a:p>
                  </a:txBody>
                  <a:tcPr marL="5700" marR="5700" marT="57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964150">
                <a:tc gridSpan="4">
                  <a:txBody>
                    <a:bodyPr/>
                    <a:lstStyle/>
                    <a:p>
                      <a:pPr algn="ctr" fontAlgn="b"/>
                      <a:r>
                        <a:rPr lang="en-US" sz="2800" b="1" i="0" u="none" strike="noStrike" dirty="0" smtClean="0">
                          <a:solidFill>
                            <a:srgbClr val="000000"/>
                          </a:solidFill>
                          <a:latin typeface="Calibri"/>
                        </a:rPr>
                        <a:t>Resources Available for Appropriation</a:t>
                      </a:r>
                    </a:p>
                    <a:p>
                      <a:pPr algn="ctr" fontAlgn="b"/>
                      <a:r>
                        <a:rPr lang="en-US" sz="2800" b="1" i="0" u="none" strike="noStrike" dirty="0" smtClean="0">
                          <a:solidFill>
                            <a:srgbClr val="000000"/>
                          </a:solidFill>
                          <a:latin typeface="Calibri"/>
                        </a:rPr>
                        <a:t>Will Not Go Far!</a:t>
                      </a:r>
                      <a:endParaRPr lang="en-US" sz="2800" b="1" i="0" u="none" strike="noStrike" dirty="0">
                        <a:solidFill>
                          <a:srgbClr val="000000"/>
                        </a:solidFill>
                        <a:latin typeface="Calibri"/>
                      </a:endParaRPr>
                    </a:p>
                  </a:txBody>
                  <a:tcPr marL="5700" marR="5700" marT="57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80040">
                <a:tc gridSpan="4">
                  <a:txBody>
                    <a:bodyPr/>
                    <a:lstStyle/>
                    <a:p>
                      <a:pPr algn="ctr" fontAlgn="b"/>
                      <a:r>
                        <a:rPr lang="en-US" sz="1600" b="0" i="0" u="none" strike="noStrike" dirty="0">
                          <a:solidFill>
                            <a:srgbClr val="000000"/>
                          </a:solidFill>
                          <a:latin typeface="Calibri"/>
                        </a:rPr>
                        <a:t>$ in Millions</a:t>
                      </a:r>
                    </a:p>
                  </a:txBody>
                  <a:tcPr marL="5700" marR="5700" marT="57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622095">
                <a:tc>
                  <a:txBody>
                    <a:bodyPr/>
                    <a:lstStyle/>
                    <a:p>
                      <a:pPr algn="l" fontAlgn="b"/>
                      <a:endParaRPr lang="en-US" sz="1200" b="0" i="0" u="none" strike="noStrike" dirty="0">
                        <a:solidFill>
                          <a:srgbClr val="000000"/>
                        </a:solidFill>
                        <a:latin typeface="Calibri"/>
                      </a:endParaRPr>
                    </a:p>
                  </a:txBody>
                  <a:tcPr marL="5700" marR="5700" marT="5700" marB="0" anchor="b">
                    <a:lnL>
                      <a:noFill/>
                    </a:lnL>
                    <a:lnR>
                      <a:noFill/>
                    </a:lnR>
                    <a:lnT>
                      <a:noFill/>
                    </a:lnT>
                    <a:lnB>
                      <a:noFill/>
                    </a:lnB>
                  </a:tcPr>
                </a:tc>
                <a:tc gridSpan="2">
                  <a:txBody>
                    <a:bodyPr/>
                    <a:lstStyle/>
                    <a:p>
                      <a:endParaRPr lang="en-US" sz="2800" dirty="0"/>
                    </a:p>
                  </a:txBody>
                  <a:tcPr marL="5700" marR="5700" marT="5700" marB="0" anchor="b">
                    <a:lnL>
                      <a:noFill/>
                    </a:lnL>
                    <a:lnR>
                      <a:noFill/>
                    </a:lnR>
                    <a:lnT>
                      <a:noFill/>
                    </a:lnT>
                    <a:lnB>
                      <a:noFill/>
                    </a:lnB>
                  </a:tcPr>
                </a:tc>
                <a:tc hMerge="1">
                  <a:txBody>
                    <a:bodyPr/>
                    <a:lstStyle/>
                    <a:p>
                      <a:pPr algn="l" fontAlgn="b"/>
                      <a:endParaRPr lang="en-US" sz="1200" b="0" i="0" u="none" strike="noStrike">
                        <a:solidFill>
                          <a:srgbClr val="000000"/>
                        </a:solidFill>
                        <a:latin typeface="Calibri"/>
                      </a:endParaRPr>
                    </a:p>
                  </a:txBody>
                  <a:tcPr marL="5700" marR="5700" marT="5700" marB="0" anchor="b">
                    <a:lnL>
                      <a:noFill/>
                    </a:lnL>
                    <a:lnR>
                      <a:noFill/>
                    </a:lnR>
                    <a:lnT>
                      <a:noFill/>
                    </a:lnT>
                    <a:lnB>
                      <a:noFill/>
                    </a:lnB>
                  </a:tcPr>
                </a:tc>
                <a:tc>
                  <a:txBody>
                    <a:bodyPr/>
                    <a:lstStyle/>
                    <a:p>
                      <a:pPr algn="ctr" fontAlgn="b"/>
                      <a:r>
                        <a:rPr lang="en-US" sz="1800" b="1" i="0" u="none" strike="noStrike" dirty="0">
                          <a:solidFill>
                            <a:srgbClr val="000000"/>
                          </a:solidFill>
                          <a:latin typeface="Calibri"/>
                        </a:rPr>
                        <a:t> Assumed Base FY2013 </a:t>
                      </a:r>
                    </a:p>
                  </a:txBody>
                  <a:tcPr marL="5700" marR="5700" marT="5700" marB="0" anchor="b">
                    <a:lnL>
                      <a:noFill/>
                    </a:lnL>
                    <a:lnR>
                      <a:noFill/>
                    </a:lnR>
                    <a:lnT>
                      <a:noFill/>
                    </a:lnT>
                    <a:lnB w="6350" cap="flat" cmpd="sng" algn="ctr">
                      <a:solidFill>
                        <a:srgbClr val="000000"/>
                      </a:solidFill>
                      <a:prstDash val="solid"/>
                      <a:round/>
                      <a:headEnd type="none" w="med" len="med"/>
                      <a:tailEnd type="none" w="med" len="med"/>
                    </a:lnB>
                  </a:tcPr>
                </a:tc>
              </a:tr>
              <a:tr h="314247">
                <a:tc gridSpan="3">
                  <a:txBody>
                    <a:bodyPr/>
                    <a:lstStyle/>
                    <a:p>
                      <a:pPr algn="l" fontAlgn="b"/>
                      <a:r>
                        <a:rPr lang="en-US" sz="1800" b="0" i="0" u="none" strike="noStrike" dirty="0" smtClean="0">
                          <a:solidFill>
                            <a:srgbClr val="000000"/>
                          </a:solidFill>
                          <a:latin typeface="Calibri"/>
                        </a:rPr>
                        <a:t>Difference: Resources </a:t>
                      </a:r>
                      <a:r>
                        <a:rPr lang="en-US" sz="1800" b="0" i="0" u="none" strike="noStrike" dirty="0">
                          <a:solidFill>
                            <a:srgbClr val="000000"/>
                          </a:solidFill>
                          <a:latin typeface="Calibri"/>
                        </a:rPr>
                        <a:t>Available </a:t>
                      </a:r>
                      <a:r>
                        <a:rPr lang="en-US" sz="1800" b="0" i="0" u="none" strike="noStrike" dirty="0" smtClean="0">
                          <a:solidFill>
                            <a:srgbClr val="000000"/>
                          </a:solidFill>
                          <a:latin typeface="Calibri"/>
                        </a:rPr>
                        <a:t>(from prior page)</a:t>
                      </a:r>
                      <a:endParaRPr lang="en-US" sz="1800" b="0" i="0" u="none" strike="noStrike" dirty="0">
                        <a:solidFill>
                          <a:srgbClr val="000000"/>
                        </a:solidFill>
                        <a:latin typeface="Calibri"/>
                      </a:endParaRPr>
                    </a:p>
                  </a:txBody>
                  <a:tcPr marL="5700" marR="5700" marT="570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r>
                        <a:rPr lang="en-US" sz="1800" b="0" i="0" u="none" strike="noStrike" dirty="0">
                          <a:solidFill>
                            <a:srgbClr val="000000"/>
                          </a:solidFill>
                          <a:latin typeface="Calibri"/>
                        </a:rPr>
                        <a:t> $  </a:t>
                      </a:r>
                      <a:r>
                        <a:rPr lang="en-US" sz="1800" b="0" i="0" u="none" strike="noStrike" dirty="0" smtClean="0">
                          <a:solidFill>
                            <a:srgbClr val="000000"/>
                          </a:solidFill>
                          <a:latin typeface="Calibri"/>
                        </a:rPr>
                        <a:t>              </a:t>
                      </a:r>
                      <a:r>
                        <a:rPr lang="en-US" sz="1800" b="0" i="0" u="none" strike="noStrike" dirty="0">
                          <a:solidFill>
                            <a:srgbClr val="000000"/>
                          </a:solidFill>
                          <a:latin typeface="Calibri"/>
                        </a:rPr>
                        <a:t>499.1 </a:t>
                      </a:r>
                    </a:p>
                  </a:txBody>
                  <a:tcPr marL="5700" marR="5700" marT="5700" marB="0" anchor="b">
                    <a:lnL>
                      <a:noFill/>
                    </a:lnL>
                    <a:lnR>
                      <a:noFill/>
                    </a:lnR>
                    <a:lnT w="6350" cap="flat" cmpd="sng" algn="ctr">
                      <a:solidFill>
                        <a:srgbClr val="000000"/>
                      </a:solidFill>
                      <a:prstDash val="solid"/>
                      <a:round/>
                      <a:headEnd type="none" w="med" len="med"/>
                      <a:tailEnd type="none" w="med" len="med"/>
                    </a:lnT>
                    <a:lnB>
                      <a:noFill/>
                    </a:lnB>
                  </a:tcPr>
                </a:tc>
              </a:tr>
              <a:tr h="314247">
                <a:tc gridSpan="2">
                  <a:txBody>
                    <a:bodyPr/>
                    <a:lstStyle/>
                    <a:p>
                      <a:pPr algn="l" fontAlgn="b"/>
                      <a:endParaRPr lang="en-US" sz="1200" b="0" i="0" u="none" strike="noStrike">
                        <a:solidFill>
                          <a:srgbClr val="000000"/>
                        </a:solidFill>
                        <a:latin typeface="Calibri"/>
                      </a:endParaRPr>
                    </a:p>
                  </a:txBody>
                  <a:tcPr marL="5700" marR="5700" marT="5700" marB="0" anchor="b">
                    <a:lnL>
                      <a:noFill/>
                    </a:lnL>
                    <a:lnR>
                      <a:noFill/>
                    </a:lnR>
                    <a:lnT>
                      <a:noFill/>
                    </a:lnT>
                    <a:lnB>
                      <a:noFill/>
                    </a:lnB>
                  </a:tcPr>
                </a:tc>
                <a:tc hMerge="1">
                  <a:txBody>
                    <a:bodyPr/>
                    <a:lstStyle/>
                    <a:p>
                      <a:endParaRPr lang="en-US"/>
                    </a:p>
                  </a:txBody>
                  <a:tcPr/>
                </a:tc>
                <a:tc>
                  <a:txBody>
                    <a:bodyPr/>
                    <a:lstStyle/>
                    <a:p>
                      <a:pPr algn="l" fontAlgn="b"/>
                      <a:endParaRPr lang="en-US" sz="1800" b="0" i="0" u="none" strike="noStrike">
                        <a:solidFill>
                          <a:srgbClr val="000000"/>
                        </a:solidFill>
                        <a:latin typeface="Calibri"/>
                      </a:endParaRPr>
                    </a:p>
                  </a:txBody>
                  <a:tcPr marL="5700" marR="5700" marT="5700" marB="0" anchor="b">
                    <a:lnL>
                      <a:noFill/>
                    </a:lnL>
                    <a:lnR>
                      <a:noFill/>
                    </a:lnR>
                    <a:lnT>
                      <a:noFill/>
                    </a:lnT>
                    <a:lnB>
                      <a:noFill/>
                    </a:lnB>
                  </a:tcPr>
                </a:tc>
                <a:tc>
                  <a:txBody>
                    <a:bodyPr/>
                    <a:lstStyle/>
                    <a:p>
                      <a:pPr algn="l" fontAlgn="b"/>
                      <a:endParaRPr lang="en-US" sz="1800" b="0" i="0" u="none" strike="noStrike" dirty="0">
                        <a:solidFill>
                          <a:srgbClr val="000000"/>
                        </a:solidFill>
                        <a:latin typeface="Calibri"/>
                      </a:endParaRPr>
                    </a:p>
                  </a:txBody>
                  <a:tcPr marL="5700" marR="5700" marT="5700" marB="0" anchor="b">
                    <a:lnL>
                      <a:noFill/>
                    </a:lnL>
                    <a:lnR>
                      <a:noFill/>
                    </a:lnR>
                    <a:lnT>
                      <a:noFill/>
                    </a:lnT>
                    <a:lnB>
                      <a:noFill/>
                    </a:lnB>
                  </a:tcPr>
                </a:tc>
              </a:tr>
              <a:tr h="443866">
                <a:tc gridSpan="3">
                  <a:txBody>
                    <a:bodyPr/>
                    <a:lstStyle/>
                    <a:p>
                      <a:pPr algn="l" fontAlgn="b"/>
                      <a:r>
                        <a:rPr lang="en-US" sz="1800" b="0" i="0" u="none" strike="noStrike">
                          <a:solidFill>
                            <a:srgbClr val="000000"/>
                          </a:solidFill>
                          <a:latin typeface="Calibri"/>
                        </a:rPr>
                        <a:t>Potential Demands:</a:t>
                      </a:r>
                    </a:p>
                  </a:txBody>
                  <a:tcPr marL="5700" marR="5700" marT="570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dirty="0">
                        <a:solidFill>
                          <a:srgbClr val="000000"/>
                        </a:solidFill>
                        <a:latin typeface="Calibri"/>
                      </a:endParaRPr>
                    </a:p>
                  </a:txBody>
                  <a:tcPr marL="5700" marR="5700" marT="5700" marB="0" anchor="b">
                    <a:lnL>
                      <a:noFill/>
                    </a:lnL>
                    <a:lnR>
                      <a:noFill/>
                    </a:lnR>
                    <a:lnT>
                      <a:noFill/>
                    </a:lnT>
                    <a:lnB>
                      <a:noFill/>
                    </a:lnB>
                  </a:tcPr>
                </a:tc>
              </a:tr>
              <a:tr h="473456">
                <a:tc gridSpan="2">
                  <a:txBody>
                    <a:bodyPr/>
                    <a:lstStyle/>
                    <a:p>
                      <a:pPr algn="l" fontAlgn="b"/>
                      <a:endParaRPr lang="en-US" sz="1200" b="0" i="0" u="none" strike="noStrike">
                        <a:solidFill>
                          <a:srgbClr val="000000"/>
                        </a:solidFill>
                        <a:latin typeface="Calibri"/>
                      </a:endParaRPr>
                    </a:p>
                  </a:txBody>
                  <a:tcPr marL="5700" marR="5700" marT="5700" marB="0" anchor="b">
                    <a:lnL>
                      <a:noFill/>
                    </a:lnL>
                    <a:lnR>
                      <a:noFill/>
                    </a:lnR>
                    <a:lnT>
                      <a:noFill/>
                    </a:lnT>
                    <a:lnB>
                      <a:noFill/>
                    </a:lnB>
                  </a:tcPr>
                </a:tc>
                <a:tc hMerge="1">
                  <a:txBody>
                    <a:bodyPr/>
                    <a:lstStyle/>
                    <a:p>
                      <a:endParaRPr lang="en-US"/>
                    </a:p>
                  </a:txBody>
                  <a:tcPr/>
                </a:tc>
                <a:tc>
                  <a:txBody>
                    <a:bodyPr/>
                    <a:lstStyle/>
                    <a:p>
                      <a:pPr algn="l" fontAlgn="b"/>
                      <a:r>
                        <a:rPr lang="en-US" sz="1800" b="0" i="0" u="none" strike="noStrike" dirty="0">
                          <a:solidFill>
                            <a:srgbClr val="000000"/>
                          </a:solidFill>
                          <a:latin typeface="Calibri"/>
                        </a:rPr>
                        <a:t>VRS-State </a:t>
                      </a:r>
                      <a:r>
                        <a:rPr lang="en-US" sz="1800" b="0" i="0" u="none" strike="noStrike" dirty="0" smtClean="0">
                          <a:solidFill>
                            <a:srgbClr val="000000"/>
                          </a:solidFill>
                          <a:latin typeface="Calibri"/>
                        </a:rPr>
                        <a:t>Employees  (Deferment and </a:t>
                      </a:r>
                      <a:r>
                        <a:rPr lang="en-US" sz="1800" b="0" i="0" u="none" strike="noStrike" dirty="0">
                          <a:solidFill>
                            <a:srgbClr val="000000"/>
                          </a:solidFill>
                          <a:latin typeface="Calibri"/>
                        </a:rPr>
                        <a:t>Certified Board Rates)</a:t>
                      </a:r>
                    </a:p>
                  </a:txBody>
                  <a:tcPr marL="5700" marR="5700" marT="5700"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$150 to $285</a:t>
                      </a:r>
                    </a:p>
                  </a:txBody>
                  <a:tcPr marL="5700" marR="5700" marT="5700" marB="0" anchor="b">
                    <a:lnL>
                      <a:noFill/>
                    </a:lnL>
                    <a:lnR>
                      <a:noFill/>
                    </a:lnR>
                    <a:lnT>
                      <a:noFill/>
                    </a:lnT>
                    <a:lnB>
                      <a:noFill/>
                    </a:lnB>
                  </a:tcPr>
                </a:tc>
              </a:tr>
              <a:tr h="473456">
                <a:tc gridSpan="2">
                  <a:txBody>
                    <a:bodyPr/>
                    <a:lstStyle/>
                    <a:p>
                      <a:pPr algn="l" fontAlgn="b"/>
                      <a:endParaRPr lang="en-US" sz="1200" b="0" i="0" u="none" strike="noStrike">
                        <a:solidFill>
                          <a:srgbClr val="000000"/>
                        </a:solidFill>
                        <a:latin typeface="Calibri"/>
                      </a:endParaRPr>
                    </a:p>
                  </a:txBody>
                  <a:tcPr marL="5700" marR="5700" marT="5700" marB="0" anchor="b">
                    <a:lnL>
                      <a:noFill/>
                    </a:lnL>
                    <a:lnR>
                      <a:noFill/>
                    </a:lnR>
                    <a:lnT>
                      <a:noFill/>
                    </a:lnT>
                    <a:lnB>
                      <a:noFill/>
                    </a:lnB>
                  </a:tcPr>
                </a:tc>
                <a:tc hMerge="1">
                  <a:txBody>
                    <a:bodyPr/>
                    <a:lstStyle/>
                    <a:p>
                      <a:endParaRPr lang="en-US"/>
                    </a:p>
                  </a:txBody>
                  <a:tcPr/>
                </a:tc>
                <a:tc>
                  <a:txBody>
                    <a:bodyPr/>
                    <a:lstStyle/>
                    <a:p>
                      <a:pPr algn="l" fontAlgn="b"/>
                      <a:r>
                        <a:rPr lang="en-US" sz="1800" b="0" i="0" u="none" strike="noStrike" dirty="0">
                          <a:solidFill>
                            <a:srgbClr val="000000"/>
                          </a:solidFill>
                          <a:latin typeface="Calibri"/>
                        </a:rPr>
                        <a:t>VRS-Teachers (Board Certified Rates)</a:t>
                      </a:r>
                    </a:p>
                  </a:txBody>
                  <a:tcPr marL="5700" marR="5700" marT="5700"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$300</a:t>
                      </a:r>
                    </a:p>
                  </a:txBody>
                  <a:tcPr marL="5700" marR="5700" marT="5700" marB="0" anchor="b">
                    <a:lnL>
                      <a:noFill/>
                    </a:lnL>
                    <a:lnR>
                      <a:noFill/>
                    </a:lnR>
                    <a:lnT>
                      <a:noFill/>
                    </a:lnT>
                    <a:lnB>
                      <a:noFill/>
                    </a:lnB>
                  </a:tcPr>
                </a:tc>
              </a:tr>
              <a:tr h="473456">
                <a:tc gridSpan="2">
                  <a:txBody>
                    <a:bodyPr/>
                    <a:lstStyle/>
                    <a:p>
                      <a:pPr algn="l" fontAlgn="b"/>
                      <a:endParaRPr lang="en-US" sz="1200" b="0" i="0" u="none" strike="noStrike">
                        <a:solidFill>
                          <a:srgbClr val="000000"/>
                        </a:solidFill>
                        <a:latin typeface="Calibri"/>
                      </a:endParaRPr>
                    </a:p>
                  </a:txBody>
                  <a:tcPr marL="5700" marR="5700" marT="5700" marB="0" anchor="b">
                    <a:lnL>
                      <a:noFill/>
                    </a:lnL>
                    <a:lnR>
                      <a:noFill/>
                    </a:lnR>
                    <a:lnT>
                      <a:noFill/>
                    </a:lnT>
                    <a:lnB>
                      <a:noFill/>
                    </a:lnB>
                  </a:tcPr>
                </a:tc>
                <a:tc hMerge="1">
                  <a:txBody>
                    <a:bodyPr/>
                    <a:lstStyle/>
                    <a:p>
                      <a:endParaRPr lang="en-US"/>
                    </a:p>
                  </a:txBody>
                  <a:tcPr/>
                </a:tc>
                <a:tc>
                  <a:txBody>
                    <a:bodyPr/>
                    <a:lstStyle/>
                    <a:p>
                      <a:pPr algn="l" fontAlgn="b"/>
                      <a:r>
                        <a:rPr lang="en-US" sz="1800" b="0" i="0" u="none" strike="noStrike">
                          <a:solidFill>
                            <a:srgbClr val="000000"/>
                          </a:solidFill>
                          <a:latin typeface="Calibri"/>
                        </a:rPr>
                        <a:t>Medicaid (Base Adjustment and Utilization)</a:t>
                      </a:r>
                    </a:p>
                  </a:txBody>
                  <a:tcPr marL="5700" marR="5700" marT="5700"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$300</a:t>
                      </a:r>
                    </a:p>
                  </a:txBody>
                  <a:tcPr marL="5700" marR="5700" marT="5700" marB="0" anchor="b">
                    <a:lnL>
                      <a:noFill/>
                    </a:lnL>
                    <a:lnR>
                      <a:noFill/>
                    </a:lnR>
                    <a:lnT>
                      <a:noFill/>
                    </a:lnT>
                    <a:lnB>
                      <a:noFill/>
                    </a:lnB>
                  </a:tcPr>
                </a:tc>
              </a:tr>
              <a:tr h="473456">
                <a:tc gridSpan="2">
                  <a:txBody>
                    <a:bodyPr/>
                    <a:lstStyle/>
                    <a:p>
                      <a:pPr algn="l" fontAlgn="b"/>
                      <a:endParaRPr lang="en-US" sz="1200" b="0" i="0" u="none" strike="noStrike">
                        <a:solidFill>
                          <a:srgbClr val="000000"/>
                        </a:solidFill>
                        <a:latin typeface="Calibri"/>
                      </a:endParaRPr>
                    </a:p>
                  </a:txBody>
                  <a:tcPr marL="5700" marR="5700" marT="5700" marB="0" anchor="b">
                    <a:lnL>
                      <a:noFill/>
                    </a:lnL>
                    <a:lnR>
                      <a:noFill/>
                    </a:lnR>
                    <a:lnT>
                      <a:noFill/>
                    </a:lnT>
                    <a:lnB>
                      <a:noFill/>
                    </a:lnB>
                  </a:tcPr>
                </a:tc>
                <a:tc hMerge="1">
                  <a:txBody>
                    <a:bodyPr/>
                    <a:lstStyle/>
                    <a:p>
                      <a:endParaRPr lang="en-US"/>
                    </a:p>
                  </a:txBody>
                  <a:tcPr/>
                </a:tc>
                <a:tc>
                  <a:txBody>
                    <a:bodyPr/>
                    <a:lstStyle/>
                    <a:p>
                      <a:pPr algn="l" fontAlgn="b"/>
                      <a:r>
                        <a:rPr lang="en-US" sz="1800" b="0" i="0" u="none" strike="noStrike">
                          <a:solidFill>
                            <a:srgbClr val="000000"/>
                          </a:solidFill>
                          <a:latin typeface="Calibri"/>
                        </a:rPr>
                        <a:t>K-12 Rebenchmarking </a:t>
                      </a:r>
                    </a:p>
                  </a:txBody>
                  <a:tcPr marL="5700" marR="5700" marT="5700"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$145.5</a:t>
                      </a:r>
                    </a:p>
                  </a:txBody>
                  <a:tcPr marL="5700" marR="5700" marT="5700" marB="0" anchor="b">
                    <a:lnL>
                      <a:noFill/>
                    </a:lnL>
                    <a:lnR>
                      <a:noFill/>
                    </a:lnR>
                    <a:lnT>
                      <a:noFill/>
                    </a:lnT>
                    <a:lnB>
                      <a:noFill/>
                    </a:lnB>
                  </a:tcPr>
                </a:tc>
              </a:tr>
              <a:tr h="473456">
                <a:tc gridSpan="2">
                  <a:txBody>
                    <a:bodyPr/>
                    <a:lstStyle/>
                    <a:p>
                      <a:pPr algn="l" fontAlgn="b"/>
                      <a:endParaRPr lang="en-US" sz="1200" b="0" i="0" u="none" strike="noStrike">
                        <a:solidFill>
                          <a:srgbClr val="000000"/>
                        </a:solidFill>
                        <a:latin typeface="Calibri"/>
                      </a:endParaRPr>
                    </a:p>
                  </a:txBody>
                  <a:tcPr marL="5700" marR="5700" marT="5700" marB="0" anchor="b">
                    <a:lnL>
                      <a:noFill/>
                    </a:lnL>
                    <a:lnR>
                      <a:noFill/>
                    </a:lnR>
                    <a:lnT>
                      <a:noFill/>
                    </a:lnT>
                    <a:lnB>
                      <a:noFill/>
                    </a:lnB>
                  </a:tcPr>
                </a:tc>
                <a:tc hMerge="1">
                  <a:txBody>
                    <a:bodyPr/>
                    <a:lstStyle/>
                    <a:p>
                      <a:endParaRPr lang="en-US"/>
                    </a:p>
                  </a:txBody>
                  <a:tcPr/>
                </a:tc>
                <a:tc>
                  <a:txBody>
                    <a:bodyPr/>
                    <a:lstStyle/>
                    <a:p>
                      <a:pPr algn="l" fontAlgn="b"/>
                      <a:r>
                        <a:rPr lang="en-US" sz="1800" b="0" i="0" u="none" strike="noStrike">
                          <a:solidFill>
                            <a:srgbClr val="000000"/>
                          </a:solidFill>
                          <a:latin typeface="Calibri"/>
                        </a:rPr>
                        <a:t>And, Many, Many, More</a:t>
                      </a:r>
                    </a:p>
                  </a:txBody>
                  <a:tcPr marL="5700" marR="5700" marT="5700"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a:t>
                      </a:r>
                    </a:p>
                  </a:txBody>
                  <a:tcPr marL="5700" marR="5700" marT="570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391400" cy="762000"/>
          </a:xfrm>
        </p:spPr>
        <p:txBody>
          <a:bodyPr/>
          <a:lstStyle/>
          <a:p>
            <a:r>
              <a:rPr lang="en-US" sz="2800" dirty="0" smtClean="0"/>
              <a:t>Concluding Thoughts</a:t>
            </a:r>
            <a:endParaRPr lang="en-US" sz="2800" dirty="0"/>
          </a:p>
        </p:txBody>
      </p:sp>
      <p:sp>
        <p:nvSpPr>
          <p:cNvPr id="3" name="Content Placeholder 2"/>
          <p:cNvSpPr>
            <a:spLocks noGrp="1"/>
          </p:cNvSpPr>
          <p:nvPr>
            <p:ph idx="1"/>
          </p:nvPr>
        </p:nvSpPr>
        <p:spPr>
          <a:xfrm>
            <a:off x="457200" y="1295400"/>
            <a:ext cx="8305800" cy="5105400"/>
          </a:xfrm>
        </p:spPr>
        <p:txBody>
          <a:bodyPr/>
          <a:lstStyle/>
          <a:p>
            <a:pPr marL="365760" indent="-365760">
              <a:spcBef>
                <a:spcPts val="1800"/>
              </a:spcBef>
            </a:pPr>
            <a:r>
              <a:rPr lang="en-US" sz="2200" dirty="0" smtClean="0">
                <a:latin typeface="Cambria" pitchFamily="18" charset="0"/>
              </a:rPr>
              <a:t>The economic picture has deteriorated from expectations (only 9-10 months ago).</a:t>
            </a:r>
          </a:p>
          <a:p>
            <a:pPr marL="365760" indent="-365760">
              <a:spcBef>
                <a:spcPts val="1800"/>
              </a:spcBef>
            </a:pPr>
            <a:r>
              <a:rPr lang="en-US" sz="2200" dirty="0" smtClean="0">
                <a:latin typeface="Cambria" pitchFamily="18" charset="0"/>
              </a:rPr>
              <a:t>Because of the FY2011 revenue surplus, only moderate growth is needed to make budget estimate for FY2012.  (+3.7% vs. +6.0%)</a:t>
            </a:r>
          </a:p>
          <a:p>
            <a:pPr marL="365760" indent="-365760">
              <a:spcBef>
                <a:spcPts val="1800"/>
              </a:spcBef>
            </a:pPr>
            <a:r>
              <a:rPr lang="en-US" sz="2200" dirty="0" smtClean="0">
                <a:latin typeface="Cambria" pitchFamily="18" charset="0"/>
              </a:rPr>
              <a:t>Accordingly, FY2012 appears to be okay, </a:t>
            </a:r>
            <a:r>
              <a:rPr lang="en-US" sz="2200" u="sng" dirty="0" smtClean="0">
                <a:latin typeface="Cambria" pitchFamily="18" charset="0"/>
              </a:rPr>
              <a:t>but</a:t>
            </a:r>
            <a:r>
              <a:rPr lang="en-US" sz="2200" dirty="0" smtClean="0">
                <a:latin typeface="Cambria" pitchFamily="18" charset="0"/>
              </a:rPr>
              <a:t> there is a greater need for flexibility and liquidity (</a:t>
            </a:r>
            <a:r>
              <a:rPr lang="en-US" sz="2200" baseline="30000" dirty="0" smtClean="0">
                <a:latin typeface="Cambria" pitchFamily="18" charset="0"/>
              </a:rPr>
              <a:t>#+@*</a:t>
            </a:r>
            <a:r>
              <a:rPr lang="en-US" sz="2200" dirty="0" smtClean="0">
                <a:latin typeface="Cambria" pitchFamily="18" charset="0"/>
              </a:rPr>
              <a:t>Federal Government / </a:t>
            </a:r>
            <a:r>
              <a:rPr lang="en-US" sz="2200" dirty="0" smtClean="0">
                <a:latin typeface="Cambria" pitchFamily="18" charset="0"/>
                <a:sym typeface="Wingdings" pitchFamily="2" charset="2"/>
              </a:rPr>
              <a:t>Bond Rating Firms).</a:t>
            </a:r>
          </a:p>
          <a:p>
            <a:pPr marL="365760" indent="-365760">
              <a:spcBef>
                <a:spcPts val="1800"/>
              </a:spcBef>
            </a:pPr>
            <a:r>
              <a:rPr lang="en-US" sz="2200" dirty="0" smtClean="0">
                <a:latin typeface="Cambria" pitchFamily="18" charset="0"/>
                <a:sym typeface="Wingdings" pitchFamily="2" charset="2"/>
              </a:rPr>
              <a:t>Uncertainty means cash reserves are in order (Revenue Stabilization Fund/ FACT Fund).</a:t>
            </a:r>
          </a:p>
          <a:p>
            <a:pPr marL="365760" indent="-365760">
              <a:spcBef>
                <a:spcPts val="1800"/>
              </a:spcBef>
            </a:pPr>
            <a:r>
              <a:rPr lang="en-US" sz="2200" dirty="0" smtClean="0">
                <a:latin typeface="Cambria" pitchFamily="18" charset="0"/>
                <a:sym typeface="Wingdings" pitchFamily="2" charset="2"/>
              </a:rPr>
              <a:t>Slower growth will begin to squeeze budget in FY2013 as pending mandates and funding demands for core expense items exceed available resources with revised economic outlook.</a:t>
            </a:r>
          </a:p>
        </p:txBody>
      </p:sp>
      <p:sp>
        <p:nvSpPr>
          <p:cNvPr id="4" name="Slide Number Placeholder 3"/>
          <p:cNvSpPr>
            <a:spLocks noGrp="1"/>
          </p:cNvSpPr>
          <p:nvPr>
            <p:ph type="sldNum" sz="quarter" idx="12"/>
          </p:nvPr>
        </p:nvSpPr>
        <p:spPr/>
        <p:txBody>
          <a:bodyPr/>
          <a:lstStyle/>
          <a:p>
            <a:pPr>
              <a:defRPr/>
            </a:pPr>
            <a:fld id="{1BBDDA1C-43F9-4DEB-8BD7-BE016F695A15}"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391400" cy="762000"/>
          </a:xfrm>
        </p:spPr>
        <p:txBody>
          <a:bodyPr/>
          <a:lstStyle/>
          <a:p>
            <a:r>
              <a:rPr lang="en-US" sz="2800" dirty="0" smtClean="0"/>
              <a:t>Concluding Thoughts</a:t>
            </a:r>
            <a:endParaRPr lang="en-US" sz="2800" dirty="0"/>
          </a:p>
        </p:txBody>
      </p:sp>
      <p:sp>
        <p:nvSpPr>
          <p:cNvPr id="3" name="Content Placeholder 2"/>
          <p:cNvSpPr>
            <a:spLocks noGrp="1"/>
          </p:cNvSpPr>
          <p:nvPr>
            <p:ph idx="1"/>
          </p:nvPr>
        </p:nvSpPr>
        <p:spPr>
          <a:xfrm>
            <a:off x="533400" y="1447800"/>
            <a:ext cx="7924800" cy="4800600"/>
          </a:xfrm>
        </p:spPr>
        <p:txBody>
          <a:bodyPr/>
          <a:lstStyle/>
          <a:p>
            <a:pPr>
              <a:spcBef>
                <a:spcPts val="0"/>
              </a:spcBef>
              <a:spcAft>
                <a:spcPts val="2400"/>
              </a:spcAft>
            </a:pPr>
            <a:r>
              <a:rPr lang="en-US" dirty="0" smtClean="0">
                <a:latin typeface="Cambria" pitchFamily="18" charset="0"/>
                <a:sym typeface="Wingdings" pitchFamily="2" charset="2"/>
              </a:rPr>
              <a:t>The Governor’s call for 2%, 4% and 6% budget cut plans from state agencies was in order and necessary, given the circumstances.</a:t>
            </a:r>
          </a:p>
          <a:p>
            <a:pPr>
              <a:spcBef>
                <a:spcPts val="0"/>
              </a:spcBef>
              <a:spcAft>
                <a:spcPts val="2400"/>
              </a:spcAft>
            </a:pPr>
            <a:r>
              <a:rPr lang="en-US" dirty="0" smtClean="0">
                <a:latin typeface="Cambria" pitchFamily="18" charset="0"/>
                <a:sym typeface="Wingdings" pitchFamily="2" charset="2"/>
              </a:rPr>
              <a:t>FY2013 is the choke point in the budget (FY2014 is largely solved if FY2013 is addressed with on-going budget actions).</a:t>
            </a:r>
          </a:p>
          <a:p>
            <a:pPr>
              <a:spcBef>
                <a:spcPts val="0"/>
              </a:spcBef>
              <a:spcAft>
                <a:spcPts val="2400"/>
              </a:spcAft>
            </a:pPr>
            <a:r>
              <a:rPr lang="en-US" dirty="0" smtClean="0">
                <a:latin typeface="Cambria" pitchFamily="18" charset="0"/>
                <a:sym typeface="Wingdings" pitchFamily="2" charset="2"/>
              </a:rPr>
              <a:t>The way ahead will be very difficult (my wife reminded me I could have retired!).</a:t>
            </a:r>
          </a:p>
          <a:p>
            <a:pPr>
              <a:spcBef>
                <a:spcPts val="0"/>
              </a:spcBef>
              <a:spcAft>
                <a:spcPts val="2400"/>
              </a:spcAft>
            </a:pPr>
            <a:r>
              <a:rPr lang="en-US" dirty="0" smtClean="0">
                <a:latin typeface="Cambria" pitchFamily="18" charset="0"/>
                <a:sym typeface="Wingdings" pitchFamily="2" charset="2"/>
              </a:rPr>
              <a:t>Good luck to us all.  (We will need luck and skill moving ahead.)</a:t>
            </a:r>
          </a:p>
          <a:p>
            <a:pPr>
              <a:spcBef>
                <a:spcPts val="0"/>
              </a:spcBef>
              <a:spcAft>
                <a:spcPts val="2400"/>
              </a:spcAft>
            </a:pPr>
            <a:endParaRPr lang="en-US" dirty="0">
              <a:latin typeface="Cambria" pitchFamily="18" charset="0"/>
            </a:endParaRPr>
          </a:p>
        </p:txBody>
      </p:sp>
      <p:sp>
        <p:nvSpPr>
          <p:cNvPr id="4" name="Slide Number Placeholder 3"/>
          <p:cNvSpPr>
            <a:spLocks noGrp="1"/>
          </p:cNvSpPr>
          <p:nvPr>
            <p:ph type="sldNum" sz="quarter" idx="12"/>
          </p:nvPr>
        </p:nvSpPr>
        <p:spPr/>
        <p:txBody>
          <a:bodyPr/>
          <a:lstStyle/>
          <a:p>
            <a:pPr>
              <a:defRPr/>
            </a:pPr>
            <a:fld id="{1BBDDA1C-43F9-4DEB-8BD7-BE016F695A15}" type="slidenum">
              <a:rPr lang="en-US" smtClean="0"/>
              <a:pPr>
                <a:defRPr/>
              </a:pPr>
              <a:t>32</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D97CF574-3146-47D4-AC60-95EB102849D1}" type="slidenum">
              <a:rPr lang="en-US"/>
              <a:pPr>
                <a:defRPr/>
              </a:pPr>
              <a:t>4</a:t>
            </a:fld>
            <a:endParaRPr lang="en-US"/>
          </a:p>
        </p:txBody>
      </p:sp>
      <p:pic>
        <p:nvPicPr>
          <p:cNvPr id="153604" name="Picture 1"/>
          <p:cNvPicPr>
            <a:picLocks noGrp="1" noChangeAspect="1" noChangeArrowheads="1"/>
          </p:cNvPicPr>
          <p:nvPr>
            <p:ph type="body" idx="1"/>
          </p:nvPr>
        </p:nvPicPr>
        <p:blipFill>
          <a:blip r:embed="rId2" cstate="print"/>
          <a:srcRect/>
          <a:stretch>
            <a:fillRect/>
          </a:stretch>
        </p:blipFill>
        <p:spPr>
          <a:xfrm>
            <a:off x="533400" y="0"/>
            <a:ext cx="7315200" cy="6723063"/>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6934200" cy="1295400"/>
          </a:xfrm>
        </p:spPr>
        <p:txBody>
          <a:bodyPr/>
          <a:lstStyle/>
          <a:p>
            <a:r>
              <a:rPr lang="en-US" sz="2400" dirty="0" smtClean="0"/>
              <a:t>$544.8 Million FY2011 </a:t>
            </a:r>
            <a:br>
              <a:rPr lang="en-US" sz="2400" dirty="0" smtClean="0"/>
            </a:br>
            <a:r>
              <a:rPr lang="en-US" sz="2400" dirty="0" smtClean="0"/>
              <a:t>Budget Surplus</a:t>
            </a:r>
            <a:endParaRPr lang="en-US" sz="2400" dirty="0"/>
          </a:p>
        </p:txBody>
      </p:sp>
      <p:sp>
        <p:nvSpPr>
          <p:cNvPr id="3" name="Content Placeholder 2"/>
          <p:cNvSpPr>
            <a:spLocks noGrp="1"/>
          </p:cNvSpPr>
          <p:nvPr>
            <p:ph idx="1"/>
          </p:nvPr>
        </p:nvSpPr>
        <p:spPr>
          <a:xfrm>
            <a:off x="609600" y="1828800"/>
            <a:ext cx="7772400" cy="4419600"/>
          </a:xfrm>
        </p:spPr>
        <p:txBody>
          <a:bodyPr/>
          <a:lstStyle/>
          <a:p>
            <a:pPr marL="274320">
              <a:spcBef>
                <a:spcPts val="0"/>
              </a:spcBef>
              <a:spcAft>
                <a:spcPts val="2400"/>
              </a:spcAft>
            </a:pPr>
            <a:r>
              <a:rPr lang="en-US" sz="2000" b="1" dirty="0" smtClean="0">
                <a:latin typeface="Calibri" pitchFamily="34" charset="0"/>
              </a:rPr>
              <a:t>Surplus Defined:  </a:t>
            </a:r>
            <a:r>
              <a:rPr lang="en-US" sz="2000" dirty="0" smtClean="0">
                <a:latin typeface="Calibri" pitchFamily="34" charset="0"/>
              </a:rPr>
              <a:t>Actual Revenues above Forecasted Revenues + (Agency Savings + Agency Balances)</a:t>
            </a:r>
          </a:p>
          <a:p>
            <a:pPr marL="274320">
              <a:spcBef>
                <a:spcPts val="0"/>
              </a:spcBef>
              <a:spcAft>
                <a:spcPts val="2400"/>
              </a:spcAft>
            </a:pPr>
            <a:r>
              <a:rPr lang="en-US" sz="2000" dirty="0" smtClean="0">
                <a:latin typeface="Calibri" pitchFamily="34" charset="0"/>
              </a:rPr>
              <a:t>$544.8 Million = $310.7 Million + $234.1 Million</a:t>
            </a:r>
          </a:p>
          <a:p>
            <a:pPr marL="274320">
              <a:spcBef>
                <a:spcPts val="0"/>
              </a:spcBef>
              <a:spcAft>
                <a:spcPts val="2400"/>
              </a:spcAft>
            </a:pPr>
            <a:r>
              <a:rPr lang="en-US" sz="2000" dirty="0" smtClean="0">
                <a:latin typeface="Calibri" pitchFamily="34" charset="0"/>
              </a:rPr>
              <a:t>Total general fund revenue collections rose 5.8 percent, ahead of the revised annual forecast of 3.5 percent growth.</a:t>
            </a:r>
          </a:p>
          <a:p>
            <a:pPr marL="274320">
              <a:spcBef>
                <a:spcPts val="0"/>
              </a:spcBef>
              <a:spcAft>
                <a:spcPts val="2400"/>
              </a:spcAft>
            </a:pPr>
            <a:r>
              <a:rPr lang="en-US" sz="2000" dirty="0" smtClean="0">
                <a:latin typeface="Calibri" pitchFamily="34" charset="0"/>
              </a:rPr>
              <a:t>Revenue sources of FY2011 surplus originated from </a:t>
            </a:r>
            <a:r>
              <a:rPr lang="en-US" sz="2000" b="1" u="sng" dirty="0" smtClean="0">
                <a:latin typeface="Calibri" pitchFamily="34" charset="0"/>
              </a:rPr>
              <a:t>volatile sources </a:t>
            </a:r>
            <a:r>
              <a:rPr lang="en-US" sz="2000" dirty="0" smtClean="0">
                <a:latin typeface="Calibri" pitchFamily="34" charset="0"/>
              </a:rPr>
              <a:t>such as non-withholding personal income tax and corporate income tax.</a:t>
            </a:r>
          </a:p>
          <a:p>
            <a:pPr marL="274320">
              <a:spcBef>
                <a:spcPts val="0"/>
              </a:spcBef>
              <a:spcAft>
                <a:spcPts val="2400"/>
              </a:spcAft>
            </a:pPr>
            <a:r>
              <a:rPr lang="en-US" sz="2000" dirty="0" smtClean="0">
                <a:latin typeface="Calibri" pitchFamily="34" charset="0"/>
              </a:rPr>
              <a:t>Surplus committed by Virginia Constitution, Code  and Appropriation Act.</a:t>
            </a:r>
          </a:p>
          <a:p>
            <a:pPr marL="274320">
              <a:spcBef>
                <a:spcPts val="0"/>
              </a:spcBef>
              <a:spcAft>
                <a:spcPts val="2400"/>
              </a:spcAft>
              <a:buNone/>
            </a:pPr>
            <a:endParaRPr lang="en-US" sz="2000" dirty="0" smtClean="0">
              <a:latin typeface="Calibri" pitchFamily="34" charset="0"/>
            </a:endParaRPr>
          </a:p>
          <a:p>
            <a:pPr marL="274320">
              <a:spcBef>
                <a:spcPts val="0"/>
              </a:spcBef>
              <a:spcAft>
                <a:spcPts val="2400"/>
              </a:spcAft>
            </a:pPr>
            <a:endParaRPr lang="en-US" sz="2000" dirty="0" smtClean="0">
              <a:latin typeface="Calibri" pitchFamily="34" charset="0"/>
            </a:endParaRPr>
          </a:p>
          <a:p>
            <a:pPr marL="274320">
              <a:spcBef>
                <a:spcPts val="0"/>
              </a:spcBef>
              <a:spcAft>
                <a:spcPts val="2400"/>
              </a:spcAft>
            </a:pPr>
            <a:endParaRPr lang="en-US" sz="2000"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1BBDDA1C-43F9-4DEB-8BD7-BE016F695A15}"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239000" cy="457200"/>
          </a:xfrm>
        </p:spPr>
        <p:txBody>
          <a:bodyPr/>
          <a:lstStyle/>
          <a:p>
            <a:r>
              <a:rPr lang="en-US" sz="2400" dirty="0" smtClean="0"/>
              <a:t>Uses of Surplus</a:t>
            </a:r>
            <a:endParaRPr lang="en-US" sz="2400" dirty="0"/>
          </a:p>
        </p:txBody>
      </p:sp>
      <p:graphicFrame>
        <p:nvGraphicFramePr>
          <p:cNvPr id="8" name="Object 7"/>
          <p:cNvGraphicFramePr>
            <a:graphicFrameLocks noChangeAspect="1"/>
          </p:cNvGraphicFramePr>
          <p:nvPr/>
        </p:nvGraphicFramePr>
        <p:xfrm>
          <a:off x="457200" y="685801"/>
          <a:ext cx="7254875" cy="5715000"/>
        </p:xfrm>
        <a:graphic>
          <a:graphicData uri="http://schemas.openxmlformats.org/presentationml/2006/ole">
            <p:oleObj spid="_x0000_s312324" name="Worksheet" r:id="rId3" imgW="7254338" imgH="5699809" progId="Excel.Sheet.12">
              <p:embed/>
            </p:oleObj>
          </a:graphicData>
        </a:graphic>
      </p:graphicFrame>
      <p:sp>
        <p:nvSpPr>
          <p:cNvPr id="6" name="Slide Number Placeholder 5"/>
          <p:cNvSpPr>
            <a:spLocks noGrp="1"/>
          </p:cNvSpPr>
          <p:nvPr>
            <p:ph type="sldNum" sz="quarter" idx="12"/>
          </p:nvPr>
        </p:nvSpPr>
        <p:spPr/>
        <p:txBody>
          <a:bodyPr/>
          <a:lstStyle/>
          <a:p>
            <a:pPr>
              <a:defRPr/>
            </a:pPr>
            <a:fld id="{1BBDDA1C-43F9-4DEB-8BD7-BE016F695A15}"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52400" y="152400"/>
            <a:ext cx="7848600" cy="990600"/>
          </a:xfrm>
        </p:spPr>
        <p:txBody>
          <a:bodyPr/>
          <a:lstStyle/>
          <a:p>
            <a:pPr eaLnBrk="1" hangingPunct="1"/>
            <a:r>
              <a:rPr lang="en-US" sz="2400" dirty="0" smtClean="0">
                <a:solidFill>
                  <a:schemeClr val="tx1"/>
                </a:solidFill>
              </a:rPr>
              <a:t>Both the U.S. and Virginia Economies Performed Near Expectations in Fiscal Year 2011</a:t>
            </a:r>
          </a:p>
        </p:txBody>
      </p:sp>
      <p:sp>
        <p:nvSpPr>
          <p:cNvPr id="1028" name="Rectangle 3"/>
          <p:cNvSpPr>
            <a:spLocks noGrp="1" noChangeArrowheads="1"/>
          </p:cNvSpPr>
          <p:nvPr>
            <p:ph type="body" idx="1"/>
          </p:nvPr>
        </p:nvSpPr>
        <p:spPr>
          <a:xfrm>
            <a:off x="457200" y="1066800"/>
            <a:ext cx="8305800" cy="1981200"/>
          </a:xfrm>
        </p:spPr>
        <p:txBody>
          <a:bodyPr/>
          <a:lstStyle/>
          <a:p>
            <a:pPr eaLnBrk="1" hangingPunct="1"/>
            <a:r>
              <a:rPr lang="en-US" sz="2000" dirty="0" smtClean="0">
                <a:latin typeface="Calibri" pitchFamily="34" charset="0"/>
              </a:rPr>
              <a:t>As measured on a fiscal year basis (July through June), estimated real GDP increased 2.6 percent.</a:t>
            </a:r>
          </a:p>
          <a:p>
            <a:pPr lvl="1" eaLnBrk="1" hangingPunct="1"/>
            <a:r>
              <a:rPr lang="en-US" sz="1400" dirty="0" smtClean="0">
                <a:latin typeface="Calibri" pitchFamily="34" charset="0"/>
              </a:rPr>
              <a:t>Rising inventories supported growth, offsetting modest consumer spending in the face of employment losses and shrinking incomes.</a:t>
            </a:r>
          </a:p>
          <a:p>
            <a:pPr lvl="1" eaLnBrk="1" hangingPunct="1"/>
            <a:endParaRPr lang="en-US" sz="1400" dirty="0" smtClean="0">
              <a:latin typeface="Calibri" pitchFamily="34" charset="0"/>
            </a:endParaRPr>
          </a:p>
          <a:p>
            <a:pPr eaLnBrk="1" hangingPunct="1"/>
            <a:endParaRPr lang="en-US" sz="2000" dirty="0" smtClean="0">
              <a:latin typeface="Calibri" pitchFamily="34" charset="0"/>
            </a:endParaRPr>
          </a:p>
          <a:p>
            <a:pPr eaLnBrk="1" hangingPunct="1"/>
            <a:endParaRPr lang="en-US" sz="2000" dirty="0" smtClean="0">
              <a:latin typeface="Calibri" pitchFamily="34" charset="0"/>
            </a:endParaRPr>
          </a:p>
          <a:p>
            <a:pPr eaLnBrk="1" hangingPunct="1"/>
            <a:endParaRPr lang="en-US" sz="2000" dirty="0" smtClean="0">
              <a:latin typeface="Calibri" pitchFamily="34" charset="0"/>
            </a:endParaRPr>
          </a:p>
          <a:p>
            <a:pPr eaLnBrk="1" hangingPunct="1"/>
            <a:endParaRPr lang="en-US" sz="2000" dirty="0" smtClean="0">
              <a:latin typeface="Calibri" pitchFamily="34" charset="0"/>
            </a:endParaRPr>
          </a:p>
          <a:p>
            <a:pPr eaLnBrk="1" hangingPunct="1"/>
            <a:endParaRPr lang="en-US" sz="2000" dirty="0" smtClean="0">
              <a:latin typeface="Calibri" pitchFamily="34" charset="0"/>
            </a:endParaRPr>
          </a:p>
          <a:p>
            <a:pPr eaLnBrk="1" hangingPunct="1"/>
            <a:endParaRPr lang="en-US" sz="2000" dirty="0" smtClean="0">
              <a:latin typeface="Calibri" pitchFamily="34" charset="0"/>
            </a:endParaRPr>
          </a:p>
          <a:p>
            <a:pPr eaLnBrk="1" hangingPunct="1"/>
            <a:endParaRPr lang="en-US" sz="2000" dirty="0" smtClean="0">
              <a:latin typeface="Calibri" pitchFamily="34" charset="0"/>
            </a:endParaRPr>
          </a:p>
          <a:p>
            <a:pPr eaLnBrk="1" hangingPunct="1"/>
            <a:endParaRPr lang="en-US" sz="2000" dirty="0" smtClean="0">
              <a:latin typeface="Calibri" pitchFamily="34" charset="0"/>
            </a:endParaRPr>
          </a:p>
          <a:p>
            <a:pPr eaLnBrk="1" hangingPunct="1"/>
            <a:r>
              <a:rPr lang="en-US" sz="2000" dirty="0" smtClean="0">
                <a:latin typeface="Calibri" pitchFamily="34" charset="0"/>
              </a:rPr>
              <a:t>In Virginia, employment gains were slightly better than expected, thanks in part to gains in the high-paying professional and business services sector.  Income growth also exceeded expectations.</a:t>
            </a:r>
          </a:p>
        </p:txBody>
      </p:sp>
      <p:sp>
        <p:nvSpPr>
          <p:cNvPr id="1029" name="Text Box 4"/>
          <p:cNvSpPr txBox="1">
            <a:spLocks noChangeArrowheads="1"/>
          </p:cNvSpPr>
          <p:nvPr/>
        </p:nvSpPr>
        <p:spPr bwMode="auto">
          <a:xfrm>
            <a:off x="762000" y="2372380"/>
            <a:ext cx="7416800" cy="523220"/>
          </a:xfrm>
          <a:prstGeom prst="rect">
            <a:avLst/>
          </a:prstGeom>
          <a:noFill/>
          <a:ln w="9525">
            <a:noFill/>
            <a:miter lim="800000"/>
            <a:headEnd/>
            <a:tailEnd/>
          </a:ln>
        </p:spPr>
        <p:txBody>
          <a:bodyPr>
            <a:spAutoFit/>
          </a:bodyPr>
          <a:lstStyle/>
          <a:p>
            <a:pPr algn="ctr">
              <a:spcBef>
                <a:spcPct val="50000"/>
              </a:spcBef>
            </a:pPr>
            <a:r>
              <a:rPr lang="en-US" sz="1400" b="1" dirty="0">
                <a:latin typeface="Arial" charset="0"/>
              </a:rPr>
              <a:t>Summary of Key U.S. and Virginia Economic Indicators</a:t>
            </a:r>
            <a:r>
              <a:rPr lang="en-US" sz="1400" dirty="0">
                <a:latin typeface="Arial" charset="0"/>
              </a:rPr>
              <a:t/>
            </a:r>
            <a:br>
              <a:rPr lang="en-US" sz="1400" dirty="0">
                <a:latin typeface="Arial" charset="0"/>
              </a:rPr>
            </a:br>
            <a:r>
              <a:rPr lang="en-US" sz="1400" dirty="0">
                <a:latin typeface="Arial" charset="0"/>
              </a:rPr>
              <a:t>Percent Change Over the Prior Fiscal Year</a:t>
            </a:r>
          </a:p>
        </p:txBody>
      </p:sp>
      <p:sp>
        <p:nvSpPr>
          <p:cNvPr id="1031" name="Text Box 25"/>
          <p:cNvSpPr txBox="1">
            <a:spLocks noChangeArrowheads="1"/>
          </p:cNvSpPr>
          <p:nvPr/>
        </p:nvSpPr>
        <p:spPr bwMode="auto">
          <a:xfrm>
            <a:off x="1981200" y="5181600"/>
            <a:ext cx="6908800" cy="230832"/>
          </a:xfrm>
          <a:prstGeom prst="rect">
            <a:avLst/>
          </a:prstGeom>
          <a:noFill/>
          <a:ln w="9525">
            <a:noFill/>
            <a:miter lim="800000"/>
            <a:headEnd/>
            <a:tailEnd/>
          </a:ln>
        </p:spPr>
        <p:txBody>
          <a:bodyPr wrap="square">
            <a:spAutoFit/>
          </a:bodyPr>
          <a:lstStyle/>
          <a:p>
            <a:pPr>
              <a:spcBef>
                <a:spcPct val="50000"/>
              </a:spcBef>
            </a:pPr>
            <a:r>
              <a:rPr lang="en-US" sz="900" dirty="0">
                <a:latin typeface="Arial" charset="0"/>
              </a:rPr>
              <a:t>* </a:t>
            </a:r>
            <a:r>
              <a:rPr lang="en-US" sz="900" dirty="0" smtClean="0">
                <a:latin typeface="Arial" charset="0"/>
              </a:rPr>
              <a:t>FY11 </a:t>
            </a:r>
            <a:r>
              <a:rPr lang="en-US" sz="900" dirty="0">
                <a:latin typeface="Arial" charset="0"/>
              </a:rPr>
              <a:t>Actual is </a:t>
            </a:r>
            <a:r>
              <a:rPr lang="en-US" sz="900" dirty="0" smtClean="0">
                <a:latin typeface="Arial" charset="0"/>
              </a:rPr>
              <a:t>based </a:t>
            </a:r>
            <a:r>
              <a:rPr lang="en-US" sz="900" dirty="0">
                <a:latin typeface="Arial" charset="0"/>
              </a:rPr>
              <a:t>on three quarters of actual data and one quarter of </a:t>
            </a:r>
            <a:r>
              <a:rPr lang="en-US" sz="900" dirty="0" smtClean="0">
                <a:latin typeface="Arial" charset="0"/>
              </a:rPr>
              <a:t>forecast data.</a:t>
            </a:r>
            <a:endParaRPr lang="en-US" sz="900" dirty="0">
              <a:latin typeface="Arial" charset="0"/>
            </a:endParaRPr>
          </a:p>
        </p:txBody>
      </p:sp>
      <p:graphicFrame>
        <p:nvGraphicFramePr>
          <p:cNvPr id="3" name="Object 4"/>
          <p:cNvGraphicFramePr>
            <a:graphicFrameLocks noChangeAspect="1"/>
          </p:cNvGraphicFramePr>
          <p:nvPr/>
        </p:nvGraphicFramePr>
        <p:xfrm>
          <a:off x="2133600" y="2895600"/>
          <a:ext cx="5029200" cy="2251075"/>
        </p:xfrm>
        <a:graphic>
          <a:graphicData uri="http://schemas.openxmlformats.org/presentationml/2006/ole">
            <p:oleObj spid="_x0000_s259074" name="Worksheet" r:id="rId3" imgW="5696102" imgH="4476902" progId="Excel.Sheet.12">
              <p:embed/>
            </p:oleObj>
          </a:graphicData>
        </a:graphic>
      </p:graphicFrame>
      <p:sp>
        <p:nvSpPr>
          <p:cNvPr id="8" name="Slide Number Placeholder 7"/>
          <p:cNvSpPr>
            <a:spLocks noGrp="1"/>
          </p:cNvSpPr>
          <p:nvPr>
            <p:ph type="sldNum" sz="quarter" idx="12"/>
          </p:nvPr>
        </p:nvSpPr>
        <p:spPr/>
        <p:txBody>
          <a:bodyPr/>
          <a:lstStyle/>
          <a:p>
            <a:pPr>
              <a:defRPr/>
            </a:pPr>
            <a:fld id="{1BBDDA1C-43F9-4DEB-8BD7-BE016F695A15}"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56EBE9C-003D-445D-A470-B6C141148EB1}" type="slidenum">
              <a:rPr lang="en-US" smtClean="0"/>
              <a:pPr>
                <a:defRPr/>
              </a:pPr>
              <a:t>8</a:t>
            </a:fld>
            <a:endParaRPr lang="en-US" dirty="0"/>
          </a:p>
        </p:txBody>
      </p:sp>
      <p:pic>
        <p:nvPicPr>
          <p:cNvPr id="314370" name="Picture 2"/>
          <p:cNvPicPr>
            <a:picLocks noChangeAspect="1" noChangeArrowheads="1"/>
          </p:cNvPicPr>
          <p:nvPr/>
        </p:nvPicPr>
        <p:blipFill>
          <a:blip r:embed="rId2" cstate="print"/>
          <a:srcRect/>
          <a:stretch>
            <a:fillRect/>
          </a:stretch>
        </p:blipFill>
        <p:spPr bwMode="auto">
          <a:xfrm rot="16200000">
            <a:off x="1402306" y="-106905"/>
            <a:ext cx="5714999" cy="73004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152400"/>
            <a:ext cx="7772400" cy="838200"/>
          </a:xfrm>
        </p:spPr>
        <p:txBody>
          <a:bodyPr>
            <a:normAutofit/>
          </a:bodyPr>
          <a:lstStyle/>
          <a:p>
            <a:r>
              <a:rPr lang="en-US" sz="2400" b="1" dirty="0" smtClean="0">
                <a:cs typeface="Arial" pitchFamily="34" charset="0"/>
              </a:rPr>
              <a:t>National and State Economic Indicators</a:t>
            </a:r>
          </a:p>
        </p:txBody>
      </p:sp>
      <p:sp>
        <p:nvSpPr>
          <p:cNvPr id="7171" name="Rectangle 3"/>
          <p:cNvSpPr>
            <a:spLocks noGrp="1" noChangeArrowheads="1"/>
          </p:cNvSpPr>
          <p:nvPr>
            <p:ph type="body" idx="1"/>
          </p:nvPr>
        </p:nvSpPr>
        <p:spPr>
          <a:xfrm>
            <a:off x="304800" y="990600"/>
            <a:ext cx="8458200" cy="5486400"/>
          </a:xfrm>
        </p:spPr>
        <p:txBody>
          <a:bodyPr>
            <a:noAutofit/>
          </a:bodyPr>
          <a:lstStyle/>
          <a:p>
            <a:pPr>
              <a:spcBef>
                <a:spcPts val="0"/>
              </a:spcBef>
              <a:spcAft>
                <a:spcPts val="1200"/>
              </a:spcAft>
            </a:pPr>
            <a:r>
              <a:rPr lang="en-US" sz="2000" dirty="0" smtClean="0">
                <a:latin typeface="Calibri" pitchFamily="34" charset="0"/>
                <a:cs typeface="Arial" pitchFamily="34" charset="0"/>
              </a:rPr>
              <a:t>Current national indicators continue to depict a </a:t>
            </a:r>
            <a:r>
              <a:rPr lang="en-US" sz="2000" b="1" u="sng" dirty="0" smtClean="0">
                <a:latin typeface="Calibri" pitchFamily="34" charset="0"/>
                <a:cs typeface="Arial" pitchFamily="34" charset="0"/>
              </a:rPr>
              <a:t>weak</a:t>
            </a:r>
            <a:r>
              <a:rPr lang="en-US" sz="2000" dirty="0" smtClean="0">
                <a:latin typeface="Calibri" pitchFamily="34" charset="0"/>
                <a:cs typeface="Arial" pitchFamily="34" charset="0"/>
              </a:rPr>
              <a:t> recovery with a dark outlook.  National GDP is expected to grow just 1% in Q4 of 2011 and 1.1% in Q1 of 2012 (on an annualized basis).</a:t>
            </a:r>
          </a:p>
          <a:p>
            <a:pPr>
              <a:spcBef>
                <a:spcPts val="0"/>
              </a:spcBef>
              <a:spcAft>
                <a:spcPts val="1200"/>
              </a:spcAft>
              <a:defRPr/>
            </a:pPr>
            <a:r>
              <a:rPr lang="en-US" sz="2000" dirty="0" smtClean="0">
                <a:latin typeface="Calibri" pitchFamily="34" charset="0"/>
                <a:cs typeface="Arial" pitchFamily="34" charset="0"/>
              </a:rPr>
              <a:t>According to Global Insight and Moody’s Analytics, the two major national economists, the likelihood of the U.S. entering into a double-dip recession remains high at 40%.</a:t>
            </a:r>
          </a:p>
          <a:p>
            <a:pPr>
              <a:spcBef>
                <a:spcPts val="0"/>
              </a:spcBef>
              <a:spcAft>
                <a:spcPts val="1200"/>
              </a:spcAft>
              <a:defRPr/>
            </a:pPr>
            <a:r>
              <a:rPr lang="en-US" sz="2000" dirty="0" smtClean="0">
                <a:latin typeface="Calibri" pitchFamily="34" charset="0"/>
                <a:cs typeface="Arial" pitchFamily="34" charset="0"/>
              </a:rPr>
              <a:t>The Federal Reserve has already injected its primary stimulus into the economy.</a:t>
            </a:r>
          </a:p>
          <a:p>
            <a:pPr>
              <a:spcBef>
                <a:spcPts val="0"/>
              </a:spcBef>
              <a:spcAft>
                <a:spcPts val="1200"/>
              </a:spcAft>
            </a:pPr>
            <a:r>
              <a:rPr lang="en-US" sz="2000" dirty="0" smtClean="0">
                <a:latin typeface="Calibri" pitchFamily="34" charset="0"/>
                <a:cs typeface="Arial" pitchFamily="34" charset="0"/>
              </a:rPr>
              <a:t>The Conference Board’s index of consumer confidence, fell to 39.8 in October, the lowest level since the 2008-2009 recession. </a:t>
            </a:r>
          </a:p>
          <a:p>
            <a:pPr>
              <a:spcBef>
                <a:spcPts val="0"/>
              </a:spcBef>
              <a:spcAft>
                <a:spcPts val="1200"/>
              </a:spcAft>
            </a:pPr>
            <a:r>
              <a:rPr lang="en-US" sz="2000" dirty="0" smtClean="0">
                <a:latin typeface="Calibri" pitchFamily="34" charset="0"/>
                <a:cs typeface="Arial" pitchFamily="34" charset="0"/>
              </a:rPr>
              <a:t>Job growth in Virginia has recently slowed significantly, with a recent upward trend in unemployment from 6.0% to 6.5%. </a:t>
            </a:r>
          </a:p>
          <a:p>
            <a:pPr>
              <a:spcBef>
                <a:spcPts val="0"/>
              </a:spcBef>
              <a:spcAft>
                <a:spcPts val="1200"/>
              </a:spcAft>
            </a:pPr>
            <a:r>
              <a:rPr lang="en-US" sz="2000" dirty="0" smtClean="0">
                <a:latin typeface="Calibri" pitchFamily="34" charset="0"/>
                <a:cs typeface="Arial" pitchFamily="34" charset="0"/>
              </a:rPr>
              <a:t>According to the Virginia Association of Realtors, for Q2 2011 compared to the prior year, the median sales price declined 2% and the total number of foreclosures increased 7.5%.</a:t>
            </a:r>
          </a:p>
          <a:p>
            <a:pPr>
              <a:spcBef>
                <a:spcPts val="0"/>
              </a:spcBef>
              <a:spcAft>
                <a:spcPts val="1200"/>
              </a:spcAft>
            </a:pPr>
            <a:endParaRPr lang="en-US" sz="2000" dirty="0" smtClean="0">
              <a:latin typeface="Calibri" pitchFamily="34" charset="0"/>
              <a:cs typeface="Arial" pitchFamily="34" charset="0"/>
            </a:endParaRPr>
          </a:p>
        </p:txBody>
      </p:sp>
      <p:sp>
        <p:nvSpPr>
          <p:cNvPr id="6" name="Slide Number Placeholder 5"/>
          <p:cNvSpPr>
            <a:spLocks noGrp="1"/>
          </p:cNvSpPr>
          <p:nvPr>
            <p:ph type="sldNum" sz="quarter" idx="12"/>
          </p:nvPr>
        </p:nvSpPr>
        <p:spPr/>
        <p:txBody>
          <a:bodyPr/>
          <a:lstStyle/>
          <a:p>
            <a:pPr>
              <a:defRPr/>
            </a:pPr>
            <a:fld id="{1BBDDA1C-43F9-4DEB-8BD7-BE016F695A15}"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ating2">
  <a:themeElements>
    <a:clrScheme name="rating2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ating2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ating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rating2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ating2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ating2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ating2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rating2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ating2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C:\MSOFFICE\Templates\Presentation Designs\rating2.pot</Template>
  <TotalTime>6400</TotalTime>
  <Words>2541</Words>
  <Application>Microsoft Office PowerPoint</Application>
  <PresentationFormat>On-screen Show (4:3)</PresentationFormat>
  <Paragraphs>413</Paragraphs>
  <Slides>32</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35" baseType="lpstr">
      <vt:lpstr>rating2</vt:lpstr>
      <vt:lpstr>Custom Design</vt:lpstr>
      <vt:lpstr>Worksheet</vt:lpstr>
      <vt:lpstr>Virginia’s Economy and  Budget Outlook  A briefing for the  Virginia Association of Counties</vt:lpstr>
      <vt:lpstr>Topics for Discussion </vt:lpstr>
      <vt:lpstr>Fiscal Year 2011 Revenues and Transfers Finished $310.7 Million (2.1 Percent) Above Forecast…</vt:lpstr>
      <vt:lpstr>Slide 4</vt:lpstr>
      <vt:lpstr>$544.8 Million FY2011  Budget Surplus</vt:lpstr>
      <vt:lpstr>Uses of Surplus</vt:lpstr>
      <vt:lpstr>Both the U.S. and Virginia Economies Performed Near Expectations in Fiscal Year 2011</vt:lpstr>
      <vt:lpstr>Slide 8</vt:lpstr>
      <vt:lpstr>National and State Economic Indicators</vt:lpstr>
      <vt:lpstr>Virginia’s AAA Bond Rating at Risk</vt:lpstr>
      <vt:lpstr>Strategy for Addressing Bond Ratings (Future Borrowings)</vt:lpstr>
      <vt:lpstr>Fiscal Year 2012 Total Revenue Growth Needs To Be 3.7 Percent To Achieve The Chapter 890 Budget Estimate</vt:lpstr>
      <vt:lpstr>Slide 13</vt:lpstr>
      <vt:lpstr>Final Thoughts on Revenue Outlook</vt:lpstr>
      <vt:lpstr>Slide 15</vt:lpstr>
      <vt:lpstr>Base Budget Issue Structural Balance Going Forward</vt:lpstr>
      <vt:lpstr>Virginia Budgetary Funding Issues</vt:lpstr>
      <vt:lpstr>Big Budget Issues</vt:lpstr>
      <vt:lpstr>Big Budget Issues</vt:lpstr>
      <vt:lpstr>Big Budget Issues</vt:lpstr>
      <vt:lpstr>Big Budget Issues</vt:lpstr>
      <vt:lpstr>Big Budget Issues</vt:lpstr>
      <vt:lpstr>Big Budget Issues</vt:lpstr>
      <vt:lpstr>Big Budget Issues</vt:lpstr>
      <vt:lpstr>The Projected Balance in the Revenue Stabilization Fund Will Be $440.5 Million After the Proposed $132.7 Million Deposit in Fiscal Year 2013…</vt:lpstr>
      <vt:lpstr>Big Budget Issues</vt:lpstr>
      <vt:lpstr>Big Budget Issues</vt:lpstr>
      <vt:lpstr>Slide 28</vt:lpstr>
      <vt:lpstr>Slide 29</vt:lpstr>
      <vt:lpstr>Slide 30</vt:lpstr>
      <vt:lpstr>Concluding Thoughts</vt:lpstr>
      <vt:lpstr>Concluding Thoughts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and Investments</dc:title>
  <dc:creator>Dean Lynch</dc:creator>
  <cp:lastModifiedBy>dlynch</cp:lastModifiedBy>
  <cp:revision>466</cp:revision>
  <cp:lastPrinted>2000-06-21T17:10:07Z</cp:lastPrinted>
  <dcterms:created xsi:type="dcterms:W3CDTF">1997-06-03T15:45:45Z</dcterms:created>
  <dcterms:modified xsi:type="dcterms:W3CDTF">2011-11-11T19:09:46Z</dcterms:modified>
</cp:coreProperties>
</file>