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8" r:id="rId3"/>
    <p:sldId id="257" r:id="rId4"/>
    <p:sldId id="258" r:id="rId5"/>
    <p:sldId id="259" r:id="rId6"/>
    <p:sldId id="260" r:id="rId7"/>
    <p:sldId id="261" r:id="rId8"/>
    <p:sldId id="282" r:id="rId9"/>
    <p:sldId id="266" r:id="rId10"/>
    <p:sldId id="263" r:id="rId11"/>
    <p:sldId id="281" r:id="rId12"/>
    <p:sldId id="289" r:id="rId13"/>
    <p:sldId id="292" r:id="rId14"/>
    <p:sldId id="293" r:id="rId15"/>
    <p:sldId id="295" r:id="rId16"/>
    <p:sldId id="296" r:id="rId17"/>
    <p:sldId id="300" r:id="rId18"/>
    <p:sldId id="301" r:id="rId19"/>
    <p:sldId id="302" r:id="rId20"/>
    <p:sldId id="303" r:id="rId21"/>
    <p:sldId id="270" r:id="rId22"/>
    <p:sldId id="274" r:id="rId23"/>
    <p:sldId id="275" r:id="rId24"/>
    <p:sldId id="276" r:id="rId25"/>
    <p:sldId id="278"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iraq.centcom.mil\public\CJ9\Energy%20&amp;%20Services\Electricity\BUA%20Slides\Daily%20Generation%20MWH.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raq.centcom.mil\public\CJ9\Energy%20&amp;%20Services\Electricity\BUA%20Slides\Outage%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Budgeted/Projected Revenue</c:v>
                </c:pt>
              </c:strCache>
            </c:strRef>
          </c:tx>
          <c:spPr>
            <a:solidFill>
              <a:srgbClr val="E2CDA4"/>
            </a:solidFill>
            <a:scene3d>
              <a:camera prst="orthographicFront"/>
              <a:lightRig rig="threePt" dir="t"/>
            </a:scene3d>
            <a:sp3d prstMaterial="softEdge">
              <a:bevelT h="25400"/>
            </a:sp3d>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33</c:v>
                </c:pt>
                <c:pt idx="1">
                  <c:v>70</c:v>
                </c:pt>
                <c:pt idx="2">
                  <c:v>43</c:v>
                </c:pt>
                <c:pt idx="3">
                  <c:v>53</c:v>
                </c:pt>
                <c:pt idx="4">
                  <c:v>53</c:v>
                </c:pt>
                <c:pt idx="5">
                  <c:v>53</c:v>
                </c:pt>
                <c:pt idx="6">
                  <c:v>53</c:v>
                </c:pt>
              </c:numCache>
            </c:numRef>
          </c:val>
        </c:ser>
        <c:ser>
          <c:idx val="1"/>
          <c:order val="1"/>
          <c:tx>
            <c:strRef>
              <c:f>Sheet1!$C$1</c:f>
              <c:strCache>
                <c:ptCount val="1"/>
                <c:pt idx="0">
                  <c:v>Actual Revenue</c:v>
                </c:pt>
              </c:strCache>
            </c:strRef>
          </c:tx>
          <c:spPr>
            <a:solidFill>
              <a:srgbClr val="996600"/>
            </a:solidFill>
            <a:scene3d>
              <a:camera prst="orthographicFront"/>
              <a:lightRig rig="threePt" dir="t"/>
            </a:scene3d>
            <a:sp3d>
              <a:bevelT/>
            </a:sp3d>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General</c:formatCode>
                <c:ptCount val="7"/>
                <c:pt idx="0">
                  <c:v>42</c:v>
                </c:pt>
                <c:pt idx="1">
                  <c:v>72</c:v>
                </c:pt>
              </c:numCache>
            </c:numRef>
          </c:val>
        </c:ser>
        <c:ser>
          <c:idx val="2"/>
          <c:order val="2"/>
          <c:tx>
            <c:strRef>
              <c:f>Sheet1!$D$1</c:f>
              <c:strCache>
                <c:ptCount val="1"/>
                <c:pt idx="0">
                  <c:v>Column1</c:v>
                </c:pt>
              </c:strCache>
            </c:strRef>
          </c:tx>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Sheet1!$D$2:$D$8</c:f>
              <c:numCache>
                <c:formatCode>General</c:formatCode>
                <c:ptCount val="7"/>
              </c:numCache>
            </c:numRef>
          </c:val>
        </c:ser>
        <c:ser>
          <c:idx val="4"/>
          <c:order val="3"/>
          <c:tx>
            <c:strRef>
              <c:f>Sheet1!$E$1</c:f>
              <c:strCache>
                <c:ptCount val="1"/>
                <c:pt idx="0">
                  <c:v>Budgeted/Projected Expenditures</c:v>
                </c:pt>
              </c:strCache>
            </c:strRef>
          </c:tx>
          <c:spPr>
            <a:solidFill>
              <a:schemeClr val="bg1">
                <a:lumMod val="75000"/>
              </a:schemeClr>
            </a:solidFill>
            <a:scene3d>
              <a:camera prst="orthographicFront"/>
              <a:lightRig rig="threePt" dir="t"/>
            </a:scene3d>
            <a:sp3d>
              <a:bevelT h="25400"/>
            </a:sp3d>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Sheet1!$E$2:$E$8</c:f>
              <c:numCache>
                <c:formatCode>General</c:formatCode>
                <c:ptCount val="7"/>
                <c:pt idx="0">
                  <c:v>42</c:v>
                </c:pt>
                <c:pt idx="1">
                  <c:v>67</c:v>
                </c:pt>
                <c:pt idx="2">
                  <c:v>59</c:v>
                </c:pt>
                <c:pt idx="3">
                  <c:v>71</c:v>
                </c:pt>
                <c:pt idx="4">
                  <c:v>71</c:v>
                </c:pt>
                <c:pt idx="5">
                  <c:v>71</c:v>
                </c:pt>
                <c:pt idx="6">
                  <c:v>71</c:v>
                </c:pt>
              </c:numCache>
            </c:numRef>
          </c:val>
        </c:ser>
        <c:ser>
          <c:idx val="3"/>
          <c:order val="4"/>
          <c:tx>
            <c:strRef>
              <c:f>Sheet1!$F$1</c:f>
              <c:strCache>
                <c:ptCount val="1"/>
                <c:pt idx="0">
                  <c:v>Actual Expenditures</c:v>
                </c:pt>
              </c:strCache>
            </c:strRef>
          </c:tx>
          <c:spPr>
            <a:solidFill>
              <a:srgbClr val="0000CC"/>
            </a:solidFill>
            <a:scene3d>
              <a:camera prst="orthographicFront"/>
              <a:lightRig rig="threePt" dir="t"/>
            </a:scene3d>
            <a:sp3d>
              <a:bevelT h="25400"/>
            </a:sp3d>
          </c:spP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Sheet1!$F$2:$F$8</c:f>
              <c:numCache>
                <c:formatCode>General</c:formatCode>
                <c:ptCount val="7"/>
                <c:pt idx="0">
                  <c:v>27</c:v>
                </c:pt>
                <c:pt idx="1">
                  <c:v>50</c:v>
                </c:pt>
              </c:numCache>
            </c:numRef>
          </c:val>
        </c:ser>
        <c:gapWidth val="262"/>
        <c:overlap val="19"/>
        <c:axId val="114415488"/>
        <c:axId val="114417024"/>
      </c:barChart>
      <c:lineChart>
        <c:grouping val="standard"/>
        <c:ser>
          <c:idx val="6"/>
          <c:order val="5"/>
          <c:tx>
            <c:strRef>
              <c:f>Sheet1!$G$1</c:f>
              <c:strCache>
                <c:ptCount val="1"/>
                <c:pt idx="0">
                  <c:v>Cash Reserve</c:v>
                </c:pt>
              </c:strCache>
            </c:strRef>
          </c:tx>
          <c:spPr>
            <a:ln w="63500">
              <a:solidFill>
                <a:srgbClr val="009900"/>
              </a:solidFill>
            </a:ln>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Sheet1!$G$2:$G$8</c:f>
              <c:numCache>
                <c:formatCode>General</c:formatCode>
                <c:ptCount val="7"/>
                <c:pt idx="0">
                  <c:v>11</c:v>
                </c:pt>
                <c:pt idx="1">
                  <c:v>21</c:v>
                </c:pt>
                <c:pt idx="2">
                  <c:v>1</c:v>
                </c:pt>
                <c:pt idx="3">
                  <c:v>-10</c:v>
                </c:pt>
                <c:pt idx="4">
                  <c:v>-18</c:v>
                </c:pt>
                <c:pt idx="5">
                  <c:v>17</c:v>
                </c:pt>
                <c:pt idx="6">
                  <c:v>48</c:v>
                </c:pt>
              </c:numCache>
            </c:numRef>
          </c:val>
        </c:ser>
        <c:marker val="1"/>
        <c:axId val="114415488"/>
        <c:axId val="114417024"/>
      </c:lineChart>
      <c:catAx>
        <c:axId val="114415488"/>
        <c:scaling>
          <c:orientation val="minMax"/>
        </c:scaling>
        <c:axPos val="b"/>
        <c:numFmt formatCode="General" sourceLinked="1"/>
        <c:tickLblPos val="low"/>
        <c:txPr>
          <a:bodyPr/>
          <a:lstStyle/>
          <a:p>
            <a:pPr>
              <a:defRPr sz="1400" b="1">
                <a:latin typeface="Arial" pitchFamily="34" charset="0"/>
                <a:cs typeface="Arial" pitchFamily="34" charset="0"/>
              </a:defRPr>
            </a:pPr>
            <a:endParaRPr lang="en-US"/>
          </a:p>
        </c:txPr>
        <c:crossAx val="114417024"/>
        <c:crosses val="autoZero"/>
        <c:auto val="1"/>
        <c:lblAlgn val="ctr"/>
        <c:lblOffset val="1"/>
      </c:catAx>
      <c:valAx>
        <c:axId val="114417024"/>
        <c:scaling>
          <c:orientation val="minMax"/>
          <c:max val="120"/>
          <c:min val="-20"/>
        </c:scaling>
        <c:axPos val="l"/>
        <c:majorGridlines/>
        <c:title>
          <c:tx>
            <c:rich>
              <a:bodyPr rot="-5400000" vert="horz"/>
              <a:lstStyle/>
              <a:p>
                <a:pPr>
                  <a:defRPr>
                    <a:latin typeface="Arial" pitchFamily="34" charset="0"/>
                    <a:cs typeface="Arial" pitchFamily="34" charset="0"/>
                  </a:defRPr>
                </a:pPr>
                <a:r>
                  <a:rPr lang="en-US" dirty="0" smtClean="0">
                    <a:latin typeface="Arial" pitchFamily="34" charset="0"/>
                    <a:cs typeface="Arial" pitchFamily="34" charset="0"/>
                  </a:rPr>
                  <a:t>Billions USD</a:t>
                </a:r>
                <a:endParaRPr lang="en-US" dirty="0">
                  <a:latin typeface="Arial" pitchFamily="34" charset="0"/>
                  <a:cs typeface="Arial" pitchFamily="34" charset="0"/>
                </a:endParaRPr>
              </a:p>
            </c:rich>
          </c:tx>
          <c:layout/>
        </c:title>
        <c:numFmt formatCode="General" sourceLinked="1"/>
        <c:tickLblPos val="nextTo"/>
        <c:txPr>
          <a:bodyPr/>
          <a:lstStyle/>
          <a:p>
            <a:pPr>
              <a:defRPr b="1">
                <a:latin typeface="Arial" pitchFamily="34" charset="0"/>
                <a:cs typeface="Arial" pitchFamily="34" charset="0"/>
              </a:defRPr>
            </a:pPr>
            <a:endParaRPr lang="en-US"/>
          </a:p>
        </c:txPr>
        <c:crossAx val="114415488"/>
        <c:crosses val="autoZero"/>
        <c:crossBetween val="between"/>
        <c:majorUnit val="10"/>
      </c:valAx>
      <c:spPr>
        <a:noFill/>
        <a:ln w="25400">
          <a:noFill/>
        </a:ln>
      </c:spPr>
    </c:plotArea>
    <c:legend>
      <c:legendPos val="r"/>
      <c:legendEntry>
        <c:idx val="2"/>
        <c:delete val="1"/>
      </c:legendEntry>
      <c:layout>
        <c:manualLayout>
          <c:xMode val="edge"/>
          <c:yMode val="edge"/>
          <c:x val="0.7359395131694777"/>
          <c:y val="0.47706502555547892"/>
          <c:w val="0.2547297275785651"/>
          <c:h val="0.52293497444452164"/>
        </c:manualLayout>
      </c:layout>
      <c:txPr>
        <a:bodyPr/>
        <a:lstStyle/>
        <a:p>
          <a:pPr>
            <a:defRPr sz="1600" b="1"/>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Arial"/>
                <a:ea typeface="Arial"/>
                <a:cs typeface="Arial"/>
              </a:defRPr>
            </a:pPr>
            <a:r>
              <a:rPr lang="en-US" sz="1600" dirty="0"/>
              <a:t>Supply Comparison MWH</a:t>
            </a:r>
          </a:p>
        </c:rich>
      </c:tx>
      <c:layout>
        <c:manualLayout>
          <c:xMode val="edge"/>
          <c:yMode val="edge"/>
          <c:x val="0.24844304991721969"/>
          <c:y val="0.53199749967350474"/>
        </c:manualLayout>
      </c:layout>
      <c:spPr>
        <a:solidFill>
          <a:srgbClr val="FFFFCC"/>
        </a:solidFill>
        <a:ln w="25400">
          <a:noFill/>
        </a:ln>
      </c:spPr>
    </c:title>
    <c:plotArea>
      <c:layout>
        <c:manualLayout>
          <c:layoutTarget val="inner"/>
          <c:xMode val="edge"/>
          <c:yMode val="edge"/>
          <c:x val="9.4606309558870963E-2"/>
          <c:y val="0.52691680261011464"/>
          <c:w val="0.88922658456108761"/>
          <c:h val="0.35674794057038867"/>
        </c:manualLayout>
      </c:layout>
      <c:lineChart>
        <c:grouping val="standard"/>
        <c:ser>
          <c:idx val="1"/>
          <c:order val="0"/>
          <c:tx>
            <c:v>Trailing Year</c:v>
          </c:tx>
          <c:spPr>
            <a:ln w="25400">
              <a:solidFill>
                <a:srgbClr val="0000FF"/>
              </a:solidFill>
              <a:prstDash val="solid"/>
            </a:ln>
          </c:spPr>
          <c:marker>
            <c:symbol val="none"/>
          </c:marker>
          <c:cat>
            <c:numRef>
              <c:f>'Daily Generation'!$A$688:$A$1052</c:f>
              <c:numCache>
                <c:formatCode>[$-409]d\-mmm\-yy;@</c:formatCode>
                <c:ptCount val="365"/>
                <c:pt idx="0">
                  <c:v>39768</c:v>
                </c:pt>
                <c:pt idx="1">
                  <c:v>39769</c:v>
                </c:pt>
                <c:pt idx="2">
                  <c:v>39770</c:v>
                </c:pt>
                <c:pt idx="3">
                  <c:v>39771</c:v>
                </c:pt>
                <c:pt idx="4">
                  <c:v>39772</c:v>
                </c:pt>
                <c:pt idx="5">
                  <c:v>39773</c:v>
                </c:pt>
                <c:pt idx="6">
                  <c:v>39774</c:v>
                </c:pt>
                <c:pt idx="7">
                  <c:v>39775</c:v>
                </c:pt>
                <c:pt idx="8">
                  <c:v>39776</c:v>
                </c:pt>
                <c:pt idx="9">
                  <c:v>39777</c:v>
                </c:pt>
                <c:pt idx="10">
                  <c:v>39778</c:v>
                </c:pt>
                <c:pt idx="11">
                  <c:v>39779</c:v>
                </c:pt>
                <c:pt idx="12">
                  <c:v>39780</c:v>
                </c:pt>
                <c:pt idx="13">
                  <c:v>39781</c:v>
                </c:pt>
                <c:pt idx="14">
                  <c:v>39782</c:v>
                </c:pt>
                <c:pt idx="15">
                  <c:v>39783</c:v>
                </c:pt>
                <c:pt idx="16">
                  <c:v>39784</c:v>
                </c:pt>
                <c:pt idx="17">
                  <c:v>39785</c:v>
                </c:pt>
                <c:pt idx="18">
                  <c:v>39786</c:v>
                </c:pt>
                <c:pt idx="19">
                  <c:v>39787</c:v>
                </c:pt>
                <c:pt idx="20">
                  <c:v>39788</c:v>
                </c:pt>
                <c:pt idx="21">
                  <c:v>39789</c:v>
                </c:pt>
                <c:pt idx="22">
                  <c:v>39790</c:v>
                </c:pt>
                <c:pt idx="23">
                  <c:v>39791</c:v>
                </c:pt>
                <c:pt idx="24">
                  <c:v>39792</c:v>
                </c:pt>
                <c:pt idx="25">
                  <c:v>39793</c:v>
                </c:pt>
                <c:pt idx="26">
                  <c:v>39794</c:v>
                </c:pt>
                <c:pt idx="27">
                  <c:v>39795</c:v>
                </c:pt>
                <c:pt idx="28">
                  <c:v>39796</c:v>
                </c:pt>
                <c:pt idx="29">
                  <c:v>39797</c:v>
                </c:pt>
                <c:pt idx="30">
                  <c:v>39798</c:v>
                </c:pt>
                <c:pt idx="31">
                  <c:v>39799</c:v>
                </c:pt>
                <c:pt idx="32">
                  <c:v>39800</c:v>
                </c:pt>
                <c:pt idx="33">
                  <c:v>39801</c:v>
                </c:pt>
                <c:pt idx="34">
                  <c:v>39802</c:v>
                </c:pt>
                <c:pt idx="35">
                  <c:v>39803</c:v>
                </c:pt>
                <c:pt idx="36">
                  <c:v>39804</c:v>
                </c:pt>
                <c:pt idx="37">
                  <c:v>39805</c:v>
                </c:pt>
                <c:pt idx="38">
                  <c:v>39806</c:v>
                </c:pt>
                <c:pt idx="39">
                  <c:v>39807</c:v>
                </c:pt>
                <c:pt idx="40">
                  <c:v>39808</c:v>
                </c:pt>
                <c:pt idx="41">
                  <c:v>39809</c:v>
                </c:pt>
                <c:pt idx="42">
                  <c:v>39810</c:v>
                </c:pt>
                <c:pt idx="43">
                  <c:v>39811</c:v>
                </c:pt>
                <c:pt idx="44">
                  <c:v>39812</c:v>
                </c:pt>
                <c:pt idx="45">
                  <c:v>39813</c:v>
                </c:pt>
                <c:pt idx="46">
                  <c:v>39814</c:v>
                </c:pt>
                <c:pt idx="47">
                  <c:v>39815</c:v>
                </c:pt>
                <c:pt idx="48">
                  <c:v>39816</c:v>
                </c:pt>
                <c:pt idx="49">
                  <c:v>39817</c:v>
                </c:pt>
                <c:pt idx="50">
                  <c:v>39818</c:v>
                </c:pt>
                <c:pt idx="51">
                  <c:v>39819</c:v>
                </c:pt>
                <c:pt idx="52">
                  <c:v>39820</c:v>
                </c:pt>
                <c:pt idx="53">
                  <c:v>39821</c:v>
                </c:pt>
                <c:pt idx="54">
                  <c:v>39822</c:v>
                </c:pt>
                <c:pt idx="55">
                  <c:v>39823</c:v>
                </c:pt>
                <c:pt idx="56">
                  <c:v>39824</c:v>
                </c:pt>
                <c:pt idx="57">
                  <c:v>39825</c:v>
                </c:pt>
                <c:pt idx="58">
                  <c:v>39826</c:v>
                </c:pt>
                <c:pt idx="59">
                  <c:v>39827</c:v>
                </c:pt>
                <c:pt idx="60">
                  <c:v>39828</c:v>
                </c:pt>
                <c:pt idx="61">
                  <c:v>39829</c:v>
                </c:pt>
                <c:pt idx="62">
                  <c:v>39830</c:v>
                </c:pt>
                <c:pt idx="63">
                  <c:v>39831</c:v>
                </c:pt>
                <c:pt idx="64">
                  <c:v>39832</c:v>
                </c:pt>
                <c:pt idx="65">
                  <c:v>39833</c:v>
                </c:pt>
                <c:pt idx="66">
                  <c:v>39834</c:v>
                </c:pt>
                <c:pt idx="67">
                  <c:v>39835</c:v>
                </c:pt>
                <c:pt idx="68">
                  <c:v>39836</c:v>
                </c:pt>
                <c:pt idx="69">
                  <c:v>39837</c:v>
                </c:pt>
                <c:pt idx="70">
                  <c:v>39838</c:v>
                </c:pt>
                <c:pt idx="71">
                  <c:v>39839</c:v>
                </c:pt>
                <c:pt idx="72">
                  <c:v>39840</c:v>
                </c:pt>
                <c:pt idx="73">
                  <c:v>39841</c:v>
                </c:pt>
                <c:pt idx="74">
                  <c:v>39842</c:v>
                </c:pt>
                <c:pt idx="75">
                  <c:v>39843</c:v>
                </c:pt>
                <c:pt idx="76">
                  <c:v>39844</c:v>
                </c:pt>
                <c:pt idx="77">
                  <c:v>39845</c:v>
                </c:pt>
                <c:pt idx="78">
                  <c:v>39846</c:v>
                </c:pt>
                <c:pt idx="79">
                  <c:v>39847</c:v>
                </c:pt>
                <c:pt idx="80">
                  <c:v>39848</c:v>
                </c:pt>
                <c:pt idx="81">
                  <c:v>39849</c:v>
                </c:pt>
                <c:pt idx="82">
                  <c:v>39850</c:v>
                </c:pt>
                <c:pt idx="83">
                  <c:v>39851</c:v>
                </c:pt>
                <c:pt idx="84">
                  <c:v>39852</c:v>
                </c:pt>
                <c:pt idx="85">
                  <c:v>39853</c:v>
                </c:pt>
                <c:pt idx="86">
                  <c:v>39854</c:v>
                </c:pt>
                <c:pt idx="87">
                  <c:v>39855</c:v>
                </c:pt>
                <c:pt idx="88">
                  <c:v>39856</c:v>
                </c:pt>
                <c:pt idx="89">
                  <c:v>39857</c:v>
                </c:pt>
                <c:pt idx="90">
                  <c:v>39858</c:v>
                </c:pt>
                <c:pt idx="91">
                  <c:v>39859</c:v>
                </c:pt>
                <c:pt idx="92">
                  <c:v>39860</c:v>
                </c:pt>
                <c:pt idx="93">
                  <c:v>39861</c:v>
                </c:pt>
                <c:pt idx="94">
                  <c:v>39862</c:v>
                </c:pt>
                <c:pt idx="95">
                  <c:v>39863</c:v>
                </c:pt>
                <c:pt idx="96">
                  <c:v>39864</c:v>
                </c:pt>
                <c:pt idx="97">
                  <c:v>39865</c:v>
                </c:pt>
                <c:pt idx="98">
                  <c:v>39866</c:v>
                </c:pt>
                <c:pt idx="99">
                  <c:v>39867</c:v>
                </c:pt>
                <c:pt idx="100">
                  <c:v>39868</c:v>
                </c:pt>
                <c:pt idx="101">
                  <c:v>39869</c:v>
                </c:pt>
                <c:pt idx="102">
                  <c:v>39870</c:v>
                </c:pt>
                <c:pt idx="103">
                  <c:v>39871</c:v>
                </c:pt>
                <c:pt idx="104">
                  <c:v>39872</c:v>
                </c:pt>
                <c:pt idx="105">
                  <c:v>39873</c:v>
                </c:pt>
                <c:pt idx="106">
                  <c:v>39874</c:v>
                </c:pt>
                <c:pt idx="107">
                  <c:v>39875</c:v>
                </c:pt>
                <c:pt idx="108">
                  <c:v>39876</c:v>
                </c:pt>
                <c:pt idx="109">
                  <c:v>39877</c:v>
                </c:pt>
                <c:pt idx="110">
                  <c:v>39878</c:v>
                </c:pt>
                <c:pt idx="111">
                  <c:v>39879</c:v>
                </c:pt>
                <c:pt idx="112">
                  <c:v>39880</c:v>
                </c:pt>
                <c:pt idx="113">
                  <c:v>39881</c:v>
                </c:pt>
                <c:pt idx="114">
                  <c:v>39882</c:v>
                </c:pt>
                <c:pt idx="115">
                  <c:v>39883</c:v>
                </c:pt>
                <c:pt idx="116">
                  <c:v>39884</c:v>
                </c:pt>
                <c:pt idx="117">
                  <c:v>39885</c:v>
                </c:pt>
                <c:pt idx="118">
                  <c:v>39886</c:v>
                </c:pt>
                <c:pt idx="119">
                  <c:v>39887</c:v>
                </c:pt>
                <c:pt idx="120">
                  <c:v>39888</c:v>
                </c:pt>
                <c:pt idx="121">
                  <c:v>39889</c:v>
                </c:pt>
                <c:pt idx="122">
                  <c:v>39890</c:v>
                </c:pt>
                <c:pt idx="123">
                  <c:v>39891</c:v>
                </c:pt>
                <c:pt idx="124">
                  <c:v>39892</c:v>
                </c:pt>
                <c:pt idx="125">
                  <c:v>39893</c:v>
                </c:pt>
                <c:pt idx="126">
                  <c:v>39894</c:v>
                </c:pt>
                <c:pt idx="127">
                  <c:v>39895</c:v>
                </c:pt>
                <c:pt idx="128">
                  <c:v>39896</c:v>
                </c:pt>
                <c:pt idx="129">
                  <c:v>39897</c:v>
                </c:pt>
                <c:pt idx="130">
                  <c:v>39898</c:v>
                </c:pt>
                <c:pt idx="131">
                  <c:v>39899</c:v>
                </c:pt>
                <c:pt idx="132">
                  <c:v>39900</c:v>
                </c:pt>
                <c:pt idx="133">
                  <c:v>39901</c:v>
                </c:pt>
                <c:pt idx="134">
                  <c:v>39902</c:v>
                </c:pt>
                <c:pt idx="135">
                  <c:v>39903</c:v>
                </c:pt>
                <c:pt idx="136">
                  <c:v>39904</c:v>
                </c:pt>
                <c:pt idx="137">
                  <c:v>39905</c:v>
                </c:pt>
                <c:pt idx="138">
                  <c:v>39906</c:v>
                </c:pt>
                <c:pt idx="139">
                  <c:v>39907</c:v>
                </c:pt>
                <c:pt idx="140">
                  <c:v>39908</c:v>
                </c:pt>
                <c:pt idx="141">
                  <c:v>39909</c:v>
                </c:pt>
                <c:pt idx="142">
                  <c:v>39910</c:v>
                </c:pt>
                <c:pt idx="143">
                  <c:v>39911</c:v>
                </c:pt>
                <c:pt idx="144">
                  <c:v>39912</c:v>
                </c:pt>
                <c:pt idx="145">
                  <c:v>39913</c:v>
                </c:pt>
                <c:pt idx="146">
                  <c:v>39914</c:v>
                </c:pt>
                <c:pt idx="147">
                  <c:v>39915</c:v>
                </c:pt>
                <c:pt idx="148">
                  <c:v>39916</c:v>
                </c:pt>
                <c:pt idx="149">
                  <c:v>39917</c:v>
                </c:pt>
                <c:pt idx="150">
                  <c:v>39918</c:v>
                </c:pt>
                <c:pt idx="151">
                  <c:v>39919</c:v>
                </c:pt>
                <c:pt idx="152">
                  <c:v>39920</c:v>
                </c:pt>
                <c:pt idx="153">
                  <c:v>39921</c:v>
                </c:pt>
                <c:pt idx="154">
                  <c:v>39922</c:v>
                </c:pt>
                <c:pt idx="155">
                  <c:v>39923</c:v>
                </c:pt>
                <c:pt idx="156">
                  <c:v>39924</c:v>
                </c:pt>
                <c:pt idx="157">
                  <c:v>39925</c:v>
                </c:pt>
                <c:pt idx="158">
                  <c:v>39926</c:v>
                </c:pt>
                <c:pt idx="159">
                  <c:v>39927</c:v>
                </c:pt>
                <c:pt idx="160">
                  <c:v>39928</c:v>
                </c:pt>
                <c:pt idx="161">
                  <c:v>39929</c:v>
                </c:pt>
                <c:pt idx="162">
                  <c:v>39930</c:v>
                </c:pt>
                <c:pt idx="163">
                  <c:v>39931</c:v>
                </c:pt>
                <c:pt idx="164">
                  <c:v>39932</c:v>
                </c:pt>
                <c:pt idx="165">
                  <c:v>39933</c:v>
                </c:pt>
                <c:pt idx="166">
                  <c:v>39934</c:v>
                </c:pt>
                <c:pt idx="167">
                  <c:v>39935</c:v>
                </c:pt>
                <c:pt idx="168">
                  <c:v>39936</c:v>
                </c:pt>
                <c:pt idx="169">
                  <c:v>39937</c:v>
                </c:pt>
                <c:pt idx="170">
                  <c:v>39938</c:v>
                </c:pt>
                <c:pt idx="171">
                  <c:v>39939</c:v>
                </c:pt>
                <c:pt idx="172">
                  <c:v>39940</c:v>
                </c:pt>
                <c:pt idx="173">
                  <c:v>39941</c:v>
                </c:pt>
                <c:pt idx="174">
                  <c:v>39942</c:v>
                </c:pt>
                <c:pt idx="175">
                  <c:v>39943</c:v>
                </c:pt>
                <c:pt idx="176">
                  <c:v>39944</c:v>
                </c:pt>
                <c:pt idx="177">
                  <c:v>39945</c:v>
                </c:pt>
                <c:pt idx="178">
                  <c:v>39946</c:v>
                </c:pt>
                <c:pt idx="179">
                  <c:v>39947</c:v>
                </c:pt>
                <c:pt idx="180">
                  <c:v>39948</c:v>
                </c:pt>
                <c:pt idx="181">
                  <c:v>39949</c:v>
                </c:pt>
                <c:pt idx="182">
                  <c:v>39950</c:v>
                </c:pt>
                <c:pt idx="183">
                  <c:v>39951</c:v>
                </c:pt>
                <c:pt idx="184">
                  <c:v>39952</c:v>
                </c:pt>
                <c:pt idx="185">
                  <c:v>39953</c:v>
                </c:pt>
                <c:pt idx="186">
                  <c:v>39954</c:v>
                </c:pt>
                <c:pt idx="187">
                  <c:v>39955</c:v>
                </c:pt>
                <c:pt idx="188">
                  <c:v>39956</c:v>
                </c:pt>
                <c:pt idx="189">
                  <c:v>39957</c:v>
                </c:pt>
                <c:pt idx="190">
                  <c:v>39958</c:v>
                </c:pt>
                <c:pt idx="191">
                  <c:v>39959</c:v>
                </c:pt>
                <c:pt idx="192">
                  <c:v>39960</c:v>
                </c:pt>
                <c:pt idx="193">
                  <c:v>39961</c:v>
                </c:pt>
                <c:pt idx="194">
                  <c:v>39962</c:v>
                </c:pt>
                <c:pt idx="195">
                  <c:v>39963</c:v>
                </c:pt>
                <c:pt idx="196">
                  <c:v>39964</c:v>
                </c:pt>
                <c:pt idx="197">
                  <c:v>39965</c:v>
                </c:pt>
                <c:pt idx="198">
                  <c:v>39966</c:v>
                </c:pt>
                <c:pt idx="199">
                  <c:v>39967</c:v>
                </c:pt>
                <c:pt idx="200">
                  <c:v>39968</c:v>
                </c:pt>
                <c:pt idx="201">
                  <c:v>39969</c:v>
                </c:pt>
                <c:pt idx="202">
                  <c:v>39970</c:v>
                </c:pt>
                <c:pt idx="203">
                  <c:v>39971</c:v>
                </c:pt>
                <c:pt idx="204">
                  <c:v>39972</c:v>
                </c:pt>
                <c:pt idx="205">
                  <c:v>39973</c:v>
                </c:pt>
                <c:pt idx="206">
                  <c:v>39974</c:v>
                </c:pt>
                <c:pt idx="207">
                  <c:v>39975</c:v>
                </c:pt>
                <c:pt idx="208">
                  <c:v>39976</c:v>
                </c:pt>
                <c:pt idx="209">
                  <c:v>39977</c:v>
                </c:pt>
                <c:pt idx="210">
                  <c:v>39978</c:v>
                </c:pt>
                <c:pt idx="211">
                  <c:v>39979</c:v>
                </c:pt>
                <c:pt idx="212">
                  <c:v>39980</c:v>
                </c:pt>
                <c:pt idx="213">
                  <c:v>39981</c:v>
                </c:pt>
                <c:pt idx="214">
                  <c:v>39982</c:v>
                </c:pt>
                <c:pt idx="215">
                  <c:v>39983</c:v>
                </c:pt>
                <c:pt idx="216">
                  <c:v>39984</c:v>
                </c:pt>
                <c:pt idx="217">
                  <c:v>39985</c:v>
                </c:pt>
                <c:pt idx="218">
                  <c:v>39986</c:v>
                </c:pt>
                <c:pt idx="219">
                  <c:v>39987</c:v>
                </c:pt>
                <c:pt idx="220">
                  <c:v>39988</c:v>
                </c:pt>
                <c:pt idx="221">
                  <c:v>39989</c:v>
                </c:pt>
                <c:pt idx="222">
                  <c:v>39990</c:v>
                </c:pt>
                <c:pt idx="223">
                  <c:v>39991</c:v>
                </c:pt>
                <c:pt idx="224">
                  <c:v>39992</c:v>
                </c:pt>
                <c:pt idx="225">
                  <c:v>39993</c:v>
                </c:pt>
                <c:pt idx="226">
                  <c:v>39994</c:v>
                </c:pt>
                <c:pt idx="227">
                  <c:v>39995</c:v>
                </c:pt>
                <c:pt idx="228">
                  <c:v>39996</c:v>
                </c:pt>
                <c:pt idx="229">
                  <c:v>39997</c:v>
                </c:pt>
                <c:pt idx="230">
                  <c:v>39998</c:v>
                </c:pt>
                <c:pt idx="231">
                  <c:v>39999</c:v>
                </c:pt>
                <c:pt idx="232">
                  <c:v>40000</c:v>
                </c:pt>
                <c:pt idx="233">
                  <c:v>40001</c:v>
                </c:pt>
                <c:pt idx="234">
                  <c:v>40002</c:v>
                </c:pt>
                <c:pt idx="235">
                  <c:v>40003</c:v>
                </c:pt>
                <c:pt idx="236">
                  <c:v>40004</c:v>
                </c:pt>
                <c:pt idx="237">
                  <c:v>40005</c:v>
                </c:pt>
                <c:pt idx="238">
                  <c:v>40006</c:v>
                </c:pt>
                <c:pt idx="239">
                  <c:v>40007</c:v>
                </c:pt>
                <c:pt idx="240">
                  <c:v>40008</c:v>
                </c:pt>
                <c:pt idx="241">
                  <c:v>40009</c:v>
                </c:pt>
                <c:pt idx="242">
                  <c:v>40010</c:v>
                </c:pt>
                <c:pt idx="243">
                  <c:v>40011</c:v>
                </c:pt>
                <c:pt idx="244">
                  <c:v>40012</c:v>
                </c:pt>
                <c:pt idx="245">
                  <c:v>40013</c:v>
                </c:pt>
                <c:pt idx="246">
                  <c:v>40014</c:v>
                </c:pt>
                <c:pt idx="247">
                  <c:v>40015</c:v>
                </c:pt>
                <c:pt idx="248">
                  <c:v>40016</c:v>
                </c:pt>
                <c:pt idx="249">
                  <c:v>40017</c:v>
                </c:pt>
                <c:pt idx="250">
                  <c:v>40018</c:v>
                </c:pt>
                <c:pt idx="251">
                  <c:v>40019</c:v>
                </c:pt>
                <c:pt idx="252">
                  <c:v>40020</c:v>
                </c:pt>
                <c:pt idx="253">
                  <c:v>40021</c:v>
                </c:pt>
                <c:pt idx="254">
                  <c:v>40022</c:v>
                </c:pt>
                <c:pt idx="255">
                  <c:v>40023</c:v>
                </c:pt>
                <c:pt idx="256">
                  <c:v>40024</c:v>
                </c:pt>
                <c:pt idx="257">
                  <c:v>40025</c:v>
                </c:pt>
                <c:pt idx="258">
                  <c:v>40026</c:v>
                </c:pt>
                <c:pt idx="259">
                  <c:v>40027</c:v>
                </c:pt>
                <c:pt idx="260">
                  <c:v>40028</c:v>
                </c:pt>
                <c:pt idx="261">
                  <c:v>40029</c:v>
                </c:pt>
                <c:pt idx="262">
                  <c:v>40030</c:v>
                </c:pt>
                <c:pt idx="263">
                  <c:v>40031</c:v>
                </c:pt>
                <c:pt idx="264">
                  <c:v>40032</c:v>
                </c:pt>
                <c:pt idx="265">
                  <c:v>40033</c:v>
                </c:pt>
                <c:pt idx="266">
                  <c:v>40034</c:v>
                </c:pt>
                <c:pt idx="267">
                  <c:v>40035</c:v>
                </c:pt>
                <c:pt idx="268">
                  <c:v>40036</c:v>
                </c:pt>
                <c:pt idx="269">
                  <c:v>40037</c:v>
                </c:pt>
                <c:pt idx="270">
                  <c:v>40038</c:v>
                </c:pt>
                <c:pt idx="271">
                  <c:v>40039</c:v>
                </c:pt>
                <c:pt idx="272">
                  <c:v>40040</c:v>
                </c:pt>
                <c:pt idx="273">
                  <c:v>40041</c:v>
                </c:pt>
                <c:pt idx="274">
                  <c:v>40042</c:v>
                </c:pt>
                <c:pt idx="275">
                  <c:v>40043</c:v>
                </c:pt>
                <c:pt idx="276">
                  <c:v>40044</c:v>
                </c:pt>
                <c:pt idx="277">
                  <c:v>40045</c:v>
                </c:pt>
                <c:pt idx="278">
                  <c:v>40046</c:v>
                </c:pt>
                <c:pt idx="279">
                  <c:v>40047</c:v>
                </c:pt>
                <c:pt idx="280">
                  <c:v>40048</c:v>
                </c:pt>
                <c:pt idx="281">
                  <c:v>40049</c:v>
                </c:pt>
                <c:pt idx="282">
                  <c:v>40050</c:v>
                </c:pt>
                <c:pt idx="283">
                  <c:v>40051</c:v>
                </c:pt>
                <c:pt idx="284">
                  <c:v>40052</c:v>
                </c:pt>
                <c:pt idx="285">
                  <c:v>40053</c:v>
                </c:pt>
                <c:pt idx="286">
                  <c:v>40054</c:v>
                </c:pt>
                <c:pt idx="287">
                  <c:v>40055</c:v>
                </c:pt>
                <c:pt idx="288">
                  <c:v>40056</c:v>
                </c:pt>
                <c:pt idx="289">
                  <c:v>40057</c:v>
                </c:pt>
                <c:pt idx="290">
                  <c:v>40058</c:v>
                </c:pt>
                <c:pt idx="291">
                  <c:v>40059</c:v>
                </c:pt>
                <c:pt idx="292">
                  <c:v>40060</c:v>
                </c:pt>
                <c:pt idx="293">
                  <c:v>40061</c:v>
                </c:pt>
                <c:pt idx="294">
                  <c:v>40062</c:v>
                </c:pt>
                <c:pt idx="295">
                  <c:v>40063</c:v>
                </c:pt>
                <c:pt idx="296">
                  <c:v>40064</c:v>
                </c:pt>
                <c:pt idx="297">
                  <c:v>40065</c:v>
                </c:pt>
                <c:pt idx="298">
                  <c:v>40066</c:v>
                </c:pt>
                <c:pt idx="299">
                  <c:v>40067</c:v>
                </c:pt>
                <c:pt idx="300">
                  <c:v>40068</c:v>
                </c:pt>
                <c:pt idx="301">
                  <c:v>40069</c:v>
                </c:pt>
                <c:pt idx="302">
                  <c:v>40070</c:v>
                </c:pt>
                <c:pt idx="303">
                  <c:v>40071</c:v>
                </c:pt>
                <c:pt idx="304">
                  <c:v>40072</c:v>
                </c:pt>
                <c:pt idx="305">
                  <c:v>40073</c:v>
                </c:pt>
                <c:pt idx="306">
                  <c:v>40074</c:v>
                </c:pt>
                <c:pt idx="307">
                  <c:v>40075</c:v>
                </c:pt>
                <c:pt idx="308">
                  <c:v>40076</c:v>
                </c:pt>
                <c:pt idx="309">
                  <c:v>40077</c:v>
                </c:pt>
                <c:pt idx="310">
                  <c:v>40078</c:v>
                </c:pt>
                <c:pt idx="311">
                  <c:v>40079</c:v>
                </c:pt>
                <c:pt idx="312">
                  <c:v>40080</c:v>
                </c:pt>
                <c:pt idx="313">
                  <c:v>40081</c:v>
                </c:pt>
                <c:pt idx="314">
                  <c:v>40082</c:v>
                </c:pt>
                <c:pt idx="315">
                  <c:v>40083</c:v>
                </c:pt>
                <c:pt idx="316">
                  <c:v>40084</c:v>
                </c:pt>
                <c:pt idx="317">
                  <c:v>40085</c:v>
                </c:pt>
                <c:pt idx="318">
                  <c:v>40086</c:v>
                </c:pt>
                <c:pt idx="319">
                  <c:v>40087</c:v>
                </c:pt>
                <c:pt idx="320">
                  <c:v>40088</c:v>
                </c:pt>
                <c:pt idx="321">
                  <c:v>40089</c:v>
                </c:pt>
                <c:pt idx="322">
                  <c:v>40090</c:v>
                </c:pt>
                <c:pt idx="323">
                  <c:v>40091</c:v>
                </c:pt>
                <c:pt idx="324">
                  <c:v>40092</c:v>
                </c:pt>
                <c:pt idx="325">
                  <c:v>40093</c:v>
                </c:pt>
                <c:pt idx="326">
                  <c:v>40094</c:v>
                </c:pt>
                <c:pt idx="327">
                  <c:v>40095</c:v>
                </c:pt>
                <c:pt idx="328">
                  <c:v>40096</c:v>
                </c:pt>
                <c:pt idx="329">
                  <c:v>40097</c:v>
                </c:pt>
                <c:pt idx="330">
                  <c:v>40098</c:v>
                </c:pt>
                <c:pt idx="331">
                  <c:v>40099</c:v>
                </c:pt>
                <c:pt idx="332">
                  <c:v>40100</c:v>
                </c:pt>
                <c:pt idx="333">
                  <c:v>40101</c:v>
                </c:pt>
                <c:pt idx="334">
                  <c:v>40102</c:v>
                </c:pt>
                <c:pt idx="335">
                  <c:v>40103</c:v>
                </c:pt>
                <c:pt idx="336">
                  <c:v>40104</c:v>
                </c:pt>
                <c:pt idx="337">
                  <c:v>40105</c:v>
                </c:pt>
                <c:pt idx="338">
                  <c:v>40106</c:v>
                </c:pt>
                <c:pt idx="339">
                  <c:v>40107</c:v>
                </c:pt>
                <c:pt idx="340">
                  <c:v>40108</c:v>
                </c:pt>
                <c:pt idx="341">
                  <c:v>40109</c:v>
                </c:pt>
                <c:pt idx="342">
                  <c:v>40110</c:v>
                </c:pt>
                <c:pt idx="343">
                  <c:v>40111</c:v>
                </c:pt>
                <c:pt idx="344">
                  <c:v>40112</c:v>
                </c:pt>
                <c:pt idx="345">
                  <c:v>40113</c:v>
                </c:pt>
                <c:pt idx="346">
                  <c:v>40114</c:v>
                </c:pt>
                <c:pt idx="347">
                  <c:v>40115</c:v>
                </c:pt>
                <c:pt idx="348">
                  <c:v>40116</c:v>
                </c:pt>
                <c:pt idx="349">
                  <c:v>40117</c:v>
                </c:pt>
                <c:pt idx="350">
                  <c:v>40118</c:v>
                </c:pt>
                <c:pt idx="351">
                  <c:v>40119</c:v>
                </c:pt>
                <c:pt idx="352">
                  <c:v>40120</c:v>
                </c:pt>
                <c:pt idx="353">
                  <c:v>40121</c:v>
                </c:pt>
                <c:pt idx="354">
                  <c:v>40122</c:v>
                </c:pt>
                <c:pt idx="355">
                  <c:v>40123</c:v>
                </c:pt>
                <c:pt idx="356">
                  <c:v>40124</c:v>
                </c:pt>
                <c:pt idx="357">
                  <c:v>40125</c:v>
                </c:pt>
                <c:pt idx="358">
                  <c:v>40126</c:v>
                </c:pt>
                <c:pt idx="359">
                  <c:v>40127</c:v>
                </c:pt>
                <c:pt idx="360">
                  <c:v>40128</c:v>
                </c:pt>
                <c:pt idx="361">
                  <c:v>40129</c:v>
                </c:pt>
                <c:pt idx="362">
                  <c:v>40130</c:v>
                </c:pt>
                <c:pt idx="363">
                  <c:v>40131</c:v>
                </c:pt>
                <c:pt idx="364">
                  <c:v>40132</c:v>
                </c:pt>
              </c:numCache>
            </c:numRef>
          </c:cat>
          <c:val>
            <c:numRef>
              <c:f>'Daily Generation'!$B$322:$B$687</c:f>
              <c:numCache>
                <c:formatCode>#,##0</c:formatCode>
                <c:ptCount val="366"/>
                <c:pt idx="0">
                  <c:v>94493</c:v>
                </c:pt>
                <c:pt idx="1">
                  <c:v>93463</c:v>
                </c:pt>
                <c:pt idx="2">
                  <c:v>96801</c:v>
                </c:pt>
                <c:pt idx="3">
                  <c:v>97716</c:v>
                </c:pt>
                <c:pt idx="4">
                  <c:v>101194</c:v>
                </c:pt>
                <c:pt idx="5">
                  <c:v>97028</c:v>
                </c:pt>
                <c:pt idx="6">
                  <c:v>79056</c:v>
                </c:pt>
                <c:pt idx="7">
                  <c:v>83272</c:v>
                </c:pt>
                <c:pt idx="8">
                  <c:v>99856</c:v>
                </c:pt>
                <c:pt idx="9">
                  <c:v>102255</c:v>
                </c:pt>
                <c:pt idx="10">
                  <c:v>106699</c:v>
                </c:pt>
                <c:pt idx="11">
                  <c:v>102909</c:v>
                </c:pt>
                <c:pt idx="12">
                  <c:v>102161</c:v>
                </c:pt>
                <c:pt idx="13">
                  <c:v>109193</c:v>
                </c:pt>
                <c:pt idx="14">
                  <c:v>105616</c:v>
                </c:pt>
                <c:pt idx="15">
                  <c:v>106747</c:v>
                </c:pt>
                <c:pt idx="16">
                  <c:v>97221</c:v>
                </c:pt>
                <c:pt idx="17">
                  <c:v>102236</c:v>
                </c:pt>
                <c:pt idx="18">
                  <c:v>112426</c:v>
                </c:pt>
                <c:pt idx="19">
                  <c:v>110137</c:v>
                </c:pt>
                <c:pt idx="20">
                  <c:v>107720</c:v>
                </c:pt>
                <c:pt idx="21">
                  <c:v>99850</c:v>
                </c:pt>
                <c:pt idx="22">
                  <c:v>98496</c:v>
                </c:pt>
                <c:pt idx="23">
                  <c:v>98982</c:v>
                </c:pt>
                <c:pt idx="24">
                  <c:v>96917</c:v>
                </c:pt>
                <c:pt idx="25">
                  <c:v>103148</c:v>
                </c:pt>
                <c:pt idx="26">
                  <c:v>108592</c:v>
                </c:pt>
                <c:pt idx="27">
                  <c:v>112185</c:v>
                </c:pt>
                <c:pt idx="28">
                  <c:v>109465</c:v>
                </c:pt>
                <c:pt idx="29">
                  <c:v>111153</c:v>
                </c:pt>
                <c:pt idx="30">
                  <c:v>108069</c:v>
                </c:pt>
                <c:pt idx="31">
                  <c:v>107342</c:v>
                </c:pt>
                <c:pt idx="32">
                  <c:v>109044</c:v>
                </c:pt>
                <c:pt idx="33">
                  <c:v>114907</c:v>
                </c:pt>
                <c:pt idx="34">
                  <c:v>115450</c:v>
                </c:pt>
                <c:pt idx="35">
                  <c:v>111057</c:v>
                </c:pt>
                <c:pt idx="36">
                  <c:v>110513</c:v>
                </c:pt>
                <c:pt idx="37">
                  <c:v>93431</c:v>
                </c:pt>
                <c:pt idx="38">
                  <c:v>104337</c:v>
                </c:pt>
                <c:pt idx="39">
                  <c:v>110411</c:v>
                </c:pt>
                <c:pt idx="40">
                  <c:v>102923</c:v>
                </c:pt>
                <c:pt idx="41">
                  <c:v>108066</c:v>
                </c:pt>
                <c:pt idx="42">
                  <c:v>103087</c:v>
                </c:pt>
                <c:pt idx="43">
                  <c:v>109950</c:v>
                </c:pt>
                <c:pt idx="44">
                  <c:v>108687</c:v>
                </c:pt>
                <c:pt idx="45">
                  <c:v>109451</c:v>
                </c:pt>
                <c:pt idx="46">
                  <c:v>109541</c:v>
                </c:pt>
                <c:pt idx="47">
                  <c:v>103035</c:v>
                </c:pt>
                <c:pt idx="48">
                  <c:v>102464</c:v>
                </c:pt>
                <c:pt idx="49">
                  <c:v>105864</c:v>
                </c:pt>
                <c:pt idx="50">
                  <c:v>102692</c:v>
                </c:pt>
                <c:pt idx="51">
                  <c:v>103848</c:v>
                </c:pt>
                <c:pt idx="52">
                  <c:v>101470</c:v>
                </c:pt>
                <c:pt idx="53">
                  <c:v>81310</c:v>
                </c:pt>
                <c:pt idx="54">
                  <c:v>73947</c:v>
                </c:pt>
                <c:pt idx="55">
                  <c:v>78724</c:v>
                </c:pt>
                <c:pt idx="56">
                  <c:v>49815</c:v>
                </c:pt>
                <c:pt idx="57">
                  <c:v>74870</c:v>
                </c:pt>
                <c:pt idx="58">
                  <c:v>76108</c:v>
                </c:pt>
                <c:pt idx="59">
                  <c:v>80225</c:v>
                </c:pt>
                <c:pt idx="60">
                  <c:v>78193</c:v>
                </c:pt>
                <c:pt idx="61">
                  <c:v>81563</c:v>
                </c:pt>
                <c:pt idx="62">
                  <c:v>90269</c:v>
                </c:pt>
                <c:pt idx="63">
                  <c:v>96901</c:v>
                </c:pt>
                <c:pt idx="64">
                  <c:v>98365</c:v>
                </c:pt>
                <c:pt idx="65">
                  <c:v>98354</c:v>
                </c:pt>
                <c:pt idx="66">
                  <c:v>93746</c:v>
                </c:pt>
                <c:pt idx="67">
                  <c:v>93481</c:v>
                </c:pt>
                <c:pt idx="68">
                  <c:v>87162</c:v>
                </c:pt>
                <c:pt idx="69">
                  <c:v>89436</c:v>
                </c:pt>
                <c:pt idx="70">
                  <c:v>84011</c:v>
                </c:pt>
                <c:pt idx="71">
                  <c:v>88284</c:v>
                </c:pt>
                <c:pt idx="72">
                  <c:v>91510</c:v>
                </c:pt>
                <c:pt idx="73">
                  <c:v>91956</c:v>
                </c:pt>
                <c:pt idx="74">
                  <c:v>87216</c:v>
                </c:pt>
                <c:pt idx="75">
                  <c:v>95333</c:v>
                </c:pt>
                <c:pt idx="76">
                  <c:v>87422</c:v>
                </c:pt>
                <c:pt idx="77">
                  <c:v>83957</c:v>
                </c:pt>
                <c:pt idx="78">
                  <c:v>83274</c:v>
                </c:pt>
                <c:pt idx="79">
                  <c:v>91027</c:v>
                </c:pt>
                <c:pt idx="80">
                  <c:v>96945</c:v>
                </c:pt>
                <c:pt idx="81">
                  <c:v>98191</c:v>
                </c:pt>
                <c:pt idx="82">
                  <c:v>100491</c:v>
                </c:pt>
                <c:pt idx="83">
                  <c:v>101978</c:v>
                </c:pt>
                <c:pt idx="84">
                  <c:v>102217</c:v>
                </c:pt>
                <c:pt idx="85">
                  <c:v>92814</c:v>
                </c:pt>
                <c:pt idx="86">
                  <c:v>77784</c:v>
                </c:pt>
                <c:pt idx="87">
                  <c:v>91675</c:v>
                </c:pt>
                <c:pt idx="88">
                  <c:v>89419</c:v>
                </c:pt>
                <c:pt idx="89">
                  <c:v>90832</c:v>
                </c:pt>
                <c:pt idx="90">
                  <c:v>92530</c:v>
                </c:pt>
                <c:pt idx="91">
                  <c:v>92592</c:v>
                </c:pt>
                <c:pt idx="92">
                  <c:v>64776</c:v>
                </c:pt>
                <c:pt idx="93">
                  <c:v>91044</c:v>
                </c:pt>
                <c:pt idx="94">
                  <c:v>98273</c:v>
                </c:pt>
                <c:pt idx="95">
                  <c:v>99517</c:v>
                </c:pt>
                <c:pt idx="96">
                  <c:v>97867</c:v>
                </c:pt>
                <c:pt idx="97">
                  <c:v>103256</c:v>
                </c:pt>
                <c:pt idx="98">
                  <c:v>105721</c:v>
                </c:pt>
                <c:pt idx="99">
                  <c:v>102787</c:v>
                </c:pt>
                <c:pt idx="100">
                  <c:v>101444</c:v>
                </c:pt>
                <c:pt idx="101">
                  <c:v>100000</c:v>
                </c:pt>
                <c:pt idx="102">
                  <c:v>99978</c:v>
                </c:pt>
                <c:pt idx="103">
                  <c:v>103231</c:v>
                </c:pt>
                <c:pt idx="104">
                  <c:v>102377</c:v>
                </c:pt>
                <c:pt idx="105">
                  <c:v>106655</c:v>
                </c:pt>
                <c:pt idx="106">
                  <c:v>106355</c:v>
                </c:pt>
                <c:pt idx="107">
                  <c:v>102327</c:v>
                </c:pt>
                <c:pt idx="108">
                  <c:v>106721</c:v>
                </c:pt>
                <c:pt idx="109">
                  <c:v>107654</c:v>
                </c:pt>
                <c:pt idx="110">
                  <c:v>100711</c:v>
                </c:pt>
                <c:pt idx="111">
                  <c:v>104043</c:v>
                </c:pt>
                <c:pt idx="112">
                  <c:v>103221</c:v>
                </c:pt>
                <c:pt idx="113">
                  <c:v>105650</c:v>
                </c:pt>
                <c:pt idx="114">
                  <c:v>105554</c:v>
                </c:pt>
                <c:pt idx="115">
                  <c:v>104187</c:v>
                </c:pt>
                <c:pt idx="116">
                  <c:v>100046</c:v>
                </c:pt>
                <c:pt idx="117">
                  <c:v>102706</c:v>
                </c:pt>
                <c:pt idx="118">
                  <c:v>101688</c:v>
                </c:pt>
                <c:pt idx="119">
                  <c:v>103637</c:v>
                </c:pt>
                <c:pt idx="120">
                  <c:v>100781</c:v>
                </c:pt>
                <c:pt idx="121">
                  <c:v>98875</c:v>
                </c:pt>
                <c:pt idx="122">
                  <c:v>108493</c:v>
                </c:pt>
                <c:pt idx="123">
                  <c:v>105436</c:v>
                </c:pt>
                <c:pt idx="124">
                  <c:v>107491</c:v>
                </c:pt>
                <c:pt idx="125">
                  <c:v>106484</c:v>
                </c:pt>
                <c:pt idx="126">
                  <c:v>105374</c:v>
                </c:pt>
                <c:pt idx="127">
                  <c:v>103184</c:v>
                </c:pt>
                <c:pt idx="128">
                  <c:v>103167</c:v>
                </c:pt>
                <c:pt idx="129">
                  <c:v>104639</c:v>
                </c:pt>
                <c:pt idx="130">
                  <c:v>101725</c:v>
                </c:pt>
                <c:pt idx="131">
                  <c:v>78174</c:v>
                </c:pt>
                <c:pt idx="132">
                  <c:v>95020</c:v>
                </c:pt>
                <c:pt idx="133">
                  <c:v>98045</c:v>
                </c:pt>
                <c:pt idx="134">
                  <c:v>103357</c:v>
                </c:pt>
                <c:pt idx="135">
                  <c:v>102440</c:v>
                </c:pt>
                <c:pt idx="136">
                  <c:v>104725</c:v>
                </c:pt>
                <c:pt idx="137">
                  <c:v>106074</c:v>
                </c:pt>
                <c:pt idx="138">
                  <c:v>104188</c:v>
                </c:pt>
                <c:pt idx="139">
                  <c:v>105786</c:v>
                </c:pt>
                <c:pt idx="140">
                  <c:v>104905</c:v>
                </c:pt>
                <c:pt idx="141">
                  <c:v>99575</c:v>
                </c:pt>
                <c:pt idx="142">
                  <c:v>104320</c:v>
                </c:pt>
                <c:pt idx="143">
                  <c:v>105564</c:v>
                </c:pt>
                <c:pt idx="144">
                  <c:v>102799</c:v>
                </c:pt>
                <c:pt idx="145">
                  <c:v>95803</c:v>
                </c:pt>
                <c:pt idx="146">
                  <c:v>99911</c:v>
                </c:pt>
                <c:pt idx="147">
                  <c:v>83500</c:v>
                </c:pt>
                <c:pt idx="148">
                  <c:v>85496</c:v>
                </c:pt>
                <c:pt idx="149">
                  <c:v>97511</c:v>
                </c:pt>
                <c:pt idx="150">
                  <c:v>102849</c:v>
                </c:pt>
                <c:pt idx="151">
                  <c:v>105222</c:v>
                </c:pt>
                <c:pt idx="152">
                  <c:v>102620</c:v>
                </c:pt>
                <c:pt idx="153">
                  <c:v>97791</c:v>
                </c:pt>
                <c:pt idx="154">
                  <c:v>104869</c:v>
                </c:pt>
                <c:pt idx="155">
                  <c:v>108853</c:v>
                </c:pt>
                <c:pt idx="156">
                  <c:v>109662</c:v>
                </c:pt>
                <c:pt idx="157">
                  <c:v>107563</c:v>
                </c:pt>
                <c:pt idx="158">
                  <c:v>100267</c:v>
                </c:pt>
                <c:pt idx="159">
                  <c:v>101846</c:v>
                </c:pt>
                <c:pt idx="160">
                  <c:v>102862</c:v>
                </c:pt>
                <c:pt idx="161">
                  <c:v>106537</c:v>
                </c:pt>
                <c:pt idx="162">
                  <c:v>106242</c:v>
                </c:pt>
                <c:pt idx="163">
                  <c:v>100537</c:v>
                </c:pt>
                <c:pt idx="164">
                  <c:v>102162</c:v>
                </c:pt>
                <c:pt idx="165">
                  <c:v>95033</c:v>
                </c:pt>
                <c:pt idx="166">
                  <c:v>93957</c:v>
                </c:pt>
                <c:pt idx="167">
                  <c:v>94444</c:v>
                </c:pt>
                <c:pt idx="168">
                  <c:v>100907</c:v>
                </c:pt>
                <c:pt idx="169">
                  <c:v>96126</c:v>
                </c:pt>
                <c:pt idx="170">
                  <c:v>100314</c:v>
                </c:pt>
                <c:pt idx="171">
                  <c:v>96964</c:v>
                </c:pt>
                <c:pt idx="172">
                  <c:v>96162</c:v>
                </c:pt>
                <c:pt idx="173">
                  <c:v>95314</c:v>
                </c:pt>
                <c:pt idx="174">
                  <c:v>99739</c:v>
                </c:pt>
                <c:pt idx="175">
                  <c:v>101730</c:v>
                </c:pt>
                <c:pt idx="176">
                  <c:v>104293</c:v>
                </c:pt>
                <c:pt idx="177">
                  <c:v>106537</c:v>
                </c:pt>
                <c:pt idx="178">
                  <c:v>66462</c:v>
                </c:pt>
                <c:pt idx="179">
                  <c:v>95071</c:v>
                </c:pt>
                <c:pt idx="180">
                  <c:v>91170</c:v>
                </c:pt>
                <c:pt idx="181">
                  <c:v>93429</c:v>
                </c:pt>
                <c:pt idx="182">
                  <c:v>103823</c:v>
                </c:pt>
                <c:pt idx="183">
                  <c:v>103227</c:v>
                </c:pt>
                <c:pt idx="184">
                  <c:v>101652</c:v>
                </c:pt>
                <c:pt idx="185">
                  <c:v>94693</c:v>
                </c:pt>
                <c:pt idx="186">
                  <c:v>95218</c:v>
                </c:pt>
                <c:pt idx="187">
                  <c:v>100389</c:v>
                </c:pt>
                <c:pt idx="188">
                  <c:v>104578</c:v>
                </c:pt>
                <c:pt idx="189">
                  <c:v>104115</c:v>
                </c:pt>
                <c:pt idx="190">
                  <c:v>84716</c:v>
                </c:pt>
                <c:pt idx="191">
                  <c:v>93492</c:v>
                </c:pt>
                <c:pt idx="192">
                  <c:v>102535</c:v>
                </c:pt>
                <c:pt idx="193">
                  <c:v>98342</c:v>
                </c:pt>
                <c:pt idx="194">
                  <c:v>105353</c:v>
                </c:pt>
                <c:pt idx="195">
                  <c:v>95081</c:v>
                </c:pt>
                <c:pt idx="196">
                  <c:v>102460</c:v>
                </c:pt>
                <c:pt idx="197">
                  <c:v>72859</c:v>
                </c:pt>
                <c:pt idx="198">
                  <c:v>88296</c:v>
                </c:pt>
                <c:pt idx="199">
                  <c:v>95700</c:v>
                </c:pt>
                <c:pt idx="200">
                  <c:v>101943</c:v>
                </c:pt>
                <c:pt idx="201">
                  <c:v>98713</c:v>
                </c:pt>
                <c:pt idx="202">
                  <c:v>98601</c:v>
                </c:pt>
                <c:pt idx="203">
                  <c:v>109673</c:v>
                </c:pt>
                <c:pt idx="204">
                  <c:v>112168</c:v>
                </c:pt>
                <c:pt idx="205">
                  <c:v>112897</c:v>
                </c:pt>
                <c:pt idx="206">
                  <c:v>105826</c:v>
                </c:pt>
                <c:pt idx="207">
                  <c:v>109743</c:v>
                </c:pt>
                <c:pt idx="208">
                  <c:v>113500</c:v>
                </c:pt>
                <c:pt idx="209">
                  <c:v>114580</c:v>
                </c:pt>
                <c:pt idx="210">
                  <c:v>115783</c:v>
                </c:pt>
                <c:pt idx="211">
                  <c:v>112870</c:v>
                </c:pt>
                <c:pt idx="212">
                  <c:v>110696</c:v>
                </c:pt>
                <c:pt idx="213">
                  <c:v>110860</c:v>
                </c:pt>
                <c:pt idx="214">
                  <c:v>116041</c:v>
                </c:pt>
                <c:pt idx="215">
                  <c:v>115653</c:v>
                </c:pt>
                <c:pt idx="216">
                  <c:v>117282</c:v>
                </c:pt>
                <c:pt idx="217">
                  <c:v>115432</c:v>
                </c:pt>
                <c:pt idx="218">
                  <c:v>116971</c:v>
                </c:pt>
                <c:pt idx="219">
                  <c:v>117488</c:v>
                </c:pt>
                <c:pt idx="220">
                  <c:v>116036</c:v>
                </c:pt>
                <c:pt idx="221">
                  <c:v>118927</c:v>
                </c:pt>
                <c:pt idx="222">
                  <c:v>120642</c:v>
                </c:pt>
                <c:pt idx="223">
                  <c:v>113176</c:v>
                </c:pt>
                <c:pt idx="224">
                  <c:v>113595</c:v>
                </c:pt>
                <c:pt idx="225">
                  <c:v>113191</c:v>
                </c:pt>
                <c:pt idx="226">
                  <c:v>113484</c:v>
                </c:pt>
                <c:pt idx="227">
                  <c:v>111541</c:v>
                </c:pt>
                <c:pt idx="228">
                  <c:v>116221</c:v>
                </c:pt>
                <c:pt idx="229">
                  <c:v>117303</c:v>
                </c:pt>
                <c:pt idx="230">
                  <c:v>120030</c:v>
                </c:pt>
                <c:pt idx="231">
                  <c:v>121518</c:v>
                </c:pt>
                <c:pt idx="232">
                  <c:v>120619</c:v>
                </c:pt>
                <c:pt idx="233">
                  <c:v>119373</c:v>
                </c:pt>
                <c:pt idx="234">
                  <c:v>120821</c:v>
                </c:pt>
                <c:pt idx="235">
                  <c:v>123419</c:v>
                </c:pt>
                <c:pt idx="236">
                  <c:v>117368</c:v>
                </c:pt>
                <c:pt idx="237">
                  <c:v>117530</c:v>
                </c:pt>
                <c:pt idx="238">
                  <c:v>119093</c:v>
                </c:pt>
                <c:pt idx="239">
                  <c:v>119785</c:v>
                </c:pt>
                <c:pt idx="240">
                  <c:v>119606</c:v>
                </c:pt>
                <c:pt idx="241">
                  <c:v>116545</c:v>
                </c:pt>
                <c:pt idx="242">
                  <c:v>119322</c:v>
                </c:pt>
                <c:pt idx="243">
                  <c:v>117546</c:v>
                </c:pt>
                <c:pt idx="244">
                  <c:v>115368</c:v>
                </c:pt>
                <c:pt idx="245">
                  <c:v>115778</c:v>
                </c:pt>
                <c:pt idx="246">
                  <c:v>117449</c:v>
                </c:pt>
                <c:pt idx="247">
                  <c:v>120014</c:v>
                </c:pt>
                <c:pt idx="248">
                  <c:v>118433</c:v>
                </c:pt>
                <c:pt idx="249">
                  <c:v>116484</c:v>
                </c:pt>
                <c:pt idx="250">
                  <c:v>116002</c:v>
                </c:pt>
                <c:pt idx="251">
                  <c:v>117594</c:v>
                </c:pt>
                <c:pt idx="252">
                  <c:v>117073</c:v>
                </c:pt>
                <c:pt idx="253">
                  <c:v>119521</c:v>
                </c:pt>
                <c:pt idx="254">
                  <c:v>117304</c:v>
                </c:pt>
                <c:pt idx="255">
                  <c:v>122806</c:v>
                </c:pt>
                <c:pt idx="256">
                  <c:v>125359</c:v>
                </c:pt>
                <c:pt idx="257">
                  <c:v>120530</c:v>
                </c:pt>
                <c:pt idx="258">
                  <c:v>123313</c:v>
                </c:pt>
                <c:pt idx="259">
                  <c:v>121519</c:v>
                </c:pt>
                <c:pt idx="260">
                  <c:v>127101</c:v>
                </c:pt>
                <c:pt idx="261">
                  <c:v>119190</c:v>
                </c:pt>
                <c:pt idx="262">
                  <c:v>116522</c:v>
                </c:pt>
                <c:pt idx="263">
                  <c:v>119322</c:v>
                </c:pt>
                <c:pt idx="264">
                  <c:v>119229</c:v>
                </c:pt>
                <c:pt idx="265">
                  <c:v>124496</c:v>
                </c:pt>
                <c:pt idx="266">
                  <c:v>127511</c:v>
                </c:pt>
                <c:pt idx="267">
                  <c:v>122331</c:v>
                </c:pt>
                <c:pt idx="268">
                  <c:v>122588</c:v>
                </c:pt>
                <c:pt idx="269">
                  <c:v>118643</c:v>
                </c:pt>
                <c:pt idx="270">
                  <c:v>114030</c:v>
                </c:pt>
                <c:pt idx="271">
                  <c:v>116653</c:v>
                </c:pt>
                <c:pt idx="272">
                  <c:v>121523</c:v>
                </c:pt>
                <c:pt idx="273">
                  <c:v>124414</c:v>
                </c:pt>
                <c:pt idx="274">
                  <c:v>117836</c:v>
                </c:pt>
                <c:pt idx="275">
                  <c:v>117398</c:v>
                </c:pt>
                <c:pt idx="276">
                  <c:v>111280</c:v>
                </c:pt>
                <c:pt idx="277">
                  <c:v>119599</c:v>
                </c:pt>
                <c:pt idx="278">
                  <c:v>122177</c:v>
                </c:pt>
                <c:pt idx="279">
                  <c:v>117893</c:v>
                </c:pt>
                <c:pt idx="280">
                  <c:v>118164</c:v>
                </c:pt>
                <c:pt idx="281">
                  <c:v>115091</c:v>
                </c:pt>
                <c:pt idx="282">
                  <c:v>110435</c:v>
                </c:pt>
                <c:pt idx="283">
                  <c:v>110144</c:v>
                </c:pt>
                <c:pt idx="284">
                  <c:v>109865</c:v>
                </c:pt>
                <c:pt idx="285">
                  <c:v>108292</c:v>
                </c:pt>
                <c:pt idx="286">
                  <c:v>113510</c:v>
                </c:pt>
                <c:pt idx="287">
                  <c:v>119213</c:v>
                </c:pt>
                <c:pt idx="288">
                  <c:v>117711</c:v>
                </c:pt>
                <c:pt idx="289">
                  <c:v>115358</c:v>
                </c:pt>
                <c:pt idx="290">
                  <c:v>113479</c:v>
                </c:pt>
                <c:pt idx="291">
                  <c:v>110938</c:v>
                </c:pt>
                <c:pt idx="292">
                  <c:v>111060</c:v>
                </c:pt>
                <c:pt idx="293">
                  <c:v>112732</c:v>
                </c:pt>
                <c:pt idx="294">
                  <c:v>113876</c:v>
                </c:pt>
                <c:pt idx="295">
                  <c:v>115003</c:v>
                </c:pt>
                <c:pt idx="296">
                  <c:v>111967</c:v>
                </c:pt>
                <c:pt idx="297">
                  <c:v>105535</c:v>
                </c:pt>
                <c:pt idx="298">
                  <c:v>111715</c:v>
                </c:pt>
                <c:pt idx="299">
                  <c:v>108027</c:v>
                </c:pt>
                <c:pt idx="300">
                  <c:v>113262</c:v>
                </c:pt>
                <c:pt idx="301">
                  <c:v>111222</c:v>
                </c:pt>
                <c:pt idx="302">
                  <c:v>113500</c:v>
                </c:pt>
                <c:pt idx="303">
                  <c:v>116725</c:v>
                </c:pt>
                <c:pt idx="304">
                  <c:v>112403</c:v>
                </c:pt>
                <c:pt idx="305">
                  <c:v>114252</c:v>
                </c:pt>
                <c:pt idx="306">
                  <c:v>119099</c:v>
                </c:pt>
                <c:pt idx="307">
                  <c:v>119117</c:v>
                </c:pt>
                <c:pt idx="308">
                  <c:v>117096</c:v>
                </c:pt>
                <c:pt idx="309">
                  <c:v>113402</c:v>
                </c:pt>
                <c:pt idx="310">
                  <c:v>115476</c:v>
                </c:pt>
                <c:pt idx="311">
                  <c:v>118089</c:v>
                </c:pt>
                <c:pt idx="312">
                  <c:v>120962</c:v>
                </c:pt>
                <c:pt idx="313">
                  <c:v>116515</c:v>
                </c:pt>
                <c:pt idx="314">
                  <c:v>122067</c:v>
                </c:pt>
                <c:pt idx="315">
                  <c:v>126044</c:v>
                </c:pt>
                <c:pt idx="316">
                  <c:v>124157</c:v>
                </c:pt>
                <c:pt idx="317">
                  <c:v>122390</c:v>
                </c:pt>
                <c:pt idx="318">
                  <c:v>120699</c:v>
                </c:pt>
                <c:pt idx="319">
                  <c:v>119060</c:v>
                </c:pt>
                <c:pt idx="320">
                  <c:v>118278</c:v>
                </c:pt>
                <c:pt idx="321">
                  <c:v>120976</c:v>
                </c:pt>
                <c:pt idx="322">
                  <c:v>123302</c:v>
                </c:pt>
                <c:pt idx="323">
                  <c:v>124325</c:v>
                </c:pt>
                <c:pt idx="324">
                  <c:v>122999</c:v>
                </c:pt>
                <c:pt idx="325">
                  <c:v>118958</c:v>
                </c:pt>
                <c:pt idx="326">
                  <c:v>116547</c:v>
                </c:pt>
                <c:pt idx="327">
                  <c:v>108979</c:v>
                </c:pt>
                <c:pt idx="328">
                  <c:v>112000</c:v>
                </c:pt>
                <c:pt idx="329">
                  <c:v>115766</c:v>
                </c:pt>
                <c:pt idx="330">
                  <c:v>114167</c:v>
                </c:pt>
                <c:pt idx="331">
                  <c:v>111451</c:v>
                </c:pt>
                <c:pt idx="332">
                  <c:v>109764</c:v>
                </c:pt>
                <c:pt idx="333">
                  <c:v>103064</c:v>
                </c:pt>
                <c:pt idx="334">
                  <c:v>105073</c:v>
                </c:pt>
                <c:pt idx="335">
                  <c:v>108420</c:v>
                </c:pt>
                <c:pt idx="336">
                  <c:v>110392</c:v>
                </c:pt>
                <c:pt idx="337">
                  <c:v>111190</c:v>
                </c:pt>
                <c:pt idx="338">
                  <c:v>108238</c:v>
                </c:pt>
                <c:pt idx="339">
                  <c:v>107824</c:v>
                </c:pt>
                <c:pt idx="340">
                  <c:v>108288</c:v>
                </c:pt>
                <c:pt idx="341">
                  <c:v>106955</c:v>
                </c:pt>
                <c:pt idx="342">
                  <c:v>114116</c:v>
                </c:pt>
                <c:pt idx="343">
                  <c:v>107088</c:v>
                </c:pt>
                <c:pt idx="344">
                  <c:v>91978</c:v>
                </c:pt>
                <c:pt idx="345">
                  <c:v>112116</c:v>
                </c:pt>
                <c:pt idx="346">
                  <c:v>119738</c:v>
                </c:pt>
                <c:pt idx="347">
                  <c:v>111473</c:v>
                </c:pt>
                <c:pt idx="348">
                  <c:v>111998</c:v>
                </c:pt>
                <c:pt idx="349">
                  <c:v>112049</c:v>
                </c:pt>
                <c:pt idx="350">
                  <c:v>116412</c:v>
                </c:pt>
                <c:pt idx="351">
                  <c:v>116146</c:v>
                </c:pt>
                <c:pt idx="352">
                  <c:v>110743</c:v>
                </c:pt>
                <c:pt idx="353">
                  <c:v>112228</c:v>
                </c:pt>
                <c:pt idx="354">
                  <c:v>113799</c:v>
                </c:pt>
                <c:pt idx="355">
                  <c:v>117019</c:v>
                </c:pt>
                <c:pt idx="356">
                  <c:v>119156</c:v>
                </c:pt>
                <c:pt idx="357">
                  <c:v>119149</c:v>
                </c:pt>
                <c:pt idx="358">
                  <c:v>121601</c:v>
                </c:pt>
                <c:pt idx="359">
                  <c:v>119784</c:v>
                </c:pt>
                <c:pt idx="360">
                  <c:v>117218</c:v>
                </c:pt>
                <c:pt idx="361">
                  <c:v>119405</c:v>
                </c:pt>
                <c:pt idx="362">
                  <c:v>120193</c:v>
                </c:pt>
                <c:pt idx="363">
                  <c:v>122106</c:v>
                </c:pt>
                <c:pt idx="364">
                  <c:v>119832</c:v>
                </c:pt>
                <c:pt idx="365">
                  <c:v>123470</c:v>
                </c:pt>
              </c:numCache>
            </c:numRef>
          </c:val>
          <c:smooth val="1"/>
        </c:ser>
        <c:ser>
          <c:idx val="2"/>
          <c:order val="1"/>
          <c:tx>
            <c:v>Current Year</c:v>
          </c:tx>
          <c:spPr>
            <a:ln w="25400">
              <a:solidFill>
                <a:srgbClr val="FF0000"/>
              </a:solidFill>
              <a:prstDash val="solid"/>
            </a:ln>
          </c:spPr>
          <c:marker>
            <c:symbol val="none"/>
          </c:marker>
          <c:trendline>
            <c:name>Current Year Trendline</c:name>
            <c:spPr>
              <a:ln w="25400">
                <a:solidFill>
                  <a:srgbClr val="339966"/>
                </a:solidFill>
                <a:prstDash val="solid"/>
              </a:ln>
            </c:spPr>
            <c:trendlineType val="linear"/>
          </c:trendline>
          <c:trendline>
            <c:trendlineType val="linear"/>
          </c:trendline>
          <c:cat>
            <c:numRef>
              <c:f>'Daily Generation'!$A$688:$A$1052</c:f>
              <c:numCache>
                <c:formatCode>[$-409]d\-mmm\-yy;@</c:formatCode>
                <c:ptCount val="365"/>
                <c:pt idx="0">
                  <c:v>39768</c:v>
                </c:pt>
                <c:pt idx="1">
                  <c:v>39769</c:v>
                </c:pt>
                <c:pt idx="2">
                  <c:v>39770</c:v>
                </c:pt>
                <c:pt idx="3">
                  <c:v>39771</c:v>
                </c:pt>
                <c:pt idx="4">
                  <c:v>39772</c:v>
                </c:pt>
                <c:pt idx="5">
                  <c:v>39773</c:v>
                </c:pt>
                <c:pt idx="6">
                  <c:v>39774</c:v>
                </c:pt>
                <c:pt idx="7">
                  <c:v>39775</c:v>
                </c:pt>
                <c:pt idx="8">
                  <c:v>39776</c:v>
                </c:pt>
                <c:pt idx="9">
                  <c:v>39777</c:v>
                </c:pt>
                <c:pt idx="10">
                  <c:v>39778</c:v>
                </c:pt>
                <c:pt idx="11">
                  <c:v>39779</c:v>
                </c:pt>
                <c:pt idx="12">
                  <c:v>39780</c:v>
                </c:pt>
                <c:pt idx="13">
                  <c:v>39781</c:v>
                </c:pt>
                <c:pt idx="14">
                  <c:v>39782</c:v>
                </c:pt>
                <c:pt idx="15">
                  <c:v>39783</c:v>
                </c:pt>
                <c:pt idx="16">
                  <c:v>39784</c:v>
                </c:pt>
                <c:pt idx="17">
                  <c:v>39785</c:v>
                </c:pt>
                <c:pt idx="18">
                  <c:v>39786</c:v>
                </c:pt>
                <c:pt idx="19">
                  <c:v>39787</c:v>
                </c:pt>
                <c:pt idx="20">
                  <c:v>39788</c:v>
                </c:pt>
                <c:pt idx="21">
                  <c:v>39789</c:v>
                </c:pt>
                <c:pt idx="22">
                  <c:v>39790</c:v>
                </c:pt>
                <c:pt idx="23">
                  <c:v>39791</c:v>
                </c:pt>
                <c:pt idx="24">
                  <c:v>39792</c:v>
                </c:pt>
                <c:pt idx="25">
                  <c:v>39793</c:v>
                </c:pt>
                <c:pt idx="26">
                  <c:v>39794</c:v>
                </c:pt>
                <c:pt idx="27">
                  <c:v>39795</c:v>
                </c:pt>
                <c:pt idx="28">
                  <c:v>39796</c:v>
                </c:pt>
                <c:pt idx="29">
                  <c:v>39797</c:v>
                </c:pt>
                <c:pt idx="30">
                  <c:v>39798</c:v>
                </c:pt>
                <c:pt idx="31">
                  <c:v>39799</c:v>
                </c:pt>
                <c:pt idx="32">
                  <c:v>39800</c:v>
                </c:pt>
                <c:pt idx="33">
                  <c:v>39801</c:v>
                </c:pt>
                <c:pt idx="34">
                  <c:v>39802</c:v>
                </c:pt>
                <c:pt idx="35">
                  <c:v>39803</c:v>
                </c:pt>
                <c:pt idx="36">
                  <c:v>39804</c:v>
                </c:pt>
                <c:pt idx="37">
                  <c:v>39805</c:v>
                </c:pt>
                <c:pt idx="38">
                  <c:v>39806</c:v>
                </c:pt>
                <c:pt idx="39">
                  <c:v>39807</c:v>
                </c:pt>
                <c:pt idx="40">
                  <c:v>39808</c:v>
                </c:pt>
                <c:pt idx="41">
                  <c:v>39809</c:v>
                </c:pt>
                <c:pt idx="42">
                  <c:v>39810</c:v>
                </c:pt>
                <c:pt idx="43">
                  <c:v>39811</c:v>
                </c:pt>
                <c:pt idx="44">
                  <c:v>39812</c:v>
                </c:pt>
                <c:pt idx="45">
                  <c:v>39813</c:v>
                </c:pt>
                <c:pt idx="46">
                  <c:v>39814</c:v>
                </c:pt>
                <c:pt idx="47">
                  <c:v>39815</c:v>
                </c:pt>
                <c:pt idx="48">
                  <c:v>39816</c:v>
                </c:pt>
                <c:pt idx="49">
                  <c:v>39817</c:v>
                </c:pt>
                <c:pt idx="50">
                  <c:v>39818</c:v>
                </c:pt>
                <c:pt idx="51">
                  <c:v>39819</c:v>
                </c:pt>
                <c:pt idx="52">
                  <c:v>39820</c:v>
                </c:pt>
                <c:pt idx="53">
                  <c:v>39821</c:v>
                </c:pt>
                <c:pt idx="54">
                  <c:v>39822</c:v>
                </c:pt>
                <c:pt idx="55">
                  <c:v>39823</c:v>
                </c:pt>
                <c:pt idx="56">
                  <c:v>39824</c:v>
                </c:pt>
                <c:pt idx="57">
                  <c:v>39825</c:v>
                </c:pt>
                <c:pt idx="58">
                  <c:v>39826</c:v>
                </c:pt>
                <c:pt idx="59">
                  <c:v>39827</c:v>
                </c:pt>
                <c:pt idx="60">
                  <c:v>39828</c:v>
                </c:pt>
                <c:pt idx="61">
                  <c:v>39829</c:v>
                </c:pt>
                <c:pt idx="62">
                  <c:v>39830</c:v>
                </c:pt>
                <c:pt idx="63">
                  <c:v>39831</c:v>
                </c:pt>
                <c:pt idx="64">
                  <c:v>39832</c:v>
                </c:pt>
                <c:pt idx="65">
                  <c:v>39833</c:v>
                </c:pt>
                <c:pt idx="66">
                  <c:v>39834</c:v>
                </c:pt>
                <c:pt idx="67">
                  <c:v>39835</c:v>
                </c:pt>
                <c:pt idx="68">
                  <c:v>39836</c:v>
                </c:pt>
                <c:pt idx="69">
                  <c:v>39837</c:v>
                </c:pt>
                <c:pt idx="70">
                  <c:v>39838</c:v>
                </c:pt>
                <c:pt idx="71">
                  <c:v>39839</c:v>
                </c:pt>
                <c:pt idx="72">
                  <c:v>39840</c:v>
                </c:pt>
                <c:pt idx="73">
                  <c:v>39841</c:v>
                </c:pt>
                <c:pt idx="74">
                  <c:v>39842</c:v>
                </c:pt>
                <c:pt idx="75">
                  <c:v>39843</c:v>
                </c:pt>
                <c:pt idx="76">
                  <c:v>39844</c:v>
                </c:pt>
                <c:pt idx="77">
                  <c:v>39845</c:v>
                </c:pt>
                <c:pt idx="78">
                  <c:v>39846</c:v>
                </c:pt>
                <c:pt idx="79">
                  <c:v>39847</c:v>
                </c:pt>
                <c:pt idx="80">
                  <c:v>39848</c:v>
                </c:pt>
                <c:pt idx="81">
                  <c:v>39849</c:v>
                </c:pt>
                <c:pt idx="82">
                  <c:v>39850</c:v>
                </c:pt>
                <c:pt idx="83">
                  <c:v>39851</c:v>
                </c:pt>
                <c:pt idx="84">
                  <c:v>39852</c:v>
                </c:pt>
                <c:pt idx="85">
                  <c:v>39853</c:v>
                </c:pt>
                <c:pt idx="86">
                  <c:v>39854</c:v>
                </c:pt>
                <c:pt idx="87">
                  <c:v>39855</c:v>
                </c:pt>
                <c:pt idx="88">
                  <c:v>39856</c:v>
                </c:pt>
                <c:pt idx="89">
                  <c:v>39857</c:v>
                </c:pt>
                <c:pt idx="90">
                  <c:v>39858</c:v>
                </c:pt>
                <c:pt idx="91">
                  <c:v>39859</c:v>
                </c:pt>
                <c:pt idx="92">
                  <c:v>39860</c:v>
                </c:pt>
                <c:pt idx="93">
                  <c:v>39861</c:v>
                </c:pt>
                <c:pt idx="94">
                  <c:v>39862</c:v>
                </c:pt>
                <c:pt idx="95">
                  <c:v>39863</c:v>
                </c:pt>
                <c:pt idx="96">
                  <c:v>39864</c:v>
                </c:pt>
                <c:pt idx="97">
                  <c:v>39865</c:v>
                </c:pt>
                <c:pt idx="98">
                  <c:v>39866</c:v>
                </c:pt>
                <c:pt idx="99">
                  <c:v>39867</c:v>
                </c:pt>
                <c:pt idx="100">
                  <c:v>39868</c:v>
                </c:pt>
                <c:pt idx="101">
                  <c:v>39869</c:v>
                </c:pt>
                <c:pt idx="102">
                  <c:v>39870</c:v>
                </c:pt>
                <c:pt idx="103">
                  <c:v>39871</c:v>
                </c:pt>
                <c:pt idx="104">
                  <c:v>39872</c:v>
                </c:pt>
                <c:pt idx="105">
                  <c:v>39873</c:v>
                </c:pt>
                <c:pt idx="106">
                  <c:v>39874</c:v>
                </c:pt>
                <c:pt idx="107">
                  <c:v>39875</c:v>
                </c:pt>
                <c:pt idx="108">
                  <c:v>39876</c:v>
                </c:pt>
                <c:pt idx="109">
                  <c:v>39877</c:v>
                </c:pt>
                <c:pt idx="110">
                  <c:v>39878</c:v>
                </c:pt>
                <c:pt idx="111">
                  <c:v>39879</c:v>
                </c:pt>
                <c:pt idx="112">
                  <c:v>39880</c:v>
                </c:pt>
                <c:pt idx="113">
                  <c:v>39881</c:v>
                </c:pt>
                <c:pt idx="114">
                  <c:v>39882</c:v>
                </c:pt>
                <c:pt idx="115">
                  <c:v>39883</c:v>
                </c:pt>
                <c:pt idx="116">
                  <c:v>39884</c:v>
                </c:pt>
                <c:pt idx="117">
                  <c:v>39885</c:v>
                </c:pt>
                <c:pt idx="118">
                  <c:v>39886</c:v>
                </c:pt>
                <c:pt idx="119">
                  <c:v>39887</c:v>
                </c:pt>
                <c:pt idx="120">
                  <c:v>39888</c:v>
                </c:pt>
                <c:pt idx="121">
                  <c:v>39889</c:v>
                </c:pt>
                <c:pt idx="122">
                  <c:v>39890</c:v>
                </c:pt>
                <c:pt idx="123">
                  <c:v>39891</c:v>
                </c:pt>
                <c:pt idx="124">
                  <c:v>39892</c:v>
                </c:pt>
                <c:pt idx="125">
                  <c:v>39893</c:v>
                </c:pt>
                <c:pt idx="126">
                  <c:v>39894</c:v>
                </c:pt>
                <c:pt idx="127">
                  <c:v>39895</c:v>
                </c:pt>
                <c:pt idx="128">
                  <c:v>39896</c:v>
                </c:pt>
                <c:pt idx="129">
                  <c:v>39897</c:v>
                </c:pt>
                <c:pt idx="130">
                  <c:v>39898</c:v>
                </c:pt>
                <c:pt idx="131">
                  <c:v>39899</c:v>
                </c:pt>
                <c:pt idx="132">
                  <c:v>39900</c:v>
                </c:pt>
                <c:pt idx="133">
                  <c:v>39901</c:v>
                </c:pt>
                <c:pt idx="134">
                  <c:v>39902</c:v>
                </c:pt>
                <c:pt idx="135">
                  <c:v>39903</c:v>
                </c:pt>
                <c:pt idx="136">
                  <c:v>39904</c:v>
                </c:pt>
                <c:pt idx="137">
                  <c:v>39905</c:v>
                </c:pt>
                <c:pt idx="138">
                  <c:v>39906</c:v>
                </c:pt>
                <c:pt idx="139">
                  <c:v>39907</c:v>
                </c:pt>
                <c:pt idx="140">
                  <c:v>39908</c:v>
                </c:pt>
                <c:pt idx="141">
                  <c:v>39909</c:v>
                </c:pt>
                <c:pt idx="142">
                  <c:v>39910</c:v>
                </c:pt>
                <c:pt idx="143">
                  <c:v>39911</c:v>
                </c:pt>
                <c:pt idx="144">
                  <c:v>39912</c:v>
                </c:pt>
                <c:pt idx="145">
                  <c:v>39913</c:v>
                </c:pt>
                <c:pt idx="146">
                  <c:v>39914</c:v>
                </c:pt>
                <c:pt idx="147">
                  <c:v>39915</c:v>
                </c:pt>
                <c:pt idx="148">
                  <c:v>39916</c:v>
                </c:pt>
                <c:pt idx="149">
                  <c:v>39917</c:v>
                </c:pt>
                <c:pt idx="150">
                  <c:v>39918</c:v>
                </c:pt>
                <c:pt idx="151">
                  <c:v>39919</c:v>
                </c:pt>
                <c:pt idx="152">
                  <c:v>39920</c:v>
                </c:pt>
                <c:pt idx="153">
                  <c:v>39921</c:v>
                </c:pt>
                <c:pt idx="154">
                  <c:v>39922</c:v>
                </c:pt>
                <c:pt idx="155">
                  <c:v>39923</c:v>
                </c:pt>
                <c:pt idx="156">
                  <c:v>39924</c:v>
                </c:pt>
                <c:pt idx="157">
                  <c:v>39925</c:v>
                </c:pt>
                <c:pt idx="158">
                  <c:v>39926</c:v>
                </c:pt>
                <c:pt idx="159">
                  <c:v>39927</c:v>
                </c:pt>
                <c:pt idx="160">
                  <c:v>39928</c:v>
                </c:pt>
                <c:pt idx="161">
                  <c:v>39929</c:v>
                </c:pt>
                <c:pt idx="162">
                  <c:v>39930</c:v>
                </c:pt>
                <c:pt idx="163">
                  <c:v>39931</c:v>
                </c:pt>
                <c:pt idx="164">
                  <c:v>39932</c:v>
                </c:pt>
                <c:pt idx="165">
                  <c:v>39933</c:v>
                </c:pt>
                <c:pt idx="166">
                  <c:v>39934</c:v>
                </c:pt>
                <c:pt idx="167">
                  <c:v>39935</c:v>
                </c:pt>
                <c:pt idx="168">
                  <c:v>39936</c:v>
                </c:pt>
                <c:pt idx="169">
                  <c:v>39937</c:v>
                </c:pt>
                <c:pt idx="170">
                  <c:v>39938</c:v>
                </c:pt>
                <c:pt idx="171">
                  <c:v>39939</c:v>
                </c:pt>
                <c:pt idx="172">
                  <c:v>39940</c:v>
                </c:pt>
                <c:pt idx="173">
                  <c:v>39941</c:v>
                </c:pt>
                <c:pt idx="174">
                  <c:v>39942</c:v>
                </c:pt>
                <c:pt idx="175">
                  <c:v>39943</c:v>
                </c:pt>
                <c:pt idx="176">
                  <c:v>39944</c:v>
                </c:pt>
                <c:pt idx="177">
                  <c:v>39945</c:v>
                </c:pt>
                <c:pt idx="178">
                  <c:v>39946</c:v>
                </c:pt>
                <c:pt idx="179">
                  <c:v>39947</c:v>
                </c:pt>
                <c:pt idx="180">
                  <c:v>39948</c:v>
                </c:pt>
                <c:pt idx="181">
                  <c:v>39949</c:v>
                </c:pt>
                <c:pt idx="182">
                  <c:v>39950</c:v>
                </c:pt>
                <c:pt idx="183">
                  <c:v>39951</c:v>
                </c:pt>
                <c:pt idx="184">
                  <c:v>39952</c:v>
                </c:pt>
                <c:pt idx="185">
                  <c:v>39953</c:v>
                </c:pt>
                <c:pt idx="186">
                  <c:v>39954</c:v>
                </c:pt>
                <c:pt idx="187">
                  <c:v>39955</c:v>
                </c:pt>
                <c:pt idx="188">
                  <c:v>39956</c:v>
                </c:pt>
                <c:pt idx="189">
                  <c:v>39957</c:v>
                </c:pt>
                <c:pt idx="190">
                  <c:v>39958</c:v>
                </c:pt>
                <c:pt idx="191">
                  <c:v>39959</c:v>
                </c:pt>
                <c:pt idx="192">
                  <c:v>39960</c:v>
                </c:pt>
                <c:pt idx="193">
                  <c:v>39961</c:v>
                </c:pt>
                <c:pt idx="194">
                  <c:v>39962</c:v>
                </c:pt>
                <c:pt idx="195">
                  <c:v>39963</c:v>
                </c:pt>
                <c:pt idx="196">
                  <c:v>39964</c:v>
                </c:pt>
                <c:pt idx="197">
                  <c:v>39965</c:v>
                </c:pt>
                <c:pt idx="198">
                  <c:v>39966</c:v>
                </c:pt>
                <c:pt idx="199">
                  <c:v>39967</c:v>
                </c:pt>
                <c:pt idx="200">
                  <c:v>39968</c:v>
                </c:pt>
                <c:pt idx="201">
                  <c:v>39969</c:v>
                </c:pt>
                <c:pt idx="202">
                  <c:v>39970</c:v>
                </c:pt>
                <c:pt idx="203">
                  <c:v>39971</c:v>
                </c:pt>
                <c:pt idx="204">
                  <c:v>39972</c:v>
                </c:pt>
                <c:pt idx="205">
                  <c:v>39973</c:v>
                </c:pt>
                <c:pt idx="206">
                  <c:v>39974</c:v>
                </c:pt>
                <c:pt idx="207">
                  <c:v>39975</c:v>
                </c:pt>
                <c:pt idx="208">
                  <c:v>39976</c:v>
                </c:pt>
                <c:pt idx="209">
                  <c:v>39977</c:v>
                </c:pt>
                <c:pt idx="210">
                  <c:v>39978</c:v>
                </c:pt>
                <c:pt idx="211">
                  <c:v>39979</c:v>
                </c:pt>
                <c:pt idx="212">
                  <c:v>39980</c:v>
                </c:pt>
                <c:pt idx="213">
                  <c:v>39981</c:v>
                </c:pt>
                <c:pt idx="214">
                  <c:v>39982</c:v>
                </c:pt>
                <c:pt idx="215">
                  <c:v>39983</c:v>
                </c:pt>
                <c:pt idx="216">
                  <c:v>39984</c:v>
                </c:pt>
                <c:pt idx="217">
                  <c:v>39985</c:v>
                </c:pt>
                <c:pt idx="218">
                  <c:v>39986</c:v>
                </c:pt>
                <c:pt idx="219">
                  <c:v>39987</c:v>
                </c:pt>
                <c:pt idx="220">
                  <c:v>39988</c:v>
                </c:pt>
                <c:pt idx="221">
                  <c:v>39989</c:v>
                </c:pt>
                <c:pt idx="222">
                  <c:v>39990</c:v>
                </c:pt>
                <c:pt idx="223">
                  <c:v>39991</c:v>
                </c:pt>
                <c:pt idx="224">
                  <c:v>39992</c:v>
                </c:pt>
                <c:pt idx="225">
                  <c:v>39993</c:v>
                </c:pt>
                <c:pt idx="226">
                  <c:v>39994</c:v>
                </c:pt>
                <c:pt idx="227">
                  <c:v>39995</c:v>
                </c:pt>
                <c:pt idx="228">
                  <c:v>39996</c:v>
                </c:pt>
                <c:pt idx="229">
                  <c:v>39997</c:v>
                </c:pt>
                <c:pt idx="230">
                  <c:v>39998</c:v>
                </c:pt>
                <c:pt idx="231">
                  <c:v>39999</c:v>
                </c:pt>
                <c:pt idx="232">
                  <c:v>40000</c:v>
                </c:pt>
                <c:pt idx="233">
                  <c:v>40001</c:v>
                </c:pt>
                <c:pt idx="234">
                  <c:v>40002</c:v>
                </c:pt>
                <c:pt idx="235">
                  <c:v>40003</c:v>
                </c:pt>
                <c:pt idx="236">
                  <c:v>40004</c:v>
                </c:pt>
                <c:pt idx="237">
                  <c:v>40005</c:v>
                </c:pt>
                <c:pt idx="238">
                  <c:v>40006</c:v>
                </c:pt>
                <c:pt idx="239">
                  <c:v>40007</c:v>
                </c:pt>
                <c:pt idx="240">
                  <c:v>40008</c:v>
                </c:pt>
                <c:pt idx="241">
                  <c:v>40009</c:v>
                </c:pt>
                <c:pt idx="242">
                  <c:v>40010</c:v>
                </c:pt>
                <c:pt idx="243">
                  <c:v>40011</c:v>
                </c:pt>
                <c:pt idx="244">
                  <c:v>40012</c:v>
                </c:pt>
                <c:pt idx="245">
                  <c:v>40013</c:v>
                </c:pt>
                <c:pt idx="246">
                  <c:v>40014</c:v>
                </c:pt>
                <c:pt idx="247">
                  <c:v>40015</c:v>
                </c:pt>
                <c:pt idx="248">
                  <c:v>40016</c:v>
                </c:pt>
                <c:pt idx="249">
                  <c:v>40017</c:v>
                </c:pt>
                <c:pt idx="250">
                  <c:v>40018</c:v>
                </c:pt>
                <c:pt idx="251">
                  <c:v>40019</c:v>
                </c:pt>
                <c:pt idx="252">
                  <c:v>40020</c:v>
                </c:pt>
                <c:pt idx="253">
                  <c:v>40021</c:v>
                </c:pt>
                <c:pt idx="254">
                  <c:v>40022</c:v>
                </c:pt>
                <c:pt idx="255">
                  <c:v>40023</c:v>
                </c:pt>
                <c:pt idx="256">
                  <c:v>40024</c:v>
                </c:pt>
                <c:pt idx="257">
                  <c:v>40025</c:v>
                </c:pt>
                <c:pt idx="258">
                  <c:v>40026</c:v>
                </c:pt>
                <c:pt idx="259">
                  <c:v>40027</c:v>
                </c:pt>
                <c:pt idx="260">
                  <c:v>40028</c:v>
                </c:pt>
                <c:pt idx="261">
                  <c:v>40029</c:v>
                </c:pt>
                <c:pt idx="262">
                  <c:v>40030</c:v>
                </c:pt>
                <c:pt idx="263">
                  <c:v>40031</c:v>
                </c:pt>
                <c:pt idx="264">
                  <c:v>40032</c:v>
                </c:pt>
                <c:pt idx="265">
                  <c:v>40033</c:v>
                </c:pt>
                <c:pt idx="266">
                  <c:v>40034</c:v>
                </c:pt>
                <c:pt idx="267">
                  <c:v>40035</c:v>
                </c:pt>
                <c:pt idx="268">
                  <c:v>40036</c:v>
                </c:pt>
                <c:pt idx="269">
                  <c:v>40037</c:v>
                </c:pt>
                <c:pt idx="270">
                  <c:v>40038</c:v>
                </c:pt>
                <c:pt idx="271">
                  <c:v>40039</c:v>
                </c:pt>
                <c:pt idx="272">
                  <c:v>40040</c:v>
                </c:pt>
                <c:pt idx="273">
                  <c:v>40041</c:v>
                </c:pt>
                <c:pt idx="274">
                  <c:v>40042</c:v>
                </c:pt>
                <c:pt idx="275">
                  <c:v>40043</c:v>
                </c:pt>
                <c:pt idx="276">
                  <c:v>40044</c:v>
                </c:pt>
                <c:pt idx="277">
                  <c:v>40045</c:v>
                </c:pt>
                <c:pt idx="278">
                  <c:v>40046</c:v>
                </c:pt>
                <c:pt idx="279">
                  <c:v>40047</c:v>
                </c:pt>
                <c:pt idx="280">
                  <c:v>40048</c:v>
                </c:pt>
                <c:pt idx="281">
                  <c:v>40049</c:v>
                </c:pt>
                <c:pt idx="282">
                  <c:v>40050</c:v>
                </c:pt>
                <c:pt idx="283">
                  <c:v>40051</c:v>
                </c:pt>
                <c:pt idx="284">
                  <c:v>40052</c:v>
                </c:pt>
                <c:pt idx="285">
                  <c:v>40053</c:v>
                </c:pt>
                <c:pt idx="286">
                  <c:v>40054</c:v>
                </c:pt>
                <c:pt idx="287">
                  <c:v>40055</c:v>
                </c:pt>
                <c:pt idx="288">
                  <c:v>40056</c:v>
                </c:pt>
                <c:pt idx="289">
                  <c:v>40057</c:v>
                </c:pt>
                <c:pt idx="290">
                  <c:v>40058</c:v>
                </c:pt>
                <c:pt idx="291">
                  <c:v>40059</c:v>
                </c:pt>
                <c:pt idx="292">
                  <c:v>40060</c:v>
                </c:pt>
                <c:pt idx="293">
                  <c:v>40061</c:v>
                </c:pt>
                <c:pt idx="294">
                  <c:v>40062</c:v>
                </c:pt>
                <c:pt idx="295">
                  <c:v>40063</c:v>
                </c:pt>
                <c:pt idx="296">
                  <c:v>40064</c:v>
                </c:pt>
                <c:pt idx="297">
                  <c:v>40065</c:v>
                </c:pt>
                <c:pt idx="298">
                  <c:v>40066</c:v>
                </c:pt>
                <c:pt idx="299">
                  <c:v>40067</c:v>
                </c:pt>
                <c:pt idx="300">
                  <c:v>40068</c:v>
                </c:pt>
                <c:pt idx="301">
                  <c:v>40069</c:v>
                </c:pt>
                <c:pt idx="302">
                  <c:v>40070</c:v>
                </c:pt>
                <c:pt idx="303">
                  <c:v>40071</c:v>
                </c:pt>
                <c:pt idx="304">
                  <c:v>40072</c:v>
                </c:pt>
                <c:pt idx="305">
                  <c:v>40073</c:v>
                </c:pt>
                <c:pt idx="306">
                  <c:v>40074</c:v>
                </c:pt>
                <c:pt idx="307">
                  <c:v>40075</c:v>
                </c:pt>
                <c:pt idx="308">
                  <c:v>40076</c:v>
                </c:pt>
                <c:pt idx="309">
                  <c:v>40077</c:v>
                </c:pt>
                <c:pt idx="310">
                  <c:v>40078</c:v>
                </c:pt>
                <c:pt idx="311">
                  <c:v>40079</c:v>
                </c:pt>
                <c:pt idx="312">
                  <c:v>40080</c:v>
                </c:pt>
                <c:pt idx="313">
                  <c:v>40081</c:v>
                </c:pt>
                <c:pt idx="314">
                  <c:v>40082</c:v>
                </c:pt>
                <c:pt idx="315">
                  <c:v>40083</c:v>
                </c:pt>
                <c:pt idx="316">
                  <c:v>40084</c:v>
                </c:pt>
                <c:pt idx="317">
                  <c:v>40085</c:v>
                </c:pt>
                <c:pt idx="318">
                  <c:v>40086</c:v>
                </c:pt>
                <c:pt idx="319">
                  <c:v>40087</c:v>
                </c:pt>
                <c:pt idx="320">
                  <c:v>40088</c:v>
                </c:pt>
                <c:pt idx="321">
                  <c:v>40089</c:v>
                </c:pt>
                <c:pt idx="322">
                  <c:v>40090</c:v>
                </c:pt>
                <c:pt idx="323">
                  <c:v>40091</c:v>
                </c:pt>
                <c:pt idx="324">
                  <c:v>40092</c:v>
                </c:pt>
                <c:pt idx="325">
                  <c:v>40093</c:v>
                </c:pt>
                <c:pt idx="326">
                  <c:v>40094</c:v>
                </c:pt>
                <c:pt idx="327">
                  <c:v>40095</c:v>
                </c:pt>
                <c:pt idx="328">
                  <c:v>40096</c:v>
                </c:pt>
                <c:pt idx="329">
                  <c:v>40097</c:v>
                </c:pt>
                <c:pt idx="330">
                  <c:v>40098</c:v>
                </c:pt>
                <c:pt idx="331">
                  <c:v>40099</c:v>
                </c:pt>
                <c:pt idx="332">
                  <c:v>40100</c:v>
                </c:pt>
                <c:pt idx="333">
                  <c:v>40101</c:v>
                </c:pt>
                <c:pt idx="334">
                  <c:v>40102</c:v>
                </c:pt>
                <c:pt idx="335">
                  <c:v>40103</c:v>
                </c:pt>
                <c:pt idx="336">
                  <c:v>40104</c:v>
                </c:pt>
                <c:pt idx="337">
                  <c:v>40105</c:v>
                </c:pt>
                <c:pt idx="338">
                  <c:v>40106</c:v>
                </c:pt>
                <c:pt idx="339">
                  <c:v>40107</c:v>
                </c:pt>
                <c:pt idx="340">
                  <c:v>40108</c:v>
                </c:pt>
                <c:pt idx="341">
                  <c:v>40109</c:v>
                </c:pt>
                <c:pt idx="342">
                  <c:v>40110</c:v>
                </c:pt>
                <c:pt idx="343">
                  <c:v>40111</c:v>
                </c:pt>
                <c:pt idx="344">
                  <c:v>40112</c:v>
                </c:pt>
                <c:pt idx="345">
                  <c:v>40113</c:v>
                </c:pt>
                <c:pt idx="346">
                  <c:v>40114</c:v>
                </c:pt>
                <c:pt idx="347">
                  <c:v>40115</c:v>
                </c:pt>
                <c:pt idx="348">
                  <c:v>40116</c:v>
                </c:pt>
                <c:pt idx="349">
                  <c:v>40117</c:v>
                </c:pt>
                <c:pt idx="350">
                  <c:v>40118</c:v>
                </c:pt>
                <c:pt idx="351">
                  <c:v>40119</c:v>
                </c:pt>
                <c:pt idx="352">
                  <c:v>40120</c:v>
                </c:pt>
                <c:pt idx="353">
                  <c:v>40121</c:v>
                </c:pt>
                <c:pt idx="354">
                  <c:v>40122</c:v>
                </c:pt>
                <c:pt idx="355">
                  <c:v>40123</c:v>
                </c:pt>
                <c:pt idx="356">
                  <c:v>40124</c:v>
                </c:pt>
                <c:pt idx="357">
                  <c:v>40125</c:v>
                </c:pt>
                <c:pt idx="358">
                  <c:v>40126</c:v>
                </c:pt>
                <c:pt idx="359">
                  <c:v>40127</c:v>
                </c:pt>
                <c:pt idx="360">
                  <c:v>40128</c:v>
                </c:pt>
                <c:pt idx="361">
                  <c:v>40129</c:v>
                </c:pt>
                <c:pt idx="362">
                  <c:v>40130</c:v>
                </c:pt>
                <c:pt idx="363">
                  <c:v>40131</c:v>
                </c:pt>
                <c:pt idx="364">
                  <c:v>40132</c:v>
                </c:pt>
              </c:numCache>
            </c:numRef>
          </c:cat>
          <c:val>
            <c:numRef>
              <c:f>'Daily Generation'!$B$688:$B$1052</c:f>
              <c:numCache>
                <c:formatCode>#,##0</c:formatCode>
                <c:ptCount val="365"/>
                <c:pt idx="0">
                  <c:v>123358</c:v>
                </c:pt>
                <c:pt idx="1">
                  <c:v>122867</c:v>
                </c:pt>
                <c:pt idx="2">
                  <c:v>117770</c:v>
                </c:pt>
                <c:pt idx="3">
                  <c:v>117781</c:v>
                </c:pt>
                <c:pt idx="4">
                  <c:v>118363</c:v>
                </c:pt>
                <c:pt idx="5">
                  <c:v>125441</c:v>
                </c:pt>
                <c:pt idx="6">
                  <c:v>127022</c:v>
                </c:pt>
                <c:pt idx="7">
                  <c:v>123515</c:v>
                </c:pt>
                <c:pt idx="8">
                  <c:v>123024</c:v>
                </c:pt>
                <c:pt idx="9">
                  <c:v>121218</c:v>
                </c:pt>
                <c:pt idx="10">
                  <c:v>119370</c:v>
                </c:pt>
                <c:pt idx="11">
                  <c:v>115776</c:v>
                </c:pt>
                <c:pt idx="12">
                  <c:v>119407</c:v>
                </c:pt>
                <c:pt idx="13">
                  <c:v>115660</c:v>
                </c:pt>
                <c:pt idx="14">
                  <c:v>110516</c:v>
                </c:pt>
                <c:pt idx="15">
                  <c:v>113939</c:v>
                </c:pt>
                <c:pt idx="16">
                  <c:v>118225</c:v>
                </c:pt>
                <c:pt idx="17">
                  <c:v>123380</c:v>
                </c:pt>
                <c:pt idx="18">
                  <c:v>121880</c:v>
                </c:pt>
                <c:pt idx="19">
                  <c:v>118973</c:v>
                </c:pt>
                <c:pt idx="20">
                  <c:v>116968</c:v>
                </c:pt>
                <c:pt idx="21">
                  <c:v>122087</c:v>
                </c:pt>
                <c:pt idx="22">
                  <c:v>135854</c:v>
                </c:pt>
                <c:pt idx="23">
                  <c:v>134317</c:v>
                </c:pt>
                <c:pt idx="24">
                  <c:v>131902</c:v>
                </c:pt>
                <c:pt idx="25">
                  <c:v>132788</c:v>
                </c:pt>
                <c:pt idx="26">
                  <c:v>130525</c:v>
                </c:pt>
                <c:pt idx="27">
                  <c:v>125989</c:v>
                </c:pt>
                <c:pt idx="28">
                  <c:v>129610</c:v>
                </c:pt>
                <c:pt idx="29">
                  <c:v>128668</c:v>
                </c:pt>
                <c:pt idx="30">
                  <c:v>135260</c:v>
                </c:pt>
                <c:pt idx="31">
                  <c:v>129842</c:v>
                </c:pt>
                <c:pt idx="32">
                  <c:v>130384</c:v>
                </c:pt>
                <c:pt idx="33">
                  <c:v>130697</c:v>
                </c:pt>
                <c:pt idx="34">
                  <c:v>131540</c:v>
                </c:pt>
                <c:pt idx="35">
                  <c:v>125751</c:v>
                </c:pt>
                <c:pt idx="36">
                  <c:v>127925</c:v>
                </c:pt>
                <c:pt idx="37">
                  <c:v>125826</c:v>
                </c:pt>
                <c:pt idx="38">
                  <c:v>126800</c:v>
                </c:pt>
                <c:pt idx="39">
                  <c:v>129148</c:v>
                </c:pt>
                <c:pt idx="40">
                  <c:v>130964</c:v>
                </c:pt>
                <c:pt idx="41">
                  <c:v>136308</c:v>
                </c:pt>
                <c:pt idx="42">
                  <c:v>136581</c:v>
                </c:pt>
                <c:pt idx="43">
                  <c:v>137543</c:v>
                </c:pt>
                <c:pt idx="44">
                  <c:v>133038</c:v>
                </c:pt>
                <c:pt idx="45">
                  <c:v>133140</c:v>
                </c:pt>
                <c:pt idx="46">
                  <c:v>136160</c:v>
                </c:pt>
                <c:pt idx="47">
                  <c:v>133727</c:v>
                </c:pt>
                <c:pt idx="48">
                  <c:v>136555</c:v>
                </c:pt>
                <c:pt idx="49">
                  <c:v>130275</c:v>
                </c:pt>
                <c:pt idx="50">
                  <c:v>129385</c:v>
                </c:pt>
                <c:pt idx="51">
                  <c:v>129773</c:v>
                </c:pt>
                <c:pt idx="52">
                  <c:v>132742</c:v>
                </c:pt>
                <c:pt idx="53">
                  <c:v>131420</c:v>
                </c:pt>
                <c:pt idx="54">
                  <c:v>127529</c:v>
                </c:pt>
                <c:pt idx="55">
                  <c:v>122994</c:v>
                </c:pt>
                <c:pt idx="56">
                  <c:v>127219</c:v>
                </c:pt>
                <c:pt idx="57">
                  <c:v>123266</c:v>
                </c:pt>
                <c:pt idx="58">
                  <c:v>125656</c:v>
                </c:pt>
                <c:pt idx="59">
                  <c:v>124809</c:v>
                </c:pt>
                <c:pt idx="60">
                  <c:v>129057</c:v>
                </c:pt>
                <c:pt idx="61">
                  <c:v>129433</c:v>
                </c:pt>
                <c:pt idx="62">
                  <c:v>130234</c:v>
                </c:pt>
                <c:pt idx="63">
                  <c:v>129243</c:v>
                </c:pt>
                <c:pt idx="64">
                  <c:v>134221</c:v>
                </c:pt>
                <c:pt idx="65">
                  <c:v>133490</c:v>
                </c:pt>
                <c:pt idx="66">
                  <c:v>132572</c:v>
                </c:pt>
                <c:pt idx="67">
                  <c:v>137966</c:v>
                </c:pt>
                <c:pt idx="68">
                  <c:v>138016</c:v>
                </c:pt>
                <c:pt idx="69">
                  <c:v>137510</c:v>
                </c:pt>
                <c:pt idx="70">
                  <c:v>135347</c:v>
                </c:pt>
                <c:pt idx="71">
                  <c:v>139647</c:v>
                </c:pt>
                <c:pt idx="72">
                  <c:v>140467</c:v>
                </c:pt>
                <c:pt idx="73">
                  <c:v>141463</c:v>
                </c:pt>
                <c:pt idx="74">
                  <c:v>142005</c:v>
                </c:pt>
                <c:pt idx="75">
                  <c:v>142953</c:v>
                </c:pt>
                <c:pt idx="76">
                  <c:v>142509</c:v>
                </c:pt>
                <c:pt idx="77">
                  <c:v>140212</c:v>
                </c:pt>
                <c:pt idx="78">
                  <c:v>136049</c:v>
                </c:pt>
                <c:pt idx="79">
                  <c:v>131550</c:v>
                </c:pt>
                <c:pt idx="80">
                  <c:v>129990</c:v>
                </c:pt>
                <c:pt idx="81">
                  <c:v>130922</c:v>
                </c:pt>
                <c:pt idx="82">
                  <c:v>133746</c:v>
                </c:pt>
                <c:pt idx="83">
                  <c:v>136137</c:v>
                </c:pt>
                <c:pt idx="84">
                  <c:v>130451</c:v>
                </c:pt>
                <c:pt idx="85">
                  <c:v>128357</c:v>
                </c:pt>
                <c:pt idx="86">
                  <c:v>128957</c:v>
                </c:pt>
                <c:pt idx="87">
                  <c:v>125597</c:v>
                </c:pt>
                <c:pt idx="88">
                  <c:v>135205</c:v>
                </c:pt>
                <c:pt idx="89">
                  <c:v>138913</c:v>
                </c:pt>
                <c:pt idx="90">
                  <c:v>138531</c:v>
                </c:pt>
                <c:pt idx="91">
                  <c:v>135754</c:v>
                </c:pt>
                <c:pt idx="92">
                  <c:v>128357</c:v>
                </c:pt>
                <c:pt idx="93">
                  <c:v>128957</c:v>
                </c:pt>
                <c:pt idx="94">
                  <c:v>125597</c:v>
                </c:pt>
                <c:pt idx="95">
                  <c:v>135205</c:v>
                </c:pt>
                <c:pt idx="96">
                  <c:v>138913</c:v>
                </c:pt>
                <c:pt idx="97">
                  <c:v>138531</c:v>
                </c:pt>
                <c:pt idx="98">
                  <c:v>121818</c:v>
                </c:pt>
                <c:pt idx="99">
                  <c:v>122083</c:v>
                </c:pt>
                <c:pt idx="100">
                  <c:v>134616</c:v>
                </c:pt>
                <c:pt idx="101">
                  <c:v>139247</c:v>
                </c:pt>
                <c:pt idx="102">
                  <c:v>133483</c:v>
                </c:pt>
                <c:pt idx="103">
                  <c:v>137818</c:v>
                </c:pt>
                <c:pt idx="104">
                  <c:v>132336</c:v>
                </c:pt>
                <c:pt idx="105">
                  <c:v>128718</c:v>
                </c:pt>
                <c:pt idx="106">
                  <c:v>136023</c:v>
                </c:pt>
                <c:pt idx="107">
                  <c:v>134905</c:v>
                </c:pt>
                <c:pt idx="108">
                  <c:v>134998</c:v>
                </c:pt>
                <c:pt idx="109">
                  <c:v>138015</c:v>
                </c:pt>
                <c:pt idx="110">
                  <c:v>137835</c:v>
                </c:pt>
                <c:pt idx="111">
                  <c:v>141548</c:v>
                </c:pt>
                <c:pt idx="112">
                  <c:v>135546</c:v>
                </c:pt>
                <c:pt idx="113">
                  <c:v>130957</c:v>
                </c:pt>
                <c:pt idx="114">
                  <c:v>113589</c:v>
                </c:pt>
                <c:pt idx="115">
                  <c:v>125991</c:v>
                </c:pt>
                <c:pt idx="116">
                  <c:v>126412</c:v>
                </c:pt>
                <c:pt idx="117">
                  <c:v>120183</c:v>
                </c:pt>
                <c:pt idx="118">
                  <c:v>119022</c:v>
                </c:pt>
                <c:pt idx="119">
                  <c:v>122387</c:v>
                </c:pt>
                <c:pt idx="120">
                  <c:v>122863</c:v>
                </c:pt>
                <c:pt idx="121">
                  <c:v>128200</c:v>
                </c:pt>
                <c:pt idx="122">
                  <c:v>133056</c:v>
                </c:pt>
                <c:pt idx="123">
                  <c:v>124032</c:v>
                </c:pt>
                <c:pt idx="124">
                  <c:v>125097</c:v>
                </c:pt>
                <c:pt idx="125">
                  <c:v>127209</c:v>
                </c:pt>
                <c:pt idx="126">
                  <c:v>126326</c:v>
                </c:pt>
                <c:pt idx="127">
                  <c:v>122432</c:v>
                </c:pt>
                <c:pt idx="128">
                  <c:v>119874</c:v>
                </c:pt>
                <c:pt idx="129">
                  <c:v>127200</c:v>
                </c:pt>
                <c:pt idx="130">
                  <c:v>123877</c:v>
                </c:pt>
                <c:pt idx="131">
                  <c:v>129916</c:v>
                </c:pt>
                <c:pt idx="132">
                  <c:v>134659</c:v>
                </c:pt>
                <c:pt idx="133">
                  <c:v>128833</c:v>
                </c:pt>
                <c:pt idx="134">
                  <c:v>129143</c:v>
                </c:pt>
                <c:pt idx="135">
                  <c:v>125916</c:v>
                </c:pt>
                <c:pt idx="136">
                  <c:v>121156</c:v>
                </c:pt>
                <c:pt idx="137">
                  <c:v>121961</c:v>
                </c:pt>
                <c:pt idx="138">
                  <c:v>126506</c:v>
                </c:pt>
                <c:pt idx="139">
                  <c:v>128248</c:v>
                </c:pt>
                <c:pt idx="140">
                  <c:v>127151</c:v>
                </c:pt>
                <c:pt idx="141">
                  <c:v>125160</c:v>
                </c:pt>
                <c:pt idx="142">
                  <c:v>120412</c:v>
                </c:pt>
                <c:pt idx="143">
                  <c:v>127956</c:v>
                </c:pt>
                <c:pt idx="144">
                  <c:v>131529</c:v>
                </c:pt>
                <c:pt idx="145">
                  <c:v>134864</c:v>
                </c:pt>
                <c:pt idx="146">
                  <c:v>133195</c:v>
                </c:pt>
                <c:pt idx="147">
                  <c:v>129930</c:v>
                </c:pt>
                <c:pt idx="148">
                  <c:v>128245</c:v>
                </c:pt>
                <c:pt idx="149">
                  <c:v>127940</c:v>
                </c:pt>
                <c:pt idx="150">
                  <c:v>124693</c:v>
                </c:pt>
                <c:pt idx="151">
                  <c:v>117091</c:v>
                </c:pt>
                <c:pt idx="152">
                  <c:v>120936</c:v>
                </c:pt>
                <c:pt idx="153">
                  <c:v>125690</c:v>
                </c:pt>
                <c:pt idx="154">
                  <c:v>128767</c:v>
                </c:pt>
                <c:pt idx="155">
                  <c:v>129606</c:v>
                </c:pt>
                <c:pt idx="156">
                  <c:v>131514</c:v>
                </c:pt>
                <c:pt idx="157">
                  <c:v>129661</c:v>
                </c:pt>
                <c:pt idx="158">
                  <c:v>121087</c:v>
                </c:pt>
                <c:pt idx="159">
                  <c:v>120736</c:v>
                </c:pt>
                <c:pt idx="160">
                  <c:v>121575</c:v>
                </c:pt>
                <c:pt idx="161">
                  <c:v>124858</c:v>
                </c:pt>
                <c:pt idx="162">
                  <c:v>133585</c:v>
                </c:pt>
                <c:pt idx="163">
                  <c:v>135579</c:v>
                </c:pt>
                <c:pt idx="164">
                  <c:v>132857</c:v>
                </c:pt>
                <c:pt idx="165">
                  <c:v>131357</c:v>
                </c:pt>
                <c:pt idx="166">
                  <c:v>131935</c:v>
                </c:pt>
                <c:pt idx="167">
                  <c:v>131282</c:v>
                </c:pt>
                <c:pt idx="168">
                  <c:v>130522</c:v>
                </c:pt>
                <c:pt idx="169">
                  <c:v>134885</c:v>
                </c:pt>
                <c:pt idx="170">
                  <c:v>134857</c:v>
                </c:pt>
                <c:pt idx="171">
                  <c:v>131110</c:v>
                </c:pt>
                <c:pt idx="172">
                  <c:v>138125</c:v>
                </c:pt>
                <c:pt idx="173">
                  <c:v>130344</c:v>
                </c:pt>
                <c:pt idx="174">
                  <c:v>129668</c:v>
                </c:pt>
                <c:pt idx="175">
                  <c:v>146110</c:v>
                </c:pt>
                <c:pt idx="176">
                  <c:v>143361</c:v>
                </c:pt>
                <c:pt idx="177">
                  <c:v>148992</c:v>
                </c:pt>
                <c:pt idx="178">
                  <c:v>148217</c:v>
                </c:pt>
                <c:pt idx="179">
                  <c:v>155172</c:v>
                </c:pt>
                <c:pt idx="180">
                  <c:v>159113.54450000002</c:v>
                </c:pt>
                <c:pt idx="181">
                  <c:v>152595</c:v>
                </c:pt>
                <c:pt idx="182">
                  <c:v>149747</c:v>
                </c:pt>
                <c:pt idx="183">
                  <c:v>148615</c:v>
                </c:pt>
                <c:pt idx="184">
                  <c:v>153091</c:v>
                </c:pt>
                <c:pt idx="185">
                  <c:v>146161</c:v>
                </c:pt>
                <c:pt idx="186">
                  <c:v>136453</c:v>
                </c:pt>
                <c:pt idx="187">
                  <c:v>150705</c:v>
                </c:pt>
                <c:pt idx="188">
                  <c:v>153871</c:v>
                </c:pt>
                <c:pt idx="189">
                  <c:v>149433</c:v>
                </c:pt>
                <c:pt idx="190">
                  <c:v>151749</c:v>
                </c:pt>
                <c:pt idx="191">
                  <c:v>141693</c:v>
                </c:pt>
                <c:pt idx="192">
                  <c:v>150462</c:v>
                </c:pt>
                <c:pt idx="193">
                  <c:v>150891</c:v>
                </c:pt>
                <c:pt idx="194">
                  <c:v>152557</c:v>
                </c:pt>
                <c:pt idx="195">
                  <c:v>145140</c:v>
                </c:pt>
                <c:pt idx="196">
                  <c:v>148519</c:v>
                </c:pt>
                <c:pt idx="197">
                  <c:v>154804</c:v>
                </c:pt>
                <c:pt idx="198">
                  <c:v>157418</c:v>
                </c:pt>
                <c:pt idx="199">
                  <c:v>157819</c:v>
                </c:pt>
                <c:pt idx="200">
                  <c:v>161443</c:v>
                </c:pt>
                <c:pt idx="201">
                  <c:v>158903</c:v>
                </c:pt>
                <c:pt idx="202">
                  <c:v>157056</c:v>
                </c:pt>
                <c:pt idx="203">
                  <c:v>155930</c:v>
                </c:pt>
                <c:pt idx="204">
                  <c:v>159378</c:v>
                </c:pt>
                <c:pt idx="205">
                  <c:v>160239</c:v>
                </c:pt>
                <c:pt idx="206">
                  <c:v>157405</c:v>
                </c:pt>
                <c:pt idx="207">
                  <c:v>157500</c:v>
                </c:pt>
                <c:pt idx="208">
                  <c:v>157924</c:v>
                </c:pt>
                <c:pt idx="209">
                  <c:v>155936</c:v>
                </c:pt>
                <c:pt idx="210">
                  <c:v>152018</c:v>
                </c:pt>
                <c:pt idx="211">
                  <c:v>148769</c:v>
                </c:pt>
                <c:pt idx="212">
                  <c:v>150965</c:v>
                </c:pt>
                <c:pt idx="213">
                  <c:v>149141</c:v>
                </c:pt>
                <c:pt idx="214">
                  <c:v>144925</c:v>
                </c:pt>
                <c:pt idx="215">
                  <c:v>151901</c:v>
                </c:pt>
                <c:pt idx="216">
                  <c:v>153073</c:v>
                </c:pt>
                <c:pt idx="217">
                  <c:v>149001</c:v>
                </c:pt>
                <c:pt idx="218">
                  <c:v>153270</c:v>
                </c:pt>
                <c:pt idx="219">
                  <c:v>150228</c:v>
                </c:pt>
                <c:pt idx="220">
                  <c:v>151319</c:v>
                </c:pt>
                <c:pt idx="221">
                  <c:v>124525</c:v>
                </c:pt>
                <c:pt idx="222">
                  <c:v>134880</c:v>
                </c:pt>
                <c:pt idx="223">
                  <c:v>137192</c:v>
                </c:pt>
                <c:pt idx="224">
                  <c:v>141805</c:v>
                </c:pt>
                <c:pt idx="225">
                  <c:v>147742</c:v>
                </c:pt>
                <c:pt idx="226">
                  <c:v>155530</c:v>
                </c:pt>
                <c:pt idx="227">
                  <c:v>150267</c:v>
                </c:pt>
                <c:pt idx="228">
                  <c:v>152047</c:v>
                </c:pt>
                <c:pt idx="229">
                  <c:v>161900</c:v>
                </c:pt>
                <c:pt idx="230">
                  <c:v>151704</c:v>
                </c:pt>
                <c:pt idx="231">
                  <c:v>149555</c:v>
                </c:pt>
                <c:pt idx="232">
                  <c:v>158102</c:v>
                </c:pt>
                <c:pt idx="233">
                  <c:v>159298</c:v>
                </c:pt>
                <c:pt idx="234">
                  <c:v>158998</c:v>
                </c:pt>
                <c:pt idx="235">
                  <c:v>156345</c:v>
                </c:pt>
                <c:pt idx="236">
                  <c:v>158505</c:v>
                </c:pt>
                <c:pt idx="237">
                  <c:v>159263</c:v>
                </c:pt>
                <c:pt idx="238">
                  <c:v>156707</c:v>
                </c:pt>
                <c:pt idx="239">
                  <c:v>156374</c:v>
                </c:pt>
                <c:pt idx="240">
                  <c:v>152010</c:v>
                </c:pt>
                <c:pt idx="241">
                  <c:v>155646</c:v>
                </c:pt>
                <c:pt idx="242">
                  <c:v>156798</c:v>
                </c:pt>
                <c:pt idx="243">
                  <c:v>157662</c:v>
                </c:pt>
                <c:pt idx="244">
                  <c:v>157942</c:v>
                </c:pt>
                <c:pt idx="245">
                  <c:v>149446</c:v>
                </c:pt>
                <c:pt idx="246">
                  <c:v>151743</c:v>
                </c:pt>
                <c:pt idx="247">
                  <c:v>154231</c:v>
                </c:pt>
                <c:pt idx="248">
                  <c:v>149362</c:v>
                </c:pt>
                <c:pt idx="249">
                  <c:v>156561</c:v>
                </c:pt>
                <c:pt idx="250">
                  <c:v>161206</c:v>
                </c:pt>
                <c:pt idx="251">
                  <c:v>164583</c:v>
                </c:pt>
                <c:pt idx="252">
                  <c:v>158011</c:v>
                </c:pt>
                <c:pt idx="253">
                  <c:v>152620</c:v>
                </c:pt>
                <c:pt idx="254">
                  <c:v>145482</c:v>
                </c:pt>
                <c:pt idx="255">
                  <c:v>146785</c:v>
                </c:pt>
                <c:pt idx="256">
                  <c:v>143948</c:v>
                </c:pt>
                <c:pt idx="257">
                  <c:v>146852</c:v>
                </c:pt>
                <c:pt idx="258">
                  <c:v>152685</c:v>
                </c:pt>
                <c:pt idx="259">
                  <c:v>148457</c:v>
                </c:pt>
                <c:pt idx="260">
                  <c:v>143092</c:v>
                </c:pt>
                <c:pt idx="261">
                  <c:v>145209</c:v>
                </c:pt>
                <c:pt idx="262">
                  <c:v>150957</c:v>
                </c:pt>
                <c:pt idx="263">
                  <c:v>152615</c:v>
                </c:pt>
                <c:pt idx="264">
                  <c:v>157418</c:v>
                </c:pt>
                <c:pt idx="265">
                  <c:v>151570</c:v>
                </c:pt>
                <c:pt idx="266">
                  <c:v>154280</c:v>
                </c:pt>
                <c:pt idx="267">
                  <c:v>153210</c:v>
                </c:pt>
                <c:pt idx="268">
                  <c:v>152304</c:v>
                </c:pt>
                <c:pt idx="269">
                  <c:v>149903</c:v>
                </c:pt>
                <c:pt idx="270">
                  <c:v>149629</c:v>
                </c:pt>
                <c:pt idx="271">
                  <c:v>154921</c:v>
                </c:pt>
                <c:pt idx="272">
                  <c:v>156658</c:v>
                </c:pt>
                <c:pt idx="273">
                  <c:v>157053</c:v>
                </c:pt>
                <c:pt idx="274">
                  <c:v>159269</c:v>
                </c:pt>
                <c:pt idx="275">
                  <c:v>156178</c:v>
                </c:pt>
                <c:pt idx="276">
                  <c:v>151393</c:v>
                </c:pt>
                <c:pt idx="277">
                  <c:v>154243</c:v>
                </c:pt>
                <c:pt idx="278">
                  <c:v>154293</c:v>
                </c:pt>
                <c:pt idx="279">
                  <c:v>155600</c:v>
                </c:pt>
                <c:pt idx="280">
                  <c:v>157899</c:v>
                </c:pt>
                <c:pt idx="281">
                  <c:v>153965</c:v>
                </c:pt>
                <c:pt idx="282">
                  <c:v>152238</c:v>
                </c:pt>
                <c:pt idx="283">
                  <c:v>158171</c:v>
                </c:pt>
                <c:pt idx="284">
                  <c:v>160170</c:v>
                </c:pt>
                <c:pt idx="285">
                  <c:v>163113</c:v>
                </c:pt>
                <c:pt idx="286">
                  <c:v>162890</c:v>
                </c:pt>
                <c:pt idx="287">
                  <c:v>161211</c:v>
                </c:pt>
                <c:pt idx="288">
                  <c:v>159253</c:v>
                </c:pt>
                <c:pt idx="289">
                  <c:v>157404</c:v>
                </c:pt>
                <c:pt idx="290">
                  <c:v>161515</c:v>
                </c:pt>
                <c:pt idx="291">
                  <c:v>156685</c:v>
                </c:pt>
                <c:pt idx="292">
                  <c:v>149838</c:v>
                </c:pt>
                <c:pt idx="293">
                  <c:v>148553</c:v>
                </c:pt>
                <c:pt idx="294">
                  <c:v>144596</c:v>
                </c:pt>
                <c:pt idx="295">
                  <c:v>154461</c:v>
                </c:pt>
                <c:pt idx="296">
                  <c:v>155742</c:v>
                </c:pt>
                <c:pt idx="297">
                  <c:v>157508</c:v>
                </c:pt>
                <c:pt idx="298">
                  <c:v>156877</c:v>
                </c:pt>
                <c:pt idx="299">
                  <c:v>156760</c:v>
                </c:pt>
                <c:pt idx="300">
                  <c:v>156769</c:v>
                </c:pt>
                <c:pt idx="301">
                  <c:v>153074</c:v>
                </c:pt>
                <c:pt idx="302">
                  <c:v>155296</c:v>
                </c:pt>
                <c:pt idx="303">
                  <c:v>157450</c:v>
                </c:pt>
                <c:pt idx="304">
                  <c:v>155113</c:v>
                </c:pt>
                <c:pt idx="305">
                  <c:v>153284</c:v>
                </c:pt>
                <c:pt idx="306">
                  <c:v>161801</c:v>
                </c:pt>
                <c:pt idx="307">
                  <c:v>160069</c:v>
                </c:pt>
                <c:pt idx="308">
                  <c:v>149169</c:v>
                </c:pt>
                <c:pt idx="309">
                  <c:v>158257</c:v>
                </c:pt>
                <c:pt idx="310">
                  <c:v>155737</c:v>
                </c:pt>
                <c:pt idx="311">
                  <c:v>157311</c:v>
                </c:pt>
                <c:pt idx="312">
                  <c:v>155226</c:v>
                </c:pt>
                <c:pt idx="313">
                  <c:v>154066</c:v>
                </c:pt>
                <c:pt idx="314">
                  <c:v>153510</c:v>
                </c:pt>
                <c:pt idx="315">
                  <c:v>151357</c:v>
                </c:pt>
                <c:pt idx="316">
                  <c:v>150200</c:v>
                </c:pt>
                <c:pt idx="317">
                  <c:v>148616</c:v>
                </c:pt>
                <c:pt idx="318">
                  <c:v>150242</c:v>
                </c:pt>
                <c:pt idx="319">
                  <c:v>143691</c:v>
                </c:pt>
                <c:pt idx="320">
                  <c:v>145474</c:v>
                </c:pt>
                <c:pt idx="321">
                  <c:v>147249</c:v>
                </c:pt>
                <c:pt idx="322">
                  <c:v>148858</c:v>
                </c:pt>
                <c:pt idx="323">
                  <c:v>148428</c:v>
                </c:pt>
                <c:pt idx="324">
                  <c:v>144071</c:v>
                </c:pt>
                <c:pt idx="325">
                  <c:v>141081</c:v>
                </c:pt>
                <c:pt idx="326">
                  <c:v>142358</c:v>
                </c:pt>
                <c:pt idx="327">
                  <c:v>140748</c:v>
                </c:pt>
                <c:pt idx="328">
                  <c:v>145855</c:v>
                </c:pt>
                <c:pt idx="329">
                  <c:v>147434</c:v>
                </c:pt>
                <c:pt idx="330">
                  <c:v>150095</c:v>
                </c:pt>
                <c:pt idx="331">
                  <c:v>151704</c:v>
                </c:pt>
                <c:pt idx="332">
                  <c:v>147337</c:v>
                </c:pt>
                <c:pt idx="333">
                  <c:v>149032</c:v>
                </c:pt>
                <c:pt idx="334">
                  <c:v>149467</c:v>
                </c:pt>
                <c:pt idx="335">
                  <c:v>148516</c:v>
                </c:pt>
                <c:pt idx="336">
                  <c:v>147391</c:v>
                </c:pt>
                <c:pt idx="337">
                  <c:v>149063</c:v>
                </c:pt>
                <c:pt idx="338">
                  <c:v>147410</c:v>
                </c:pt>
                <c:pt idx="339">
                  <c:v>147977</c:v>
                </c:pt>
                <c:pt idx="340">
                  <c:v>146769</c:v>
                </c:pt>
                <c:pt idx="341">
                  <c:v>149145</c:v>
                </c:pt>
                <c:pt idx="342">
                  <c:v>144808</c:v>
                </c:pt>
                <c:pt idx="343">
                  <c:v>131682</c:v>
                </c:pt>
                <c:pt idx="344">
                  <c:v>136507</c:v>
                </c:pt>
                <c:pt idx="345">
                  <c:v>131688</c:v>
                </c:pt>
                <c:pt idx="346">
                  <c:v>124436</c:v>
                </c:pt>
                <c:pt idx="347">
                  <c:v>134915</c:v>
                </c:pt>
                <c:pt idx="348">
                  <c:v>140306</c:v>
                </c:pt>
                <c:pt idx="349">
                  <c:v>140222</c:v>
                </c:pt>
                <c:pt idx="350">
                  <c:v>137130</c:v>
                </c:pt>
                <c:pt idx="351">
                  <c:v>135782</c:v>
                </c:pt>
                <c:pt idx="352">
                  <c:v>137916</c:v>
                </c:pt>
                <c:pt idx="353">
                  <c:v>135696</c:v>
                </c:pt>
                <c:pt idx="354">
                  <c:v>129977</c:v>
                </c:pt>
                <c:pt idx="355">
                  <c:v>134861</c:v>
                </c:pt>
                <c:pt idx="356">
                  <c:v>133696</c:v>
                </c:pt>
                <c:pt idx="357">
                  <c:v>132837</c:v>
                </c:pt>
                <c:pt idx="358">
                  <c:v>133333</c:v>
                </c:pt>
                <c:pt idx="359">
                  <c:v>133699</c:v>
                </c:pt>
                <c:pt idx="360">
                  <c:v>132470</c:v>
                </c:pt>
                <c:pt idx="361">
                  <c:v>129977</c:v>
                </c:pt>
                <c:pt idx="362">
                  <c:v>138053</c:v>
                </c:pt>
                <c:pt idx="363">
                  <c:v>140564</c:v>
                </c:pt>
                <c:pt idx="364">
                  <c:v>137500</c:v>
                </c:pt>
              </c:numCache>
            </c:numRef>
          </c:val>
          <c:smooth val="1"/>
        </c:ser>
        <c:marker val="1"/>
        <c:axId val="112885120"/>
        <c:axId val="112997504"/>
      </c:lineChart>
      <c:dateAx>
        <c:axId val="112885120"/>
        <c:scaling>
          <c:orientation val="minMax"/>
        </c:scaling>
        <c:axPos val="b"/>
        <c:numFmt formatCode="[$-409]d\-mmm;@" sourceLinked="0"/>
        <c:tickLblPos val="nextTo"/>
        <c:spPr>
          <a:ln w="3175">
            <a:solidFill>
              <a:srgbClr val="000000"/>
            </a:solidFill>
            <a:prstDash val="solid"/>
          </a:ln>
        </c:spPr>
        <c:txPr>
          <a:bodyPr rot="-2700000" vert="horz"/>
          <a:lstStyle/>
          <a:p>
            <a:pPr>
              <a:defRPr sz="800" b="1" i="0" u="none" strike="noStrike" baseline="0">
                <a:solidFill>
                  <a:srgbClr val="000000"/>
                </a:solidFill>
                <a:latin typeface="Arial"/>
                <a:ea typeface="Arial"/>
                <a:cs typeface="Arial"/>
              </a:defRPr>
            </a:pPr>
            <a:endParaRPr lang="en-US"/>
          </a:p>
        </c:txPr>
        <c:crossAx val="112997504"/>
        <c:crosses val="autoZero"/>
        <c:auto val="1"/>
        <c:lblOffset val="100"/>
        <c:baseTimeUnit val="days"/>
        <c:majorUnit val="14"/>
        <c:majorTimeUnit val="days"/>
        <c:minorUnit val="14"/>
        <c:minorTimeUnit val="days"/>
      </c:dateAx>
      <c:valAx>
        <c:axId val="112997504"/>
        <c:scaling>
          <c:orientation val="minMax"/>
          <c:max val="165000"/>
          <c:min val="65000"/>
        </c:scaling>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Daily MWH</a:t>
                </a:r>
              </a:p>
            </c:rich>
          </c:tx>
          <c:layout>
            <c:manualLayout>
              <c:xMode val="edge"/>
              <c:yMode val="edge"/>
              <c:x val="8.8790233074362186E-3"/>
              <c:y val="0.64110929853181431"/>
            </c:manualLayout>
          </c:layout>
          <c:spPr>
            <a:noFill/>
            <a:ln w="25400">
              <a:noFill/>
            </a:ln>
          </c:spPr>
        </c:title>
        <c:numFmt formatCode="#,##0"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12885120"/>
        <c:crossesAt val="39487"/>
        <c:crossBetween val="between"/>
        <c:majorUnit val="10000"/>
        <c:minorUnit val="1000"/>
      </c:valAx>
      <c:spPr>
        <a:solidFill>
          <a:srgbClr val="FFFFCC"/>
        </a:solidFill>
        <a:ln w="12700">
          <a:solidFill>
            <a:srgbClr val="808080"/>
          </a:solidFill>
          <a:prstDash val="solid"/>
        </a:ln>
      </c:spPr>
    </c:plotArea>
    <c:legend>
      <c:legendPos val="r"/>
      <c:legendEntry>
        <c:idx val="3"/>
        <c:delete val="1"/>
      </c:legendEntry>
      <c:layout>
        <c:manualLayout>
          <c:xMode val="edge"/>
          <c:yMode val="edge"/>
          <c:x val="0.69879764859992044"/>
          <c:y val="0.76077179137228035"/>
          <c:w val="0.21790603033666403"/>
          <c:h val="0.11086535422787466"/>
        </c:manualLayout>
      </c:layout>
      <c:spPr>
        <a:solidFill>
          <a:srgbClr val="FFFFFF"/>
        </a:solidFill>
        <a:ln w="3175">
          <a:solidFill>
            <a:srgbClr val="000000"/>
          </a:solidFill>
          <a:prstDash val="solid"/>
        </a:ln>
      </c:spPr>
      <c:txPr>
        <a:bodyPr/>
        <a:lstStyle/>
        <a:p>
          <a:pPr>
            <a:defRPr sz="1100" b="1"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a:t>Outages - MW Lost</a:t>
            </a:r>
          </a:p>
        </c:rich>
      </c:tx>
      <c:layout>
        <c:manualLayout>
          <c:xMode val="edge"/>
          <c:yMode val="edge"/>
          <c:x val="0.16478676342812373"/>
          <c:y val="0.18704296794361377"/>
        </c:manualLayout>
      </c:layout>
      <c:spPr>
        <a:solidFill>
          <a:schemeClr val="bg1">
            <a:lumMod val="95000"/>
          </a:schemeClr>
        </a:solidFill>
      </c:spPr>
    </c:title>
    <c:plotArea>
      <c:layout>
        <c:manualLayout>
          <c:layoutTarget val="inner"/>
          <c:xMode val="edge"/>
          <c:yMode val="edge"/>
          <c:x val="9.6581047307638598E-2"/>
          <c:y val="0.17328339575530652"/>
          <c:w val="0.88814117324378761"/>
          <c:h val="0.66768743794666163"/>
        </c:manualLayout>
      </c:layout>
      <c:lineChart>
        <c:grouping val="standard"/>
        <c:ser>
          <c:idx val="0"/>
          <c:order val="0"/>
          <c:tx>
            <c:v>Planned</c:v>
          </c:tx>
          <c:spPr>
            <a:ln>
              <a:solidFill>
                <a:srgbClr val="00B050"/>
              </a:solidFill>
            </a:ln>
          </c:spPr>
          <c:marker>
            <c:symbol val="none"/>
          </c:marker>
          <c:cat>
            <c:numRef>
              <c:f>'Weekly Average'!$A$5:$A$57</c:f>
              <c:numCache>
                <c:formatCode>d\-mmm\-yy</c:formatCode>
                <c:ptCount val="53"/>
                <c:pt idx="0">
                  <c:v>39768</c:v>
                </c:pt>
                <c:pt idx="1">
                  <c:v>39775</c:v>
                </c:pt>
                <c:pt idx="2">
                  <c:v>39782</c:v>
                </c:pt>
                <c:pt idx="3">
                  <c:v>39789</c:v>
                </c:pt>
                <c:pt idx="4">
                  <c:v>39796</c:v>
                </c:pt>
                <c:pt idx="5">
                  <c:v>39803</c:v>
                </c:pt>
                <c:pt idx="6">
                  <c:v>39810</c:v>
                </c:pt>
                <c:pt idx="7">
                  <c:v>39817</c:v>
                </c:pt>
                <c:pt idx="8">
                  <c:v>39824</c:v>
                </c:pt>
                <c:pt idx="9">
                  <c:v>39831</c:v>
                </c:pt>
                <c:pt idx="10">
                  <c:v>39838</c:v>
                </c:pt>
                <c:pt idx="11">
                  <c:v>39845</c:v>
                </c:pt>
                <c:pt idx="12">
                  <c:v>39852</c:v>
                </c:pt>
                <c:pt idx="13">
                  <c:v>39859</c:v>
                </c:pt>
                <c:pt idx="14">
                  <c:v>39866</c:v>
                </c:pt>
                <c:pt idx="15">
                  <c:v>39873</c:v>
                </c:pt>
                <c:pt idx="16">
                  <c:v>39880</c:v>
                </c:pt>
                <c:pt idx="17">
                  <c:v>39887</c:v>
                </c:pt>
                <c:pt idx="18">
                  <c:v>39894</c:v>
                </c:pt>
                <c:pt idx="19">
                  <c:v>39901</c:v>
                </c:pt>
                <c:pt idx="20">
                  <c:v>39908</c:v>
                </c:pt>
                <c:pt idx="21">
                  <c:v>39915</c:v>
                </c:pt>
                <c:pt idx="22">
                  <c:v>39922</c:v>
                </c:pt>
                <c:pt idx="23">
                  <c:v>39929</c:v>
                </c:pt>
                <c:pt idx="24">
                  <c:v>39936</c:v>
                </c:pt>
                <c:pt idx="25">
                  <c:v>39943</c:v>
                </c:pt>
                <c:pt idx="26">
                  <c:v>39950</c:v>
                </c:pt>
                <c:pt idx="27">
                  <c:v>39957</c:v>
                </c:pt>
                <c:pt idx="28">
                  <c:v>39964</c:v>
                </c:pt>
                <c:pt idx="29">
                  <c:v>39971</c:v>
                </c:pt>
                <c:pt idx="30">
                  <c:v>39978</c:v>
                </c:pt>
                <c:pt idx="31">
                  <c:v>39985</c:v>
                </c:pt>
                <c:pt idx="32">
                  <c:v>39992</c:v>
                </c:pt>
                <c:pt idx="33">
                  <c:v>39999</c:v>
                </c:pt>
                <c:pt idx="34">
                  <c:v>40006</c:v>
                </c:pt>
                <c:pt idx="35">
                  <c:v>40013</c:v>
                </c:pt>
                <c:pt idx="36">
                  <c:v>40020</c:v>
                </c:pt>
                <c:pt idx="37">
                  <c:v>40027</c:v>
                </c:pt>
                <c:pt idx="38">
                  <c:v>40034</c:v>
                </c:pt>
                <c:pt idx="39">
                  <c:v>40041</c:v>
                </c:pt>
                <c:pt idx="40">
                  <c:v>40048</c:v>
                </c:pt>
                <c:pt idx="41">
                  <c:v>40055</c:v>
                </c:pt>
                <c:pt idx="42">
                  <c:v>40062</c:v>
                </c:pt>
                <c:pt idx="43">
                  <c:v>40069</c:v>
                </c:pt>
                <c:pt idx="44">
                  <c:v>40076</c:v>
                </c:pt>
                <c:pt idx="45">
                  <c:v>40083</c:v>
                </c:pt>
                <c:pt idx="46">
                  <c:v>40090</c:v>
                </c:pt>
                <c:pt idx="47">
                  <c:v>40097</c:v>
                </c:pt>
                <c:pt idx="48">
                  <c:v>40104</c:v>
                </c:pt>
                <c:pt idx="49">
                  <c:v>40111</c:v>
                </c:pt>
                <c:pt idx="50">
                  <c:v>40118</c:v>
                </c:pt>
                <c:pt idx="51">
                  <c:v>40125</c:v>
                </c:pt>
                <c:pt idx="52">
                  <c:v>40132</c:v>
                </c:pt>
              </c:numCache>
            </c:numRef>
          </c:cat>
          <c:val>
            <c:numRef>
              <c:f>'Weekly Average'!$B$5:$B$57</c:f>
              <c:numCache>
                <c:formatCode>#,##0</c:formatCode>
                <c:ptCount val="53"/>
                <c:pt idx="0">
                  <c:v>889.21428571428567</c:v>
                </c:pt>
                <c:pt idx="1">
                  <c:v>695.5</c:v>
                </c:pt>
                <c:pt idx="2">
                  <c:v>883.5</c:v>
                </c:pt>
                <c:pt idx="3">
                  <c:v>998.35714285714289</c:v>
                </c:pt>
                <c:pt idx="4">
                  <c:v>776.35714285714289</c:v>
                </c:pt>
                <c:pt idx="5">
                  <c:v>942.64285714285711</c:v>
                </c:pt>
                <c:pt idx="6">
                  <c:v>845.35714285714289</c:v>
                </c:pt>
                <c:pt idx="7">
                  <c:v>794.92857142857304</c:v>
                </c:pt>
                <c:pt idx="8">
                  <c:v>904.21428571428567</c:v>
                </c:pt>
                <c:pt idx="9">
                  <c:v>910.85714285714289</c:v>
                </c:pt>
                <c:pt idx="10">
                  <c:v>848.07142857142856</c:v>
                </c:pt>
                <c:pt idx="11">
                  <c:v>560.64285714285711</c:v>
                </c:pt>
                <c:pt idx="12">
                  <c:v>1106.357142857139</c:v>
                </c:pt>
                <c:pt idx="13">
                  <c:v>1223.5</c:v>
                </c:pt>
                <c:pt idx="14">
                  <c:v>1311.9285714285775</c:v>
                </c:pt>
                <c:pt idx="15">
                  <c:v>1289.9285714285775</c:v>
                </c:pt>
                <c:pt idx="16">
                  <c:v>1462.9285714285775</c:v>
                </c:pt>
                <c:pt idx="17">
                  <c:v>1745</c:v>
                </c:pt>
                <c:pt idx="18">
                  <c:v>1397</c:v>
                </c:pt>
                <c:pt idx="19">
                  <c:v>1236.214285714286</c:v>
                </c:pt>
                <c:pt idx="20">
                  <c:v>1473.1428571428571</c:v>
                </c:pt>
                <c:pt idx="21">
                  <c:v>1620.5714285714225</c:v>
                </c:pt>
                <c:pt idx="22">
                  <c:v>1930.9285714285775</c:v>
                </c:pt>
                <c:pt idx="23">
                  <c:v>1960.4285714285775</c:v>
                </c:pt>
                <c:pt idx="24">
                  <c:v>1729.714285714286</c:v>
                </c:pt>
                <c:pt idx="25">
                  <c:v>1505.1428571428571</c:v>
                </c:pt>
                <c:pt idx="26">
                  <c:v>1122</c:v>
                </c:pt>
                <c:pt idx="27">
                  <c:v>1054.2857142857151</c:v>
                </c:pt>
                <c:pt idx="28">
                  <c:v>755</c:v>
                </c:pt>
                <c:pt idx="29">
                  <c:v>523.85714285714289</c:v>
                </c:pt>
                <c:pt idx="30">
                  <c:v>499.42857142856957</c:v>
                </c:pt>
                <c:pt idx="31">
                  <c:v>516.42857142857304</c:v>
                </c:pt>
                <c:pt idx="32">
                  <c:v>546.57142857142856</c:v>
                </c:pt>
                <c:pt idx="33">
                  <c:v>551.14285714285711</c:v>
                </c:pt>
                <c:pt idx="34">
                  <c:v>529.57142857142856</c:v>
                </c:pt>
                <c:pt idx="35">
                  <c:v>399.85714285714283</c:v>
                </c:pt>
                <c:pt idx="36">
                  <c:v>421.42857142856957</c:v>
                </c:pt>
                <c:pt idx="37">
                  <c:v>461.14285714285802</c:v>
                </c:pt>
                <c:pt idx="38">
                  <c:v>446.85714285714283</c:v>
                </c:pt>
                <c:pt idx="39">
                  <c:v>457</c:v>
                </c:pt>
                <c:pt idx="40">
                  <c:v>179.71428571428513</c:v>
                </c:pt>
                <c:pt idx="41">
                  <c:v>211.14285714285671</c:v>
                </c:pt>
                <c:pt idx="42">
                  <c:v>337.71428571428567</c:v>
                </c:pt>
                <c:pt idx="43">
                  <c:v>435.71428571428567</c:v>
                </c:pt>
                <c:pt idx="44">
                  <c:v>398.57142857142856</c:v>
                </c:pt>
                <c:pt idx="45">
                  <c:v>353.57142857142856</c:v>
                </c:pt>
                <c:pt idx="46">
                  <c:v>656.71428571428567</c:v>
                </c:pt>
                <c:pt idx="47">
                  <c:v>969.71428571428567</c:v>
                </c:pt>
                <c:pt idx="48">
                  <c:v>780.14285714285711</c:v>
                </c:pt>
                <c:pt idx="49">
                  <c:v>993.07142857142856</c:v>
                </c:pt>
                <c:pt idx="50">
                  <c:v>1092</c:v>
                </c:pt>
                <c:pt idx="51">
                  <c:v>1539</c:v>
                </c:pt>
                <c:pt idx="52">
                  <c:v>1422.2857142857151</c:v>
                </c:pt>
              </c:numCache>
            </c:numRef>
          </c:val>
        </c:ser>
        <c:ser>
          <c:idx val="1"/>
          <c:order val="1"/>
          <c:tx>
            <c:v>Unplanned</c:v>
          </c:tx>
          <c:spPr>
            <a:ln>
              <a:solidFill>
                <a:srgbClr val="FF0000"/>
              </a:solidFill>
            </a:ln>
          </c:spPr>
          <c:marker>
            <c:symbol val="none"/>
          </c:marker>
          <c:cat>
            <c:numRef>
              <c:f>'Weekly Average'!$A$5:$A$57</c:f>
              <c:numCache>
                <c:formatCode>d\-mmm\-yy</c:formatCode>
                <c:ptCount val="53"/>
                <c:pt idx="0">
                  <c:v>39768</c:v>
                </c:pt>
                <c:pt idx="1">
                  <c:v>39775</c:v>
                </c:pt>
                <c:pt idx="2">
                  <c:v>39782</c:v>
                </c:pt>
                <c:pt idx="3">
                  <c:v>39789</c:v>
                </c:pt>
                <c:pt idx="4">
                  <c:v>39796</c:v>
                </c:pt>
                <c:pt idx="5">
                  <c:v>39803</c:v>
                </c:pt>
                <c:pt idx="6">
                  <c:v>39810</c:v>
                </c:pt>
                <c:pt idx="7">
                  <c:v>39817</c:v>
                </c:pt>
                <c:pt idx="8">
                  <c:v>39824</c:v>
                </c:pt>
                <c:pt idx="9">
                  <c:v>39831</c:v>
                </c:pt>
                <c:pt idx="10">
                  <c:v>39838</c:v>
                </c:pt>
                <c:pt idx="11">
                  <c:v>39845</c:v>
                </c:pt>
                <c:pt idx="12">
                  <c:v>39852</c:v>
                </c:pt>
                <c:pt idx="13">
                  <c:v>39859</c:v>
                </c:pt>
                <c:pt idx="14">
                  <c:v>39866</c:v>
                </c:pt>
                <c:pt idx="15">
                  <c:v>39873</c:v>
                </c:pt>
                <c:pt idx="16">
                  <c:v>39880</c:v>
                </c:pt>
                <c:pt idx="17">
                  <c:v>39887</c:v>
                </c:pt>
                <c:pt idx="18">
                  <c:v>39894</c:v>
                </c:pt>
                <c:pt idx="19">
                  <c:v>39901</c:v>
                </c:pt>
                <c:pt idx="20">
                  <c:v>39908</c:v>
                </c:pt>
                <c:pt idx="21">
                  <c:v>39915</c:v>
                </c:pt>
                <c:pt idx="22">
                  <c:v>39922</c:v>
                </c:pt>
                <c:pt idx="23">
                  <c:v>39929</c:v>
                </c:pt>
                <c:pt idx="24">
                  <c:v>39936</c:v>
                </c:pt>
                <c:pt idx="25">
                  <c:v>39943</c:v>
                </c:pt>
                <c:pt idx="26">
                  <c:v>39950</c:v>
                </c:pt>
                <c:pt idx="27">
                  <c:v>39957</c:v>
                </c:pt>
                <c:pt idx="28">
                  <c:v>39964</c:v>
                </c:pt>
                <c:pt idx="29">
                  <c:v>39971</c:v>
                </c:pt>
                <c:pt idx="30">
                  <c:v>39978</c:v>
                </c:pt>
                <c:pt idx="31">
                  <c:v>39985</c:v>
                </c:pt>
                <c:pt idx="32">
                  <c:v>39992</c:v>
                </c:pt>
                <c:pt idx="33">
                  <c:v>39999</c:v>
                </c:pt>
                <c:pt idx="34">
                  <c:v>40006</c:v>
                </c:pt>
                <c:pt idx="35">
                  <c:v>40013</c:v>
                </c:pt>
                <c:pt idx="36">
                  <c:v>40020</c:v>
                </c:pt>
                <c:pt idx="37">
                  <c:v>40027</c:v>
                </c:pt>
                <c:pt idx="38">
                  <c:v>40034</c:v>
                </c:pt>
                <c:pt idx="39">
                  <c:v>40041</c:v>
                </c:pt>
                <c:pt idx="40">
                  <c:v>40048</c:v>
                </c:pt>
                <c:pt idx="41">
                  <c:v>40055</c:v>
                </c:pt>
                <c:pt idx="42">
                  <c:v>40062</c:v>
                </c:pt>
                <c:pt idx="43">
                  <c:v>40069</c:v>
                </c:pt>
                <c:pt idx="44">
                  <c:v>40076</c:v>
                </c:pt>
                <c:pt idx="45">
                  <c:v>40083</c:v>
                </c:pt>
                <c:pt idx="46">
                  <c:v>40090</c:v>
                </c:pt>
                <c:pt idx="47">
                  <c:v>40097</c:v>
                </c:pt>
                <c:pt idx="48">
                  <c:v>40104</c:v>
                </c:pt>
                <c:pt idx="49">
                  <c:v>40111</c:v>
                </c:pt>
                <c:pt idx="50">
                  <c:v>40118</c:v>
                </c:pt>
                <c:pt idx="51">
                  <c:v>40125</c:v>
                </c:pt>
                <c:pt idx="52">
                  <c:v>40132</c:v>
                </c:pt>
              </c:numCache>
            </c:numRef>
          </c:cat>
          <c:val>
            <c:numRef>
              <c:f>'Weekly Average'!$C$5:$C$57</c:f>
              <c:numCache>
                <c:formatCode>#,##0</c:formatCode>
                <c:ptCount val="53"/>
                <c:pt idx="0">
                  <c:v>1385.214285714286</c:v>
                </c:pt>
                <c:pt idx="1">
                  <c:v>1454.5</c:v>
                </c:pt>
                <c:pt idx="2">
                  <c:v>1557.2857142857151</c:v>
                </c:pt>
                <c:pt idx="3">
                  <c:v>1225.857142857139</c:v>
                </c:pt>
                <c:pt idx="4">
                  <c:v>1127.7857142857151</c:v>
                </c:pt>
                <c:pt idx="5">
                  <c:v>1005.2857142857143</c:v>
                </c:pt>
                <c:pt idx="6">
                  <c:v>953.85714285714289</c:v>
                </c:pt>
                <c:pt idx="7">
                  <c:v>985.71428571428567</c:v>
                </c:pt>
                <c:pt idx="8">
                  <c:v>786.28571428571433</c:v>
                </c:pt>
                <c:pt idx="9">
                  <c:v>1050.4285714285775</c:v>
                </c:pt>
                <c:pt idx="10">
                  <c:v>904.57142857142856</c:v>
                </c:pt>
                <c:pt idx="11">
                  <c:v>935.71428571428567</c:v>
                </c:pt>
                <c:pt idx="12">
                  <c:v>828.28571428571433</c:v>
                </c:pt>
                <c:pt idx="13">
                  <c:v>690.64285714285711</c:v>
                </c:pt>
                <c:pt idx="14">
                  <c:v>989.85714285714289</c:v>
                </c:pt>
                <c:pt idx="15">
                  <c:v>752.57142857142856</c:v>
                </c:pt>
                <c:pt idx="16">
                  <c:v>663.28571428571433</c:v>
                </c:pt>
                <c:pt idx="17">
                  <c:v>1124.7857142857151</c:v>
                </c:pt>
                <c:pt idx="18">
                  <c:v>1297.714285714286</c:v>
                </c:pt>
                <c:pt idx="19">
                  <c:v>1523.357142857139</c:v>
                </c:pt>
                <c:pt idx="20">
                  <c:v>1335.214285714286</c:v>
                </c:pt>
                <c:pt idx="21">
                  <c:v>865.28571428571433</c:v>
                </c:pt>
                <c:pt idx="22">
                  <c:v>931.78571428571433</c:v>
                </c:pt>
                <c:pt idx="23">
                  <c:v>947.64285714285711</c:v>
                </c:pt>
                <c:pt idx="24">
                  <c:v>875.78571428571433</c:v>
                </c:pt>
                <c:pt idx="25">
                  <c:v>961.78571428571433</c:v>
                </c:pt>
                <c:pt idx="26">
                  <c:v>738.28571428571433</c:v>
                </c:pt>
                <c:pt idx="27">
                  <c:v>929.92857142857304</c:v>
                </c:pt>
                <c:pt idx="28">
                  <c:v>838.21428571428567</c:v>
                </c:pt>
                <c:pt idx="29">
                  <c:v>813.5</c:v>
                </c:pt>
                <c:pt idx="30">
                  <c:v>813.35714285714289</c:v>
                </c:pt>
                <c:pt idx="31">
                  <c:v>841.78571428571433</c:v>
                </c:pt>
                <c:pt idx="32">
                  <c:v>1121.0714285714225</c:v>
                </c:pt>
                <c:pt idx="33">
                  <c:v>1134.214285714286</c:v>
                </c:pt>
                <c:pt idx="34">
                  <c:v>818.64285714285711</c:v>
                </c:pt>
                <c:pt idx="35">
                  <c:v>933.07142857142856</c:v>
                </c:pt>
                <c:pt idx="36">
                  <c:v>978.35714285714289</c:v>
                </c:pt>
                <c:pt idx="37">
                  <c:v>1304.6428571428571</c:v>
                </c:pt>
                <c:pt idx="38">
                  <c:v>1294.5714285714225</c:v>
                </c:pt>
                <c:pt idx="39">
                  <c:v>1166.9285714285775</c:v>
                </c:pt>
                <c:pt idx="40">
                  <c:v>1322.1428571428571</c:v>
                </c:pt>
                <c:pt idx="41">
                  <c:v>1008.7142857142857</c:v>
                </c:pt>
                <c:pt idx="42">
                  <c:v>1071.5</c:v>
                </c:pt>
                <c:pt idx="43">
                  <c:v>968.35714285714289</c:v>
                </c:pt>
                <c:pt idx="44">
                  <c:v>1219.5714285714225</c:v>
                </c:pt>
                <c:pt idx="45">
                  <c:v>1076.4285714285775</c:v>
                </c:pt>
                <c:pt idx="46">
                  <c:v>1274.7857142857151</c:v>
                </c:pt>
                <c:pt idx="47">
                  <c:v>1174.214285714286</c:v>
                </c:pt>
                <c:pt idx="48">
                  <c:v>1224.714285714286</c:v>
                </c:pt>
                <c:pt idx="49">
                  <c:v>996.92857142857304</c:v>
                </c:pt>
                <c:pt idx="50">
                  <c:v>1306</c:v>
                </c:pt>
                <c:pt idx="51">
                  <c:v>1060</c:v>
                </c:pt>
                <c:pt idx="52">
                  <c:v>1229.4285714285775</c:v>
                </c:pt>
              </c:numCache>
            </c:numRef>
          </c:val>
        </c:ser>
        <c:ser>
          <c:idx val="2"/>
          <c:order val="2"/>
          <c:tx>
            <c:v>Water</c:v>
          </c:tx>
          <c:spPr>
            <a:ln>
              <a:solidFill>
                <a:srgbClr val="0070C0"/>
              </a:solidFill>
            </a:ln>
          </c:spPr>
          <c:marker>
            <c:symbol val="none"/>
          </c:marker>
          <c:cat>
            <c:numRef>
              <c:f>'Weekly Average'!$A$5:$A$57</c:f>
              <c:numCache>
                <c:formatCode>d\-mmm\-yy</c:formatCode>
                <c:ptCount val="53"/>
                <c:pt idx="0">
                  <c:v>39768</c:v>
                </c:pt>
                <c:pt idx="1">
                  <c:v>39775</c:v>
                </c:pt>
                <c:pt idx="2">
                  <c:v>39782</c:v>
                </c:pt>
                <c:pt idx="3">
                  <c:v>39789</c:v>
                </c:pt>
                <c:pt idx="4">
                  <c:v>39796</c:v>
                </c:pt>
                <c:pt idx="5">
                  <c:v>39803</c:v>
                </c:pt>
                <c:pt idx="6">
                  <c:v>39810</c:v>
                </c:pt>
                <c:pt idx="7">
                  <c:v>39817</c:v>
                </c:pt>
                <c:pt idx="8">
                  <c:v>39824</c:v>
                </c:pt>
                <c:pt idx="9">
                  <c:v>39831</c:v>
                </c:pt>
                <c:pt idx="10">
                  <c:v>39838</c:v>
                </c:pt>
                <c:pt idx="11">
                  <c:v>39845</c:v>
                </c:pt>
                <c:pt idx="12">
                  <c:v>39852</c:v>
                </c:pt>
                <c:pt idx="13">
                  <c:v>39859</c:v>
                </c:pt>
                <c:pt idx="14">
                  <c:v>39866</c:v>
                </c:pt>
                <c:pt idx="15">
                  <c:v>39873</c:v>
                </c:pt>
                <c:pt idx="16">
                  <c:v>39880</c:v>
                </c:pt>
                <c:pt idx="17">
                  <c:v>39887</c:v>
                </c:pt>
                <c:pt idx="18">
                  <c:v>39894</c:v>
                </c:pt>
                <c:pt idx="19">
                  <c:v>39901</c:v>
                </c:pt>
                <c:pt idx="20">
                  <c:v>39908</c:v>
                </c:pt>
                <c:pt idx="21">
                  <c:v>39915</c:v>
                </c:pt>
                <c:pt idx="22">
                  <c:v>39922</c:v>
                </c:pt>
                <c:pt idx="23">
                  <c:v>39929</c:v>
                </c:pt>
                <c:pt idx="24">
                  <c:v>39936</c:v>
                </c:pt>
                <c:pt idx="25">
                  <c:v>39943</c:v>
                </c:pt>
                <c:pt idx="26">
                  <c:v>39950</c:v>
                </c:pt>
                <c:pt idx="27">
                  <c:v>39957</c:v>
                </c:pt>
                <c:pt idx="28">
                  <c:v>39964</c:v>
                </c:pt>
                <c:pt idx="29">
                  <c:v>39971</c:v>
                </c:pt>
                <c:pt idx="30">
                  <c:v>39978</c:v>
                </c:pt>
                <c:pt idx="31">
                  <c:v>39985</c:v>
                </c:pt>
                <c:pt idx="32">
                  <c:v>39992</c:v>
                </c:pt>
                <c:pt idx="33">
                  <c:v>39999</c:v>
                </c:pt>
                <c:pt idx="34">
                  <c:v>40006</c:v>
                </c:pt>
                <c:pt idx="35">
                  <c:v>40013</c:v>
                </c:pt>
                <c:pt idx="36">
                  <c:v>40020</c:v>
                </c:pt>
                <c:pt idx="37">
                  <c:v>40027</c:v>
                </c:pt>
                <c:pt idx="38">
                  <c:v>40034</c:v>
                </c:pt>
                <c:pt idx="39">
                  <c:v>40041</c:v>
                </c:pt>
                <c:pt idx="40">
                  <c:v>40048</c:v>
                </c:pt>
                <c:pt idx="41">
                  <c:v>40055</c:v>
                </c:pt>
                <c:pt idx="42">
                  <c:v>40062</c:v>
                </c:pt>
                <c:pt idx="43">
                  <c:v>40069</c:v>
                </c:pt>
                <c:pt idx="44">
                  <c:v>40076</c:v>
                </c:pt>
                <c:pt idx="45">
                  <c:v>40083</c:v>
                </c:pt>
                <c:pt idx="46">
                  <c:v>40090</c:v>
                </c:pt>
                <c:pt idx="47">
                  <c:v>40097</c:v>
                </c:pt>
                <c:pt idx="48">
                  <c:v>40104</c:v>
                </c:pt>
                <c:pt idx="49">
                  <c:v>40111</c:v>
                </c:pt>
                <c:pt idx="50">
                  <c:v>40118</c:v>
                </c:pt>
                <c:pt idx="51">
                  <c:v>40125</c:v>
                </c:pt>
                <c:pt idx="52">
                  <c:v>40132</c:v>
                </c:pt>
              </c:numCache>
            </c:numRef>
          </c:cat>
          <c:val>
            <c:numRef>
              <c:f>'Weekly Average'!$D$5:$D$57</c:f>
              <c:numCache>
                <c:formatCode>#,##0</c:formatCode>
                <c:ptCount val="53"/>
                <c:pt idx="0">
                  <c:v>1518.1428571428571</c:v>
                </c:pt>
                <c:pt idx="1">
                  <c:v>1520.857142857139</c:v>
                </c:pt>
                <c:pt idx="2">
                  <c:v>1526.714285714286</c:v>
                </c:pt>
                <c:pt idx="3">
                  <c:v>1580</c:v>
                </c:pt>
                <c:pt idx="4">
                  <c:v>1052</c:v>
                </c:pt>
                <c:pt idx="5">
                  <c:v>1087.5714285714225</c:v>
                </c:pt>
                <c:pt idx="6">
                  <c:v>1135</c:v>
                </c:pt>
                <c:pt idx="7">
                  <c:v>1135</c:v>
                </c:pt>
                <c:pt idx="8">
                  <c:v>1214.5714285714225</c:v>
                </c:pt>
                <c:pt idx="9">
                  <c:v>1259.4285714285775</c:v>
                </c:pt>
                <c:pt idx="10">
                  <c:v>1295</c:v>
                </c:pt>
                <c:pt idx="11">
                  <c:v>1266.4285714285775</c:v>
                </c:pt>
                <c:pt idx="12">
                  <c:v>1195</c:v>
                </c:pt>
                <c:pt idx="13">
                  <c:v>1195</c:v>
                </c:pt>
                <c:pt idx="14">
                  <c:v>1195</c:v>
                </c:pt>
                <c:pt idx="15">
                  <c:v>1195</c:v>
                </c:pt>
                <c:pt idx="16">
                  <c:v>1197.1428571428571</c:v>
                </c:pt>
                <c:pt idx="17">
                  <c:v>1198</c:v>
                </c:pt>
                <c:pt idx="18">
                  <c:v>1188.5714285714225</c:v>
                </c:pt>
                <c:pt idx="19">
                  <c:v>1072.4285714285775</c:v>
                </c:pt>
                <c:pt idx="20">
                  <c:v>903.85714285714289</c:v>
                </c:pt>
                <c:pt idx="21">
                  <c:v>891</c:v>
                </c:pt>
                <c:pt idx="22">
                  <c:v>891</c:v>
                </c:pt>
                <c:pt idx="23">
                  <c:v>947</c:v>
                </c:pt>
                <c:pt idx="24">
                  <c:v>881</c:v>
                </c:pt>
                <c:pt idx="25">
                  <c:v>863</c:v>
                </c:pt>
                <c:pt idx="26">
                  <c:v>863</c:v>
                </c:pt>
                <c:pt idx="27">
                  <c:v>863</c:v>
                </c:pt>
                <c:pt idx="28">
                  <c:v>863</c:v>
                </c:pt>
                <c:pt idx="29">
                  <c:v>863</c:v>
                </c:pt>
                <c:pt idx="30">
                  <c:v>863</c:v>
                </c:pt>
                <c:pt idx="31">
                  <c:v>863</c:v>
                </c:pt>
                <c:pt idx="32">
                  <c:v>863</c:v>
                </c:pt>
                <c:pt idx="33">
                  <c:v>1099.5714285714225</c:v>
                </c:pt>
                <c:pt idx="34">
                  <c:v>1003</c:v>
                </c:pt>
                <c:pt idx="35">
                  <c:v>1024.4285714285775</c:v>
                </c:pt>
                <c:pt idx="36">
                  <c:v>978</c:v>
                </c:pt>
                <c:pt idx="37">
                  <c:v>1032.2857142857151</c:v>
                </c:pt>
                <c:pt idx="38">
                  <c:v>989.57142857142856</c:v>
                </c:pt>
                <c:pt idx="39">
                  <c:v>1094.857142857139</c:v>
                </c:pt>
                <c:pt idx="40">
                  <c:v>887</c:v>
                </c:pt>
                <c:pt idx="41">
                  <c:v>927.71428571428567</c:v>
                </c:pt>
                <c:pt idx="42">
                  <c:v>1112</c:v>
                </c:pt>
                <c:pt idx="43">
                  <c:v>1194.5714285714225</c:v>
                </c:pt>
                <c:pt idx="44">
                  <c:v>1177.857142857139</c:v>
                </c:pt>
                <c:pt idx="45">
                  <c:v>1186.1428571428571</c:v>
                </c:pt>
                <c:pt idx="46">
                  <c:v>1331.714285714286</c:v>
                </c:pt>
                <c:pt idx="47">
                  <c:v>1283.857142857139</c:v>
                </c:pt>
                <c:pt idx="48">
                  <c:v>1305.5714285714225</c:v>
                </c:pt>
                <c:pt idx="49">
                  <c:v>1339.714285714286</c:v>
                </c:pt>
                <c:pt idx="50">
                  <c:v>1348</c:v>
                </c:pt>
                <c:pt idx="51">
                  <c:v>1299</c:v>
                </c:pt>
                <c:pt idx="52">
                  <c:v>1275</c:v>
                </c:pt>
              </c:numCache>
            </c:numRef>
          </c:val>
        </c:ser>
        <c:ser>
          <c:idx val="3"/>
          <c:order val="3"/>
          <c:tx>
            <c:v>Fuel</c:v>
          </c:tx>
          <c:spPr>
            <a:ln>
              <a:solidFill>
                <a:schemeClr val="tx1"/>
              </a:solidFill>
            </a:ln>
          </c:spPr>
          <c:marker>
            <c:symbol val="none"/>
          </c:marker>
          <c:cat>
            <c:numRef>
              <c:f>'Weekly Average'!$A$5:$A$57</c:f>
              <c:numCache>
                <c:formatCode>d\-mmm\-yy</c:formatCode>
                <c:ptCount val="53"/>
                <c:pt idx="0">
                  <c:v>39768</c:v>
                </c:pt>
                <c:pt idx="1">
                  <c:v>39775</c:v>
                </c:pt>
                <c:pt idx="2">
                  <c:v>39782</c:v>
                </c:pt>
                <c:pt idx="3">
                  <c:v>39789</c:v>
                </c:pt>
                <c:pt idx="4">
                  <c:v>39796</c:v>
                </c:pt>
                <c:pt idx="5">
                  <c:v>39803</c:v>
                </c:pt>
                <c:pt idx="6">
                  <c:v>39810</c:v>
                </c:pt>
                <c:pt idx="7">
                  <c:v>39817</c:v>
                </c:pt>
                <c:pt idx="8">
                  <c:v>39824</c:v>
                </c:pt>
                <c:pt idx="9">
                  <c:v>39831</c:v>
                </c:pt>
                <c:pt idx="10">
                  <c:v>39838</c:v>
                </c:pt>
                <c:pt idx="11">
                  <c:v>39845</c:v>
                </c:pt>
                <c:pt idx="12">
                  <c:v>39852</c:v>
                </c:pt>
                <c:pt idx="13">
                  <c:v>39859</c:v>
                </c:pt>
                <c:pt idx="14">
                  <c:v>39866</c:v>
                </c:pt>
                <c:pt idx="15">
                  <c:v>39873</c:v>
                </c:pt>
                <c:pt idx="16">
                  <c:v>39880</c:v>
                </c:pt>
                <c:pt idx="17">
                  <c:v>39887</c:v>
                </c:pt>
                <c:pt idx="18">
                  <c:v>39894</c:v>
                </c:pt>
                <c:pt idx="19">
                  <c:v>39901</c:v>
                </c:pt>
                <c:pt idx="20">
                  <c:v>39908</c:v>
                </c:pt>
                <c:pt idx="21">
                  <c:v>39915</c:v>
                </c:pt>
                <c:pt idx="22">
                  <c:v>39922</c:v>
                </c:pt>
                <c:pt idx="23">
                  <c:v>39929</c:v>
                </c:pt>
                <c:pt idx="24">
                  <c:v>39936</c:v>
                </c:pt>
                <c:pt idx="25">
                  <c:v>39943</c:v>
                </c:pt>
                <c:pt idx="26">
                  <c:v>39950</c:v>
                </c:pt>
                <c:pt idx="27">
                  <c:v>39957</c:v>
                </c:pt>
                <c:pt idx="28">
                  <c:v>39964</c:v>
                </c:pt>
                <c:pt idx="29">
                  <c:v>39971</c:v>
                </c:pt>
                <c:pt idx="30">
                  <c:v>39978</c:v>
                </c:pt>
                <c:pt idx="31">
                  <c:v>39985</c:v>
                </c:pt>
                <c:pt idx="32">
                  <c:v>39992</c:v>
                </c:pt>
                <c:pt idx="33">
                  <c:v>39999</c:v>
                </c:pt>
                <c:pt idx="34">
                  <c:v>40006</c:v>
                </c:pt>
                <c:pt idx="35">
                  <c:v>40013</c:v>
                </c:pt>
                <c:pt idx="36">
                  <c:v>40020</c:v>
                </c:pt>
                <c:pt idx="37">
                  <c:v>40027</c:v>
                </c:pt>
                <c:pt idx="38">
                  <c:v>40034</c:v>
                </c:pt>
                <c:pt idx="39">
                  <c:v>40041</c:v>
                </c:pt>
                <c:pt idx="40">
                  <c:v>40048</c:v>
                </c:pt>
                <c:pt idx="41">
                  <c:v>40055</c:v>
                </c:pt>
                <c:pt idx="42">
                  <c:v>40062</c:v>
                </c:pt>
                <c:pt idx="43">
                  <c:v>40069</c:v>
                </c:pt>
                <c:pt idx="44">
                  <c:v>40076</c:v>
                </c:pt>
                <c:pt idx="45">
                  <c:v>40083</c:v>
                </c:pt>
                <c:pt idx="46">
                  <c:v>40090</c:v>
                </c:pt>
                <c:pt idx="47">
                  <c:v>40097</c:v>
                </c:pt>
                <c:pt idx="48">
                  <c:v>40104</c:v>
                </c:pt>
                <c:pt idx="49">
                  <c:v>40111</c:v>
                </c:pt>
                <c:pt idx="50">
                  <c:v>40118</c:v>
                </c:pt>
                <c:pt idx="51">
                  <c:v>40125</c:v>
                </c:pt>
                <c:pt idx="52">
                  <c:v>40132</c:v>
                </c:pt>
              </c:numCache>
            </c:numRef>
          </c:cat>
          <c:val>
            <c:numRef>
              <c:f>'Weekly Average'!$E$5:$E$57</c:f>
              <c:numCache>
                <c:formatCode>#,##0</c:formatCode>
                <c:ptCount val="53"/>
                <c:pt idx="0">
                  <c:v>434</c:v>
                </c:pt>
                <c:pt idx="1">
                  <c:v>453.71428571428567</c:v>
                </c:pt>
                <c:pt idx="2">
                  <c:v>443.71428571428567</c:v>
                </c:pt>
                <c:pt idx="3">
                  <c:v>493</c:v>
                </c:pt>
                <c:pt idx="4">
                  <c:v>430</c:v>
                </c:pt>
                <c:pt idx="5">
                  <c:v>435.28571428571399</c:v>
                </c:pt>
                <c:pt idx="6">
                  <c:v>451.42857142856957</c:v>
                </c:pt>
                <c:pt idx="7">
                  <c:v>467</c:v>
                </c:pt>
                <c:pt idx="8">
                  <c:v>524.28571428571433</c:v>
                </c:pt>
                <c:pt idx="9">
                  <c:v>461.71428571428567</c:v>
                </c:pt>
                <c:pt idx="10">
                  <c:v>479.14285714285802</c:v>
                </c:pt>
                <c:pt idx="11">
                  <c:v>446.85714285714283</c:v>
                </c:pt>
                <c:pt idx="12">
                  <c:v>395.71428571428567</c:v>
                </c:pt>
                <c:pt idx="13">
                  <c:v>399.57142857142856</c:v>
                </c:pt>
                <c:pt idx="14">
                  <c:v>451.28571428571399</c:v>
                </c:pt>
                <c:pt idx="15">
                  <c:v>528.71428571428567</c:v>
                </c:pt>
                <c:pt idx="16">
                  <c:v>407.14285714285802</c:v>
                </c:pt>
                <c:pt idx="17">
                  <c:v>389.71428571428567</c:v>
                </c:pt>
                <c:pt idx="18">
                  <c:v>442.42857142856957</c:v>
                </c:pt>
                <c:pt idx="19">
                  <c:v>424.28571428571399</c:v>
                </c:pt>
                <c:pt idx="20">
                  <c:v>408.14285714285802</c:v>
                </c:pt>
                <c:pt idx="21">
                  <c:v>436.71428571428567</c:v>
                </c:pt>
                <c:pt idx="22">
                  <c:v>542</c:v>
                </c:pt>
                <c:pt idx="23">
                  <c:v>413.85714285714283</c:v>
                </c:pt>
                <c:pt idx="24">
                  <c:v>412.28571428571399</c:v>
                </c:pt>
                <c:pt idx="25">
                  <c:v>438.85714285714283</c:v>
                </c:pt>
                <c:pt idx="26">
                  <c:v>443.42857142856957</c:v>
                </c:pt>
                <c:pt idx="27">
                  <c:v>444</c:v>
                </c:pt>
                <c:pt idx="28">
                  <c:v>422.85714285714283</c:v>
                </c:pt>
                <c:pt idx="29">
                  <c:v>348.14285714285802</c:v>
                </c:pt>
                <c:pt idx="30">
                  <c:v>302</c:v>
                </c:pt>
                <c:pt idx="31">
                  <c:v>400.57142857142856</c:v>
                </c:pt>
                <c:pt idx="32">
                  <c:v>361.42857142856957</c:v>
                </c:pt>
                <c:pt idx="33">
                  <c:v>384.42857142856957</c:v>
                </c:pt>
                <c:pt idx="34">
                  <c:v>382.28571428571399</c:v>
                </c:pt>
                <c:pt idx="35">
                  <c:v>429.57142857142856</c:v>
                </c:pt>
                <c:pt idx="36">
                  <c:v>405</c:v>
                </c:pt>
                <c:pt idx="37">
                  <c:v>484.28571428571399</c:v>
                </c:pt>
                <c:pt idx="38">
                  <c:v>405.14285714285802</c:v>
                </c:pt>
                <c:pt idx="39">
                  <c:v>350.14285714285802</c:v>
                </c:pt>
                <c:pt idx="40">
                  <c:v>401.14285714285802</c:v>
                </c:pt>
                <c:pt idx="41">
                  <c:v>500.42857142856957</c:v>
                </c:pt>
                <c:pt idx="42">
                  <c:v>495.85714285714283</c:v>
                </c:pt>
                <c:pt idx="43">
                  <c:v>601.14285714285711</c:v>
                </c:pt>
                <c:pt idx="44">
                  <c:v>511.57142857142856</c:v>
                </c:pt>
                <c:pt idx="45">
                  <c:v>657.42857142857304</c:v>
                </c:pt>
                <c:pt idx="46">
                  <c:v>573.14285714285711</c:v>
                </c:pt>
                <c:pt idx="47">
                  <c:v>418.85714285714283</c:v>
                </c:pt>
                <c:pt idx="48">
                  <c:v>436.71428571428567</c:v>
                </c:pt>
                <c:pt idx="49">
                  <c:v>524</c:v>
                </c:pt>
                <c:pt idx="50">
                  <c:v>528</c:v>
                </c:pt>
                <c:pt idx="51">
                  <c:v>460</c:v>
                </c:pt>
                <c:pt idx="52">
                  <c:v>594.28571428571433</c:v>
                </c:pt>
              </c:numCache>
            </c:numRef>
          </c:val>
        </c:ser>
        <c:ser>
          <c:idx val="4"/>
          <c:order val="4"/>
          <c:tx>
            <c:v>Total</c:v>
          </c:tx>
          <c:spPr>
            <a:ln>
              <a:solidFill>
                <a:srgbClr val="7030A0"/>
              </a:solidFill>
            </a:ln>
          </c:spPr>
          <c:marker>
            <c:symbol val="none"/>
          </c:marker>
          <c:cat>
            <c:numRef>
              <c:f>'Weekly Average'!$A$5:$A$57</c:f>
              <c:numCache>
                <c:formatCode>d\-mmm\-yy</c:formatCode>
                <c:ptCount val="53"/>
                <c:pt idx="0">
                  <c:v>39768</c:v>
                </c:pt>
                <c:pt idx="1">
                  <c:v>39775</c:v>
                </c:pt>
                <c:pt idx="2">
                  <c:v>39782</c:v>
                </c:pt>
                <c:pt idx="3">
                  <c:v>39789</c:v>
                </c:pt>
                <c:pt idx="4">
                  <c:v>39796</c:v>
                </c:pt>
                <c:pt idx="5">
                  <c:v>39803</c:v>
                </c:pt>
                <c:pt idx="6">
                  <c:v>39810</c:v>
                </c:pt>
                <c:pt idx="7">
                  <c:v>39817</c:v>
                </c:pt>
                <c:pt idx="8">
                  <c:v>39824</c:v>
                </c:pt>
                <c:pt idx="9">
                  <c:v>39831</c:v>
                </c:pt>
                <c:pt idx="10">
                  <c:v>39838</c:v>
                </c:pt>
                <c:pt idx="11">
                  <c:v>39845</c:v>
                </c:pt>
                <c:pt idx="12">
                  <c:v>39852</c:v>
                </c:pt>
                <c:pt idx="13">
                  <c:v>39859</c:v>
                </c:pt>
                <c:pt idx="14">
                  <c:v>39866</c:v>
                </c:pt>
                <c:pt idx="15">
                  <c:v>39873</c:v>
                </c:pt>
                <c:pt idx="16">
                  <c:v>39880</c:v>
                </c:pt>
                <c:pt idx="17">
                  <c:v>39887</c:v>
                </c:pt>
                <c:pt idx="18">
                  <c:v>39894</c:v>
                </c:pt>
                <c:pt idx="19">
                  <c:v>39901</c:v>
                </c:pt>
                <c:pt idx="20">
                  <c:v>39908</c:v>
                </c:pt>
                <c:pt idx="21">
                  <c:v>39915</c:v>
                </c:pt>
                <c:pt idx="22">
                  <c:v>39922</c:v>
                </c:pt>
                <c:pt idx="23">
                  <c:v>39929</c:v>
                </c:pt>
                <c:pt idx="24">
                  <c:v>39936</c:v>
                </c:pt>
                <c:pt idx="25">
                  <c:v>39943</c:v>
                </c:pt>
                <c:pt idx="26">
                  <c:v>39950</c:v>
                </c:pt>
                <c:pt idx="27">
                  <c:v>39957</c:v>
                </c:pt>
                <c:pt idx="28">
                  <c:v>39964</c:v>
                </c:pt>
                <c:pt idx="29">
                  <c:v>39971</c:v>
                </c:pt>
                <c:pt idx="30">
                  <c:v>39978</c:v>
                </c:pt>
                <c:pt idx="31">
                  <c:v>39985</c:v>
                </c:pt>
                <c:pt idx="32">
                  <c:v>39992</c:v>
                </c:pt>
                <c:pt idx="33">
                  <c:v>39999</c:v>
                </c:pt>
                <c:pt idx="34">
                  <c:v>40006</c:v>
                </c:pt>
                <c:pt idx="35">
                  <c:v>40013</c:v>
                </c:pt>
                <c:pt idx="36">
                  <c:v>40020</c:v>
                </c:pt>
                <c:pt idx="37">
                  <c:v>40027</c:v>
                </c:pt>
                <c:pt idx="38">
                  <c:v>40034</c:v>
                </c:pt>
                <c:pt idx="39">
                  <c:v>40041</c:v>
                </c:pt>
                <c:pt idx="40">
                  <c:v>40048</c:v>
                </c:pt>
                <c:pt idx="41">
                  <c:v>40055</c:v>
                </c:pt>
                <c:pt idx="42">
                  <c:v>40062</c:v>
                </c:pt>
                <c:pt idx="43">
                  <c:v>40069</c:v>
                </c:pt>
                <c:pt idx="44">
                  <c:v>40076</c:v>
                </c:pt>
                <c:pt idx="45">
                  <c:v>40083</c:v>
                </c:pt>
                <c:pt idx="46">
                  <c:v>40090</c:v>
                </c:pt>
                <c:pt idx="47">
                  <c:v>40097</c:v>
                </c:pt>
                <c:pt idx="48">
                  <c:v>40104</c:v>
                </c:pt>
                <c:pt idx="49">
                  <c:v>40111</c:v>
                </c:pt>
                <c:pt idx="50">
                  <c:v>40118</c:v>
                </c:pt>
                <c:pt idx="51">
                  <c:v>40125</c:v>
                </c:pt>
                <c:pt idx="52">
                  <c:v>40132</c:v>
                </c:pt>
              </c:numCache>
            </c:numRef>
          </c:cat>
          <c:val>
            <c:numRef>
              <c:f>'Weekly Average'!$F$5:$F$57</c:f>
              <c:numCache>
                <c:formatCode>#,##0</c:formatCode>
                <c:ptCount val="53"/>
                <c:pt idx="0">
                  <c:v>4226.571428571443</c:v>
                </c:pt>
                <c:pt idx="1">
                  <c:v>4124.571428571443</c:v>
                </c:pt>
                <c:pt idx="2">
                  <c:v>4411.2142857142835</c:v>
                </c:pt>
                <c:pt idx="3">
                  <c:v>4297.2142857142835</c:v>
                </c:pt>
                <c:pt idx="4">
                  <c:v>3386.1428571428537</c:v>
                </c:pt>
                <c:pt idx="5">
                  <c:v>3470.7857142857142</c:v>
                </c:pt>
                <c:pt idx="6">
                  <c:v>3385.6428571428537</c:v>
                </c:pt>
                <c:pt idx="7">
                  <c:v>3382.6428571428537</c:v>
                </c:pt>
                <c:pt idx="8">
                  <c:v>3429.3571428571554</c:v>
                </c:pt>
                <c:pt idx="9">
                  <c:v>3682.4285714285697</c:v>
                </c:pt>
                <c:pt idx="10">
                  <c:v>3526.7857142857142</c:v>
                </c:pt>
                <c:pt idx="11">
                  <c:v>3209.6428571428537</c:v>
                </c:pt>
                <c:pt idx="12">
                  <c:v>3525.3571428571554</c:v>
                </c:pt>
                <c:pt idx="13">
                  <c:v>3508.714285714278</c:v>
                </c:pt>
                <c:pt idx="14">
                  <c:v>3948.0714285714389</c:v>
                </c:pt>
                <c:pt idx="15">
                  <c:v>3766.214285714278</c:v>
                </c:pt>
                <c:pt idx="16">
                  <c:v>3730.5</c:v>
                </c:pt>
                <c:pt idx="17">
                  <c:v>4457.5</c:v>
                </c:pt>
                <c:pt idx="18">
                  <c:v>4325.7142857142835</c:v>
                </c:pt>
                <c:pt idx="19">
                  <c:v>4256.2857142857147</c:v>
                </c:pt>
                <c:pt idx="20">
                  <c:v>4120.3571428571431</c:v>
                </c:pt>
                <c:pt idx="21">
                  <c:v>3813.5714285714389</c:v>
                </c:pt>
                <c:pt idx="22">
                  <c:v>4295.7142857142835</c:v>
                </c:pt>
                <c:pt idx="23">
                  <c:v>4268.9285714285734</c:v>
                </c:pt>
                <c:pt idx="24">
                  <c:v>3898.7857142857142</c:v>
                </c:pt>
                <c:pt idx="25">
                  <c:v>3768.7857142857142</c:v>
                </c:pt>
                <c:pt idx="26">
                  <c:v>3166.714285714278</c:v>
                </c:pt>
                <c:pt idx="27">
                  <c:v>3291.214285714278</c:v>
                </c:pt>
                <c:pt idx="28">
                  <c:v>2879.0714285714389</c:v>
                </c:pt>
                <c:pt idx="29">
                  <c:v>2548.5</c:v>
                </c:pt>
                <c:pt idx="30">
                  <c:v>2477.7857142857142</c:v>
                </c:pt>
                <c:pt idx="31">
                  <c:v>2621.7857142857142</c:v>
                </c:pt>
                <c:pt idx="32">
                  <c:v>2892.0714285714389</c:v>
                </c:pt>
                <c:pt idx="33">
                  <c:v>3169.3571428571554</c:v>
                </c:pt>
                <c:pt idx="34">
                  <c:v>2733.5</c:v>
                </c:pt>
                <c:pt idx="35">
                  <c:v>2786.9285714285697</c:v>
                </c:pt>
                <c:pt idx="36">
                  <c:v>2782.7857142857142</c:v>
                </c:pt>
                <c:pt idx="37">
                  <c:v>3282.3571428571554</c:v>
                </c:pt>
                <c:pt idx="38">
                  <c:v>3136.1428571428537</c:v>
                </c:pt>
                <c:pt idx="39">
                  <c:v>3068.9285714285697</c:v>
                </c:pt>
                <c:pt idx="40">
                  <c:v>2790</c:v>
                </c:pt>
                <c:pt idx="41">
                  <c:v>2648</c:v>
                </c:pt>
                <c:pt idx="42">
                  <c:v>3017.0714285714389</c:v>
                </c:pt>
                <c:pt idx="43">
                  <c:v>3199.7857142857142</c:v>
                </c:pt>
                <c:pt idx="44">
                  <c:v>3307.5714285714389</c:v>
                </c:pt>
                <c:pt idx="45">
                  <c:v>3273.5714285714389</c:v>
                </c:pt>
                <c:pt idx="46">
                  <c:v>3836.3571428571554</c:v>
                </c:pt>
                <c:pt idx="47">
                  <c:v>3846.6428571428537</c:v>
                </c:pt>
                <c:pt idx="48">
                  <c:v>3747.1428571428537</c:v>
                </c:pt>
                <c:pt idx="49">
                  <c:v>3853.714285714278</c:v>
                </c:pt>
                <c:pt idx="50">
                  <c:v>4274</c:v>
                </c:pt>
                <c:pt idx="51">
                  <c:v>4358</c:v>
                </c:pt>
                <c:pt idx="52">
                  <c:v>4521</c:v>
                </c:pt>
              </c:numCache>
            </c:numRef>
          </c:val>
        </c:ser>
        <c:marker val="1"/>
        <c:axId val="113832320"/>
        <c:axId val="113833856"/>
      </c:lineChart>
      <c:dateAx>
        <c:axId val="113832320"/>
        <c:scaling>
          <c:orientation val="minMax"/>
        </c:scaling>
        <c:delete val="1"/>
        <c:axPos val="b"/>
        <c:numFmt formatCode="d\-mmm\-yy" sourceLinked="1"/>
        <c:majorTickMark val="none"/>
        <c:tickLblPos val="nextTo"/>
        <c:crossAx val="113833856"/>
        <c:crosses val="autoZero"/>
        <c:auto val="1"/>
        <c:lblOffset val="100"/>
      </c:dateAx>
      <c:valAx>
        <c:axId val="113833856"/>
        <c:scaling>
          <c:orientation val="minMax"/>
        </c:scaling>
        <c:axPos val="l"/>
        <c:majorGridlines/>
        <c:title>
          <c:tx>
            <c:rich>
              <a:bodyPr rot="-5400000" vert="horz"/>
              <a:lstStyle/>
              <a:p>
                <a:pPr>
                  <a:defRPr/>
                </a:pPr>
                <a:r>
                  <a:rPr lang="en-US"/>
                  <a:t>MW Lost</a:t>
                </a:r>
              </a:p>
            </c:rich>
          </c:tx>
          <c:layout/>
        </c:title>
        <c:numFmt formatCode="#,##0" sourceLinked="1"/>
        <c:majorTickMark val="none"/>
        <c:tickLblPos val="nextTo"/>
        <c:spPr>
          <a:ln w="9525">
            <a:noFill/>
          </a:ln>
        </c:spPr>
        <c:txPr>
          <a:bodyPr/>
          <a:lstStyle/>
          <a:p>
            <a:pPr>
              <a:defRPr b="1">
                <a:latin typeface="+mj-lt"/>
              </a:defRPr>
            </a:pPr>
            <a:endParaRPr lang="en-US"/>
          </a:p>
        </c:txPr>
        <c:crossAx val="113832320"/>
        <c:crosses val="autoZero"/>
        <c:crossBetween val="between"/>
      </c:valAx>
      <c:spPr>
        <a:solidFill>
          <a:sysClr val="window" lastClr="FFFFFF">
            <a:lumMod val="95000"/>
          </a:sysClr>
        </a:solidFill>
        <a:ln>
          <a:solidFill>
            <a:schemeClr val="bg2"/>
          </a:solidFill>
        </a:ln>
      </c:spPr>
    </c:plotArea>
    <c:legend>
      <c:legendPos val="b"/>
      <c:layout>
        <c:manualLayout>
          <c:xMode val="edge"/>
          <c:yMode val="edge"/>
          <c:x val="0.11125958910308605"/>
          <c:y val="0.78082785523369502"/>
          <c:w val="0.87311286089238849"/>
          <c:h val="0.1824748970598859"/>
        </c:manualLayout>
      </c:layout>
      <c:txPr>
        <a:bodyPr/>
        <a:lstStyle/>
        <a:p>
          <a:pPr>
            <a:defRPr sz="8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81175-9A59-4FBA-98C3-449BB69E7E37}" type="datetimeFigureOut">
              <a:rPr lang="en-US" smtClean="0"/>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1F067-99B0-44B6-8D60-0AC041BDED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Thanks for intro</a:t>
            </a:r>
          </a:p>
          <a:p>
            <a:pPr marL="228600" indent="-228600">
              <a:buAutoNum type="arabicParenR"/>
            </a:pPr>
            <a:r>
              <a:rPr lang="en-US" baseline="0" dirty="0" smtClean="0"/>
              <a:t>Joke…priest and e-mail</a:t>
            </a:r>
          </a:p>
          <a:p>
            <a:pPr marL="228600" indent="-228600">
              <a:buAutoNum type="arabicParenR"/>
            </a:pPr>
            <a:r>
              <a:rPr lang="en-US" baseline="0" dirty="0" smtClean="0"/>
              <a:t>Background on trip</a:t>
            </a:r>
          </a:p>
          <a:p>
            <a:pPr marL="228600" indent="-228600">
              <a:buAutoNum type="arabicParenR"/>
            </a:pPr>
            <a:r>
              <a:rPr lang="en-US" baseline="0" dirty="0" smtClean="0"/>
              <a:t>Examples of difficulties in consensus-building in US and Page County</a:t>
            </a:r>
            <a:endParaRPr lang="en-US" dirty="0"/>
          </a:p>
        </p:txBody>
      </p:sp>
      <p:sp>
        <p:nvSpPr>
          <p:cNvPr id="4" name="Slide Number Placeholder 3"/>
          <p:cNvSpPr>
            <a:spLocks noGrp="1"/>
          </p:cNvSpPr>
          <p:nvPr>
            <p:ph type="sldNum" sz="quarter" idx="10"/>
          </p:nvPr>
        </p:nvSpPr>
        <p:spPr/>
        <p:txBody>
          <a:bodyPr/>
          <a:lstStyle/>
          <a:p>
            <a:fld id="{DE71F067-99B0-44B6-8D60-0AC041BDED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Feasible</a:t>
            </a:r>
            <a:r>
              <a:rPr lang="en-US" baseline="0" dirty="0" smtClean="0"/>
              <a:t> capacity is calculated by degrading ISO capacity by factors to account for unit and fuel type, and an “Iraq” factor.  The above curves represent future capacity at 1.0, .85, .70 &amp; .55 Iraq factor.</a:t>
            </a:r>
          </a:p>
          <a:p>
            <a:pPr>
              <a:buFont typeface="Arial" pitchFamily="34" charset="0"/>
              <a:buChar char="•"/>
            </a:pPr>
            <a:endParaRPr lang="en-US" baseline="0" dirty="0" smtClean="0"/>
          </a:p>
          <a:p>
            <a:pPr>
              <a:buFont typeface="Arial" pitchFamily="34" charset="0"/>
              <a:buChar char="•"/>
            </a:pPr>
            <a:r>
              <a:rPr lang="en-US" baseline="0" dirty="0" smtClean="0"/>
              <a:t>Demand is from recent Parsons-Brinkerhoff load forecasting study, and represents unsuppressed peak load, with no reserve, and 95% diversity factor.</a:t>
            </a:r>
          </a:p>
          <a:p>
            <a:pPr>
              <a:buFont typeface="Arial" pitchFamily="34" charset="0"/>
              <a:buChar char="•"/>
            </a:pPr>
            <a:endParaRPr lang="en-US" baseline="0" dirty="0" smtClean="0"/>
          </a:p>
          <a:p>
            <a:pPr>
              <a:buFont typeface="Arial" pitchFamily="34" charset="0"/>
              <a:buChar char="•"/>
            </a:pPr>
            <a:r>
              <a:rPr lang="en-US" baseline="0" dirty="0" smtClean="0"/>
              <a:t>Station report data from 7 November indicated 5571 average MW against 11,280MW feasible capacity.</a:t>
            </a:r>
            <a:endParaRPr lang="en-US" dirty="0"/>
          </a:p>
        </p:txBody>
      </p:sp>
      <p:sp>
        <p:nvSpPr>
          <p:cNvPr id="4" name="Slide Number Placeholder 3"/>
          <p:cNvSpPr>
            <a:spLocks noGrp="1"/>
          </p:cNvSpPr>
          <p:nvPr>
            <p:ph type="sldNum" sz="quarter" idx="10"/>
          </p:nvPr>
        </p:nvSpPr>
        <p:spPr/>
        <p:txBody>
          <a:bodyPr/>
          <a:lstStyle/>
          <a:p>
            <a:fld id="{87A9CF7B-EABB-4E75-8909-1870E828A98B}"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of me</a:t>
            </a:r>
            <a:r>
              <a:rPr lang="en-US" baseline="0" dirty="0" smtClean="0"/>
              <a:t> in Iraq</a:t>
            </a:r>
            <a:endParaRPr lang="en-US" dirty="0"/>
          </a:p>
        </p:txBody>
      </p:sp>
      <p:sp>
        <p:nvSpPr>
          <p:cNvPr id="4" name="Slide Number Placeholder 3"/>
          <p:cNvSpPr>
            <a:spLocks noGrp="1"/>
          </p:cNvSpPr>
          <p:nvPr>
            <p:ph type="sldNum" sz="quarter" idx="10"/>
          </p:nvPr>
        </p:nvSpPr>
        <p:spPr/>
        <p:txBody>
          <a:bodyPr/>
          <a:lstStyle/>
          <a:p>
            <a:fld id="{DE71F067-99B0-44B6-8D60-0AC041BDED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9350" y="685800"/>
            <a:ext cx="2808288" cy="2108200"/>
          </a:xfrm>
          <a:ln/>
        </p:spPr>
      </p:sp>
      <p:sp>
        <p:nvSpPr>
          <p:cNvPr id="65539" name="Slide Number Placeholder 3"/>
          <p:cNvSpPr>
            <a:spLocks noGrp="1"/>
          </p:cNvSpPr>
          <p:nvPr>
            <p:ph type="sldNum" sz="quarter" idx="5"/>
          </p:nvPr>
        </p:nvSpPr>
        <p:spPr>
          <a:noFill/>
        </p:spPr>
        <p:txBody>
          <a:bodyPr/>
          <a:lstStyle/>
          <a:p>
            <a:fld id="{043EA4FF-F712-46E2-A585-5D7203FF1432}" type="slidenum">
              <a:rPr lang="en-US">
                <a:solidFill>
                  <a:srgbClr val="FFFFFF"/>
                </a:solidFill>
              </a:rPr>
              <a:pPr/>
              <a:t>13</a:t>
            </a:fld>
            <a:endParaRPr lang="en-US">
              <a:solidFill>
                <a:srgbClr val="FFFFFF"/>
              </a:solidFill>
            </a:endParaRPr>
          </a:p>
        </p:txBody>
      </p:sp>
      <p:sp>
        <p:nvSpPr>
          <p:cNvPr id="65540" name="Rectangle 3"/>
          <p:cNvSpPr>
            <a:spLocks noGrp="1" noChangeArrowheads="1"/>
          </p:cNvSpPr>
          <p:nvPr>
            <p:ph type="body" idx="3"/>
          </p:nvPr>
        </p:nvSpPr>
        <p:spPr>
          <a:xfrm>
            <a:off x="685494" y="2920831"/>
            <a:ext cx="5487014" cy="6079524"/>
          </a:xfrm>
          <a:noFill/>
          <a:ln/>
        </p:spPr>
        <p:txBody>
          <a:bodyPr lIns="94273" tIns="47138" rIns="94273" bIns="47138">
            <a:normAutofit fontScale="92500" lnSpcReduction="10000"/>
          </a:bodyPr>
          <a:lstStyle/>
          <a:p>
            <a:pPr marL="0" lvl="1" indent="-346055">
              <a:spcBef>
                <a:spcPct val="20000"/>
              </a:spcBef>
              <a:spcAft>
                <a:spcPts val="613"/>
              </a:spcAft>
              <a:buClr>
                <a:schemeClr val="tx1"/>
              </a:buClr>
            </a:pPr>
            <a:r>
              <a:rPr lang="en-US" sz="1400" b="1" dirty="0" smtClean="0">
                <a:solidFill>
                  <a:srgbClr val="0070C0"/>
                </a:solidFill>
              </a:rPr>
              <a:t>This build slide shows how the criminal organizations focus.  The red circles are how we discuss the problem set by source, transit and arrival zone.  Success in the maritime and air environments have created the primarily land-based problem depicted here. </a:t>
            </a:r>
          </a:p>
          <a:p>
            <a:pPr marL="0" lvl="1" indent="-346055">
              <a:spcBef>
                <a:spcPct val="20000"/>
              </a:spcBef>
              <a:spcAft>
                <a:spcPts val="613"/>
              </a:spcAft>
              <a:buClr>
                <a:schemeClr val="tx1"/>
              </a:buClr>
            </a:pPr>
            <a:endParaRPr lang="en-US" sz="1400" b="1" dirty="0" smtClean="0">
              <a:solidFill>
                <a:srgbClr val="0070C0"/>
              </a:solidFill>
            </a:endParaRPr>
          </a:p>
          <a:p>
            <a:pPr marL="0" lvl="1" indent="-346055">
              <a:spcBef>
                <a:spcPct val="20000"/>
              </a:spcBef>
              <a:spcAft>
                <a:spcPts val="613"/>
              </a:spcAft>
              <a:buClr>
                <a:schemeClr val="tx1"/>
              </a:buClr>
            </a:pPr>
            <a:r>
              <a:rPr lang="en-US" sz="1400" b="1" dirty="0" smtClean="0">
                <a:solidFill>
                  <a:srgbClr val="0070C0"/>
                </a:solidFill>
              </a:rPr>
              <a:t>Drug Trafficking and Alien Smuggling Organizations (ASOs) continue to successfully move illicit cargos through the SWB and NB.  To date, there are no known linkage by Foreign Terrorist Organizations (FTOs) in the Southern Threat Approaches.</a:t>
            </a:r>
          </a:p>
          <a:p>
            <a:pPr marL="0" lvl="1" indent="-346055">
              <a:spcBef>
                <a:spcPct val="20000"/>
              </a:spcBef>
              <a:spcAft>
                <a:spcPts val="613"/>
              </a:spcAft>
              <a:buClr>
                <a:schemeClr val="tx1"/>
              </a:buClr>
            </a:pPr>
            <a:endParaRPr lang="en-US" sz="1400" b="1" dirty="0" smtClean="0">
              <a:solidFill>
                <a:srgbClr val="0070C0"/>
              </a:solidFill>
            </a:endParaRPr>
          </a:p>
          <a:p>
            <a:pPr marL="0" lvl="1" indent="-346055">
              <a:spcBef>
                <a:spcPct val="20000"/>
              </a:spcBef>
              <a:spcAft>
                <a:spcPts val="613"/>
              </a:spcAft>
              <a:buClr>
                <a:schemeClr val="tx1"/>
              </a:buClr>
            </a:pPr>
            <a:r>
              <a:rPr lang="en-US" sz="1400" b="1" dirty="0" smtClean="0">
                <a:solidFill>
                  <a:srgbClr val="0070C0"/>
                </a:solidFill>
              </a:rPr>
              <a:t>JTF-North is tracking six principal cartels in the drug trade:</a:t>
            </a:r>
          </a:p>
          <a:p>
            <a:pPr marL="914350" lvl="3" indent="-346055">
              <a:spcBef>
                <a:spcPct val="20000"/>
              </a:spcBef>
              <a:spcAft>
                <a:spcPts val="613"/>
              </a:spcAft>
              <a:buClr>
                <a:schemeClr val="tx1"/>
              </a:buClr>
              <a:buFont typeface="Arial" pitchFamily="34" charset="0"/>
              <a:buChar char="•"/>
            </a:pPr>
            <a:r>
              <a:rPr lang="en-US" sz="1400" b="1" dirty="0" smtClean="0">
                <a:solidFill>
                  <a:srgbClr val="0070C0"/>
                </a:solidFill>
              </a:rPr>
              <a:t>The Sinaloa Cartel</a:t>
            </a:r>
          </a:p>
          <a:p>
            <a:pPr marL="914350" lvl="3" indent="-346055">
              <a:spcBef>
                <a:spcPct val="20000"/>
              </a:spcBef>
              <a:spcAft>
                <a:spcPts val="613"/>
              </a:spcAft>
              <a:buClr>
                <a:schemeClr val="tx1"/>
              </a:buClr>
              <a:buFont typeface="Arial" pitchFamily="34" charset="0"/>
              <a:buChar char="•"/>
            </a:pPr>
            <a:r>
              <a:rPr lang="en-US" sz="1400" b="1" dirty="0" smtClean="0">
                <a:solidFill>
                  <a:srgbClr val="0070C0"/>
                </a:solidFill>
              </a:rPr>
              <a:t>The Gulf Cartel</a:t>
            </a:r>
          </a:p>
          <a:p>
            <a:pPr marL="914350" lvl="3" indent="-346055">
              <a:spcBef>
                <a:spcPct val="20000"/>
              </a:spcBef>
              <a:spcAft>
                <a:spcPts val="613"/>
              </a:spcAft>
              <a:buClr>
                <a:schemeClr val="tx1"/>
              </a:buClr>
              <a:buFont typeface="Arial" pitchFamily="34" charset="0"/>
              <a:buChar char="•"/>
            </a:pPr>
            <a:r>
              <a:rPr lang="en-US" sz="1400" b="1" dirty="0" smtClean="0">
                <a:solidFill>
                  <a:srgbClr val="0070C0"/>
                </a:solidFill>
              </a:rPr>
              <a:t>The Arellano Felix Organization/Tijuana Cartel (AFO)</a:t>
            </a:r>
          </a:p>
          <a:p>
            <a:pPr marL="914350" lvl="3" indent="-346055">
              <a:spcBef>
                <a:spcPct val="20000"/>
              </a:spcBef>
              <a:spcAft>
                <a:spcPts val="613"/>
              </a:spcAft>
              <a:buClr>
                <a:schemeClr val="tx1"/>
              </a:buClr>
              <a:buFont typeface="Arial" pitchFamily="34" charset="0"/>
              <a:buChar char="•"/>
            </a:pPr>
            <a:r>
              <a:rPr lang="en-US" sz="1400" b="1" dirty="0" smtClean="0">
                <a:solidFill>
                  <a:srgbClr val="0070C0"/>
                </a:solidFill>
              </a:rPr>
              <a:t>The Zeta </a:t>
            </a:r>
          </a:p>
          <a:p>
            <a:pPr marL="914350" lvl="3" indent="-346055">
              <a:spcBef>
                <a:spcPct val="20000"/>
              </a:spcBef>
              <a:spcAft>
                <a:spcPts val="613"/>
              </a:spcAft>
              <a:buClr>
                <a:schemeClr val="tx1"/>
              </a:buClr>
              <a:buFont typeface="Arial" pitchFamily="34" charset="0"/>
              <a:buChar char="•"/>
            </a:pPr>
            <a:r>
              <a:rPr lang="en-US" sz="1400" b="1" dirty="0" smtClean="0">
                <a:solidFill>
                  <a:srgbClr val="0070C0"/>
                </a:solidFill>
              </a:rPr>
              <a:t>The Vicente Carrillo Fuentes Organization/Juarez Cartel (CFO)</a:t>
            </a:r>
          </a:p>
          <a:p>
            <a:pPr marL="914350" lvl="3" indent="-346055">
              <a:spcBef>
                <a:spcPct val="20000"/>
              </a:spcBef>
              <a:spcAft>
                <a:spcPts val="613"/>
              </a:spcAft>
              <a:buClr>
                <a:schemeClr val="tx1"/>
              </a:buClr>
              <a:buFont typeface="Arial" pitchFamily="34" charset="0"/>
              <a:buChar char="•"/>
            </a:pPr>
            <a:r>
              <a:rPr lang="en-US" sz="1400" b="1" dirty="0" smtClean="0">
                <a:solidFill>
                  <a:srgbClr val="0070C0"/>
                </a:solidFill>
              </a:rPr>
              <a:t>and the Arturo Beltran </a:t>
            </a:r>
            <a:r>
              <a:rPr lang="en-US" sz="1400" b="1" dirty="0" err="1" smtClean="0">
                <a:solidFill>
                  <a:srgbClr val="0070C0"/>
                </a:solidFill>
              </a:rPr>
              <a:t>Leyva</a:t>
            </a:r>
            <a:r>
              <a:rPr lang="en-US" sz="1400" b="1" dirty="0" smtClean="0">
                <a:solidFill>
                  <a:srgbClr val="0070C0"/>
                </a:solidFill>
              </a:rPr>
              <a:t> Organization (ABLO).  </a:t>
            </a:r>
          </a:p>
          <a:p>
            <a:pPr marL="914350" lvl="3" indent="-346055">
              <a:spcBef>
                <a:spcPct val="20000"/>
              </a:spcBef>
              <a:spcAft>
                <a:spcPts val="613"/>
              </a:spcAft>
              <a:buClr>
                <a:schemeClr val="tx1"/>
              </a:buClr>
            </a:pPr>
            <a:endParaRPr lang="en-US" sz="1400" b="1" dirty="0" smtClean="0">
              <a:solidFill>
                <a:srgbClr val="0070C0"/>
              </a:solidFill>
            </a:endParaRPr>
          </a:p>
          <a:p>
            <a:pPr marL="914350" lvl="3" indent="-346055">
              <a:spcBef>
                <a:spcPct val="20000"/>
              </a:spcBef>
              <a:spcAft>
                <a:spcPts val="613"/>
              </a:spcAft>
              <a:buClr>
                <a:schemeClr val="tx1"/>
              </a:buClr>
            </a:pPr>
            <a:r>
              <a:rPr lang="en-US" sz="1400" b="1" dirty="0" smtClean="0">
                <a:solidFill>
                  <a:srgbClr val="0070C0"/>
                </a:solidFill>
              </a:rPr>
              <a:t>The Sinaloa and Gulf Cartels remain the more powerful of these organizations.  We will go into </a:t>
            </a:r>
          </a:p>
          <a:p>
            <a:pPr marL="914350" lvl="3" indent="-346055">
              <a:spcBef>
                <a:spcPct val="20000"/>
              </a:spcBef>
              <a:spcAft>
                <a:spcPts val="613"/>
              </a:spcAft>
              <a:buClr>
                <a:schemeClr val="tx1"/>
              </a:buClr>
            </a:pPr>
            <a:r>
              <a:rPr lang="en-US" sz="1400" b="1" dirty="0" smtClean="0">
                <a:solidFill>
                  <a:srgbClr val="0070C0"/>
                </a:solidFill>
              </a:rPr>
              <a:t>more detail on the cartels on a future slide.  </a:t>
            </a:r>
          </a:p>
          <a:p>
            <a:pPr marL="914350" lvl="3" indent="-346055">
              <a:spcBef>
                <a:spcPct val="20000"/>
              </a:spcBef>
              <a:spcAft>
                <a:spcPts val="613"/>
              </a:spcAft>
              <a:buClr>
                <a:schemeClr val="tx1"/>
              </a:buClr>
            </a:pPr>
            <a:endParaRPr lang="en-US" sz="1400" b="1" dirty="0" smtClean="0">
              <a:solidFill>
                <a:srgbClr val="0070C0"/>
              </a:solidFill>
            </a:endParaRPr>
          </a:p>
          <a:p>
            <a:pPr marL="914350" lvl="3" indent="-346055">
              <a:spcBef>
                <a:spcPct val="20000"/>
              </a:spcBef>
              <a:spcAft>
                <a:spcPts val="613"/>
              </a:spcAft>
              <a:buClr>
                <a:schemeClr val="tx1"/>
              </a:buClr>
            </a:pPr>
            <a:r>
              <a:rPr lang="en-US" sz="1400" b="1" dirty="0" smtClean="0">
                <a:solidFill>
                  <a:srgbClr val="0070C0"/>
                </a:solidFill>
              </a:rPr>
              <a:t>The next slide will discuss the threat approaches.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55424" y="687049"/>
            <a:ext cx="4547152" cy="3429000"/>
          </a:xfrm>
          <a:noFill/>
          <a:ln>
            <a:solidFill>
              <a:srgbClr val="000000"/>
            </a:solidFill>
            <a:miter lim="800000"/>
            <a:headEnd/>
            <a:tailEnd/>
          </a:ln>
        </p:spPr>
      </p:sp>
      <p:sp>
        <p:nvSpPr>
          <p:cNvPr id="87042" name="Rectangle 3"/>
          <p:cNvSpPr>
            <a:spLocks noGrp="1" noChangeArrowheads="1"/>
          </p:cNvSpPr>
          <p:nvPr>
            <p:ph type="body" idx="1"/>
          </p:nvPr>
        </p:nvSpPr>
        <p:spPr bwMode="auto">
          <a:xfrm>
            <a:off x="685800" y="4343405"/>
            <a:ext cx="5486400" cy="4113213"/>
          </a:xfrm>
          <a:noFill/>
        </p:spPr>
        <p:txBody>
          <a:bodyPr wrap="square" numCol="1" anchor="t" anchorCtr="0" compatLnSpc="1">
            <a:prstTxWarp prst="textNoShape">
              <a:avLst/>
            </a:prstTxWarp>
          </a:bodyPr>
          <a:lstStyle/>
          <a:p>
            <a:pPr>
              <a:lnSpc>
                <a:spcPct val="115000"/>
              </a:lnSpc>
            </a:pPr>
            <a:r>
              <a:rPr lang="en-US" b="1" u="sng" dirty="0" smtClean="0">
                <a:ea typeface="Calibri"/>
                <a:cs typeface="Times New Roman"/>
              </a:rPr>
              <a:t>BENEFITS OF JTF-N MISSIONS</a:t>
            </a:r>
            <a:endParaRPr lang="en-US" sz="1100" dirty="0" smtClean="0">
              <a:ea typeface="Calibri"/>
              <a:cs typeface="Times New Roman"/>
            </a:endParaRPr>
          </a:p>
          <a:p>
            <a:pPr>
              <a:lnSpc>
                <a:spcPct val="115000"/>
              </a:lnSpc>
              <a:buFont typeface="Arial" pitchFamily="34" charset="0"/>
              <a:buChar char="•"/>
            </a:pPr>
            <a:r>
              <a:rPr lang="en-US" dirty="0" smtClean="0">
                <a:ea typeface="Calibri"/>
                <a:cs typeface="Times New Roman"/>
              </a:rPr>
              <a:t>This slide highlights that there are obvious Benefits of JTFN missions as well as some “not so obvious” benefits. </a:t>
            </a:r>
            <a:endParaRPr lang="en-US" sz="1100" dirty="0" smtClean="0">
              <a:ea typeface="Calibri"/>
              <a:cs typeface="Times New Roman"/>
            </a:endParaRPr>
          </a:p>
          <a:p>
            <a:pPr>
              <a:lnSpc>
                <a:spcPct val="115000"/>
              </a:lnSpc>
              <a:buFont typeface="Arial" pitchFamily="34" charset="0"/>
              <a:buChar char="•"/>
            </a:pPr>
            <a:endParaRPr lang="en-US" sz="1100" dirty="0" smtClean="0">
              <a:ea typeface="Calibri"/>
              <a:cs typeface="Times New Roman"/>
            </a:endParaRPr>
          </a:p>
          <a:p>
            <a:pPr>
              <a:lnSpc>
                <a:spcPct val="115000"/>
              </a:lnSpc>
              <a:buFont typeface="Arial" pitchFamily="34" charset="0"/>
              <a:buChar char="•"/>
            </a:pPr>
            <a:r>
              <a:rPr lang="en-US" dirty="0" smtClean="0">
                <a:ea typeface="Calibri"/>
                <a:cs typeface="Times New Roman"/>
              </a:rPr>
              <a:t>First, is the Federal Law Enforcement agencies’ benefit from the unique capabilities that DOD brings to their mission.  These include equipment and personnel like aircraft and radars as well as intelligence assets and analysis.</a:t>
            </a:r>
            <a:endParaRPr lang="en-US" sz="1100" dirty="0" smtClean="0">
              <a:ea typeface="Calibri"/>
              <a:cs typeface="Times New Roman"/>
            </a:endParaRPr>
          </a:p>
          <a:p>
            <a:pPr>
              <a:lnSpc>
                <a:spcPct val="115000"/>
              </a:lnSpc>
              <a:buFont typeface="Arial" pitchFamily="34" charset="0"/>
              <a:buChar char="•"/>
            </a:pPr>
            <a:endParaRPr lang="en-US" sz="1100" dirty="0" smtClean="0">
              <a:ea typeface="Calibri"/>
              <a:cs typeface="Times New Roman"/>
            </a:endParaRPr>
          </a:p>
          <a:p>
            <a:pPr>
              <a:lnSpc>
                <a:spcPct val="115000"/>
              </a:lnSpc>
              <a:buFont typeface="Arial" pitchFamily="34" charset="0"/>
              <a:buChar char="•"/>
            </a:pPr>
            <a:r>
              <a:rPr lang="en-US" dirty="0" err="1" smtClean="0">
                <a:ea typeface="Calibri"/>
                <a:cs typeface="Times New Roman"/>
              </a:rPr>
              <a:t>DoD</a:t>
            </a:r>
            <a:r>
              <a:rPr lang="en-US" dirty="0" smtClean="0">
                <a:ea typeface="Calibri"/>
                <a:cs typeface="Times New Roman"/>
              </a:rPr>
              <a:t> units also benefit by executing a real world mission that tests the skills they will need in the event they are called upon in a wartime environment.  They operate against an adaptive, thinking threat in an area of operations with heavy similarity to Iraq and Afghanistan and some units incorporate JTF-N missions in their train-up for contingency deployments.</a:t>
            </a:r>
            <a:endParaRPr lang="en-US" sz="1100" dirty="0" smtClean="0">
              <a:ea typeface="Calibri"/>
              <a:cs typeface="Times New Roman"/>
            </a:endParaRPr>
          </a:p>
          <a:p>
            <a:pPr>
              <a:lnSpc>
                <a:spcPct val="115000"/>
              </a:lnSpc>
              <a:buFont typeface="Arial" pitchFamily="34" charset="0"/>
              <a:buChar char="•"/>
            </a:pPr>
            <a:endParaRPr lang="en-US" sz="1100" dirty="0" smtClean="0">
              <a:ea typeface="Calibri"/>
              <a:cs typeface="Times New Roman"/>
            </a:endParaRPr>
          </a:p>
          <a:p>
            <a:pPr>
              <a:lnSpc>
                <a:spcPct val="115000"/>
              </a:lnSpc>
              <a:buFont typeface="Arial" pitchFamily="34" charset="0"/>
              <a:buChar char="•"/>
            </a:pPr>
            <a:r>
              <a:rPr lang="en-US" dirty="0" smtClean="0">
                <a:ea typeface="Calibri"/>
                <a:cs typeface="Times New Roman"/>
              </a:rPr>
              <a:t>Finally, there is significant value to the nation.  For a relatively small investment of less than $10M a year, the nation benefits from increased seizures of drugs, increased security, and from the interagency cooperation between </a:t>
            </a:r>
            <a:r>
              <a:rPr lang="en-US" dirty="0" err="1" smtClean="0">
                <a:ea typeface="Calibri"/>
                <a:cs typeface="Times New Roman"/>
              </a:rPr>
              <a:t>DoD</a:t>
            </a:r>
            <a:r>
              <a:rPr lang="en-US" dirty="0" smtClean="0">
                <a:ea typeface="Calibri"/>
                <a:cs typeface="Times New Roman"/>
              </a:rPr>
              <a:t>, Federal Law Enforcement and numerous other agencies.</a:t>
            </a:r>
            <a:endParaRPr lang="en-US" sz="1100" dirty="0" smtClean="0">
              <a:ea typeface="Calibri"/>
              <a:cs typeface="Times New Roman"/>
            </a:endParaRPr>
          </a:p>
          <a:p>
            <a:pPr>
              <a:spcBef>
                <a:spcPct val="0"/>
              </a:spcBef>
            </a:pPr>
            <a:endParaRPr lang="es-ES_tradn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F2B18A6E-41E9-40B5-BA83-D41366C64F5B}" type="slidenum">
              <a:rPr lang="ar-SA" smtClean="0"/>
              <a:pPr/>
              <a:t>19</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686422" y="4344025"/>
            <a:ext cx="5485158" cy="4116049"/>
          </a:xfrm>
          <a:noFill/>
          <a:ln/>
        </p:spPr>
        <p:txBody>
          <a:bodyPr/>
          <a:lstStyle/>
          <a:p>
            <a:pPr algn="l"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BD509DE9-28E0-4488-A0B9-A7E892066601}"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29700" name="Slide Number Placeholder 3"/>
          <p:cNvSpPr>
            <a:spLocks noGrp="1"/>
          </p:cNvSpPr>
          <p:nvPr>
            <p:ph type="sldNum" sz="quarter" idx="5"/>
          </p:nvPr>
        </p:nvSpPr>
        <p:spPr>
          <a:noFill/>
        </p:spPr>
        <p:txBody>
          <a:bodyPr/>
          <a:lstStyle/>
          <a:p>
            <a:fld id="{530FFC6C-1A46-4614-9E72-82A7CB1DFB8F}" type="slidenum">
              <a:rPr lang="en-US" smtClean="0">
                <a:latin typeface="Arial" charset="0"/>
                <a:cs typeface="Arial" charset="0"/>
              </a:rPr>
              <a:pPr/>
              <a:t>23</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6A1CA2-5E75-4B9B-8ED7-9B207F8AB1DC}" type="slidenum">
              <a:rPr lang="en-US" smtClean="0"/>
              <a:pPr>
                <a:defRPr/>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515C5-648D-47F5-A386-672522826CF9}"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515C5-648D-47F5-A386-672522826CF9}"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515C5-648D-47F5-A386-672522826CF9}"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3" descr="world map.jpg"/>
          <p:cNvPicPr>
            <a:picLocks noChangeAspect="1"/>
          </p:cNvPicPr>
          <p:nvPr userDrawn="1"/>
        </p:nvPicPr>
        <p:blipFill>
          <a:blip r:embed="rId2" cstate="email"/>
          <a:stretch>
            <a:fillRect/>
          </a:stretch>
        </p:blipFill>
        <p:spPr>
          <a:xfrm>
            <a:off x="2618" y="0"/>
            <a:ext cx="9138764" cy="6858000"/>
          </a:xfrm>
          <a:prstGeom prst="rect">
            <a:avLst/>
          </a:prstGeom>
        </p:spPr>
      </p:pic>
      <p:sp>
        <p:nvSpPr>
          <p:cNvPr id="6" name="TextBox 5"/>
          <p:cNvSpPr txBox="1"/>
          <p:nvPr userDrawn="1"/>
        </p:nvSpPr>
        <p:spPr>
          <a:xfrm>
            <a:off x="8741326" y="6550223"/>
            <a:ext cx="402674" cy="307777"/>
          </a:xfrm>
          <a:prstGeom prst="rect">
            <a:avLst/>
          </a:prstGeom>
          <a:noFill/>
        </p:spPr>
        <p:txBody>
          <a:bodyPr wrap="none" rtlCol="0">
            <a:spAutoFit/>
          </a:bodyPr>
          <a:lstStyle/>
          <a:p>
            <a:fld id="{930193B5-B834-4A93-AE23-A918701D0BAE}" type="slidenum">
              <a:rPr lang="en-US" sz="1400" b="1" smtClean="0">
                <a:solidFill>
                  <a:srgbClr val="600020"/>
                </a:solidFill>
                <a:latin typeface="Arial" pitchFamily="34" charset="0"/>
                <a:cs typeface="Arial" pitchFamily="34" charset="0"/>
              </a:rPr>
              <a:pPr/>
              <a:t>‹#›</a:t>
            </a:fld>
            <a:endParaRPr lang="en-US" sz="1400" b="1" dirty="0">
              <a:solidFill>
                <a:srgbClr val="600020"/>
              </a:solidFill>
              <a:latin typeface="Arial" pitchFamily="34" charset="0"/>
              <a:cs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Content Placeholder 4" descr="clean back.jpg"/>
          <p:cNvPicPr>
            <a:picLocks noChangeAspect="1"/>
          </p:cNvPicPr>
          <p:nvPr userDrawn="1"/>
        </p:nvPicPr>
        <p:blipFill>
          <a:blip r:embed="rId2" cstate="email"/>
          <a:stretch>
            <a:fillRect/>
          </a:stretch>
        </p:blipFill>
        <p:spPr>
          <a:xfrm>
            <a:off x="0" y="-7401"/>
            <a:ext cx="9144000" cy="6865402"/>
          </a:xfrm>
          <a:prstGeom prst="rect">
            <a:avLst/>
          </a:prstGeom>
        </p:spPr>
      </p:pic>
      <p:sp>
        <p:nvSpPr>
          <p:cNvPr id="2" name="Title 1"/>
          <p:cNvSpPr>
            <a:spLocks noGrp="1"/>
          </p:cNvSpPr>
          <p:nvPr>
            <p:ph type="title"/>
          </p:nvPr>
        </p:nvSpPr>
        <p:spPr>
          <a:xfrm>
            <a:off x="227013" y="223838"/>
            <a:ext cx="8686800" cy="822960"/>
          </a:xfrm>
          <a:prstGeom prst="rect">
            <a:avLst/>
          </a:prstGeom>
        </p:spPr>
        <p:txBody>
          <a:bodyPr anchor="ctr"/>
          <a:lstStyle>
            <a:lvl1pPr>
              <a:defRPr sz="3200" b="0">
                <a:solidFill>
                  <a:srgbClr val="600020"/>
                </a:solidFill>
                <a:effectLst>
                  <a:outerShdw blurRad="38100" dist="38100" dir="2700000" algn="tl">
                    <a:srgbClr val="000000">
                      <a:alpha val="43137"/>
                    </a:srgbClr>
                  </a:outerShdw>
                </a:effectLst>
                <a:latin typeface="Arial" pitchFamily="34" charset="0"/>
                <a:cs typeface="Arial" pitchFamily="34" charset="0"/>
              </a:defRPr>
            </a:lvl1pPr>
          </a:lstStyle>
          <a:p>
            <a:r>
              <a:rPr lang="en-US" smtClean="0"/>
              <a:t>Click to edit Master title style</a:t>
            </a:r>
            <a:endParaRPr lang="en-US"/>
          </a:p>
        </p:txBody>
      </p:sp>
      <p:sp>
        <p:nvSpPr>
          <p:cNvPr id="5" name="TextBox 4"/>
          <p:cNvSpPr txBox="1"/>
          <p:nvPr userDrawn="1"/>
        </p:nvSpPr>
        <p:spPr>
          <a:xfrm>
            <a:off x="8741326" y="6550223"/>
            <a:ext cx="402674" cy="307777"/>
          </a:xfrm>
          <a:prstGeom prst="rect">
            <a:avLst/>
          </a:prstGeom>
          <a:noFill/>
        </p:spPr>
        <p:txBody>
          <a:bodyPr wrap="none" rtlCol="0">
            <a:spAutoFit/>
          </a:bodyPr>
          <a:lstStyle/>
          <a:p>
            <a:fld id="{930193B5-B834-4A93-AE23-A918701D0BAE}" type="slidenum">
              <a:rPr lang="en-US" sz="1400" b="1" smtClean="0">
                <a:solidFill>
                  <a:srgbClr val="600020"/>
                </a:solidFill>
                <a:latin typeface="Arial" pitchFamily="34" charset="0"/>
                <a:cs typeface="Arial" pitchFamily="34" charset="0"/>
              </a:rPr>
              <a:pPr/>
              <a:t>‹#›</a:t>
            </a:fld>
            <a:endParaRPr lang="en-US" sz="1400" b="1" dirty="0">
              <a:solidFill>
                <a:srgbClr val="600020"/>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515C5-648D-47F5-A386-672522826CF9}"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515C5-648D-47F5-A386-672522826CF9}"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515C5-648D-47F5-A386-672522826CF9}"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515C5-648D-47F5-A386-672522826CF9}"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515C5-648D-47F5-A386-672522826CF9}"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515C5-648D-47F5-A386-672522826CF9}"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515C5-648D-47F5-A386-672522826CF9}"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515C5-648D-47F5-A386-672522826CF9}"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CF31C-7E88-4A87-8357-3F838BF0BA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515C5-648D-47F5-A386-672522826CF9}"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F31C-7E88-4A87-8357-3F838BF0BA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hyperlink" Target="http://news.bbcimg.co.uk/media/images/48199000/jpg/_48199194_wires466.jpg" TargetMode="External"/><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hyperlink" Target="http://worldofsigns.com/products.php?id=1121" TargetMode="External"/><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http://i.usatoday.net/news/_photos/2009/03/05/ultralight05x-large.jpg" TargetMode="External"/><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5" Type="http://schemas.openxmlformats.org/officeDocument/2006/relationships/image" Target="../media/image72.jpeg"/><Relationship Id="rId4" Type="http://schemas.openxmlformats.org/officeDocument/2006/relationships/image" Target="../media/image7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flags.net/IRAQ.htm" TargetMode="Externa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http://www.flags.net/UNST.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0"/>
            <a:ext cx="7772400" cy="1362075"/>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…and we think its challenging in the United States!</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6" name="Text Placeholder 5"/>
          <p:cNvSpPr>
            <a:spLocks noGrp="1"/>
          </p:cNvSpPr>
          <p:nvPr>
            <p:ph type="body" idx="1"/>
          </p:nvPr>
        </p:nvSpPr>
        <p:spPr>
          <a:xfrm>
            <a:off x="762000" y="228600"/>
            <a:ext cx="7772400" cy="1511300"/>
          </a:xfrm>
        </p:spPr>
        <p:txBody>
          <a:bodyPr>
            <a:normAutofit/>
          </a:bodyPr>
          <a:lstStyle/>
          <a:p>
            <a:pPr algn="ctr"/>
            <a:r>
              <a:rPr lang="en-US" sz="2800" b="1" dirty="0" smtClean="0">
                <a:solidFill>
                  <a:schemeClr val="tx1"/>
                </a:solidFill>
              </a:rPr>
              <a:t>Making Progress in Iraq…and…</a:t>
            </a:r>
          </a:p>
          <a:p>
            <a:pPr algn="ctr"/>
            <a:r>
              <a:rPr lang="en-US" sz="2800" b="1" dirty="0" smtClean="0">
                <a:solidFill>
                  <a:schemeClr val="tx1"/>
                </a:solidFill>
              </a:rPr>
              <a:t>Counter Drug Operations South of the Border</a:t>
            </a:r>
          </a:p>
          <a:p>
            <a:endParaRPr lang="en-US" sz="2400" dirty="0" smtClean="0"/>
          </a:p>
        </p:txBody>
      </p:sp>
      <p:pic>
        <p:nvPicPr>
          <p:cNvPr id="7" name="Content Placeholder 6" descr="120px-Coat_of_arms_(emblem)_of_Iraq_2008_svg.png"/>
          <p:cNvPicPr>
            <a:picLocks noGrp="1" noChangeAspect="1"/>
          </p:cNvPicPr>
          <p:nvPr>
            <p:ph sz="half" idx="4294967295"/>
          </p:nvPr>
        </p:nvPicPr>
        <p:blipFill>
          <a:blip r:embed="rId3"/>
          <a:stretch>
            <a:fillRect/>
          </a:stretch>
        </p:blipFill>
        <p:spPr>
          <a:xfrm>
            <a:off x="4038600" y="3810000"/>
            <a:ext cx="1662915" cy="2286000"/>
          </a:xfrm>
        </p:spPr>
      </p:pic>
      <p:pic>
        <p:nvPicPr>
          <p:cNvPr id="8" name="Content Placeholder 7" descr="thumbnailCAN7NMPK.jpg"/>
          <p:cNvPicPr>
            <a:picLocks noGrp="1" noChangeAspect="1"/>
          </p:cNvPicPr>
          <p:nvPr>
            <p:ph sz="half" idx="4294967295"/>
          </p:nvPr>
        </p:nvPicPr>
        <p:blipFill>
          <a:blip r:embed="rId4"/>
          <a:stretch>
            <a:fillRect/>
          </a:stretch>
        </p:blipFill>
        <p:spPr>
          <a:xfrm>
            <a:off x="3810000" y="1295400"/>
            <a:ext cx="1744264" cy="2286000"/>
          </a:xfrm>
        </p:spPr>
      </p:pic>
      <p:pic>
        <p:nvPicPr>
          <p:cNvPr id="9" name="Picture 8" descr="100_2348"/>
          <p:cNvPicPr>
            <a:picLocks noChangeAspect="1" noChangeArrowheads="1"/>
          </p:cNvPicPr>
          <p:nvPr/>
        </p:nvPicPr>
        <p:blipFill>
          <a:blip r:embed="rId5" cstate="email"/>
          <a:srcRect/>
          <a:stretch>
            <a:fillRect/>
          </a:stretch>
        </p:blipFill>
        <p:spPr bwMode="auto">
          <a:xfrm>
            <a:off x="6096000" y="1371600"/>
            <a:ext cx="2802194" cy="2286000"/>
          </a:xfrm>
          <a:prstGeom prst="rect">
            <a:avLst/>
          </a:prstGeom>
          <a:ln w="38100" cap="sq">
            <a:solidFill>
              <a:srgbClr val="600020"/>
            </a:solidFill>
            <a:prstDash val="solid"/>
            <a:miter lim="800000"/>
          </a:ln>
          <a:effectLst>
            <a:outerShdw blurRad="50800" dist="38100" dir="2700000" algn="tl" rotWithShape="0">
              <a:srgbClr val="000000">
                <a:alpha val="43000"/>
              </a:srgbClr>
            </a:outerShdw>
          </a:effectLst>
        </p:spPr>
      </p:pic>
      <p:pic>
        <p:nvPicPr>
          <p:cNvPr id="10" name="Picture 9" descr="pic2"/>
          <p:cNvPicPr>
            <a:picLocks noChangeAspect="1" noChangeArrowheads="1"/>
          </p:cNvPicPr>
          <p:nvPr/>
        </p:nvPicPr>
        <p:blipFill>
          <a:blip r:embed="rId6" cstate="email"/>
          <a:srcRect/>
          <a:stretch>
            <a:fillRect/>
          </a:stretch>
        </p:blipFill>
        <p:spPr bwMode="auto">
          <a:xfrm>
            <a:off x="6096000" y="4038600"/>
            <a:ext cx="2842584" cy="2286000"/>
          </a:xfrm>
          <a:prstGeom prst="rect">
            <a:avLst/>
          </a:prstGeom>
          <a:ln w="38100" cap="sq">
            <a:solidFill>
              <a:srgbClr val="600020"/>
            </a:solidFill>
            <a:prstDash val="solid"/>
            <a:miter lim="800000"/>
          </a:ln>
          <a:effectLst>
            <a:outerShdw blurRad="50800" dist="38100" dir="2700000" algn="tl" rotWithShape="0">
              <a:srgbClr val="000000">
                <a:alpha val="43000"/>
              </a:srgbClr>
            </a:outerShdw>
          </a:effectLst>
        </p:spPr>
      </p:pic>
      <p:pic>
        <p:nvPicPr>
          <p:cNvPr id="1026" name="Picture 2" descr="\\copdc1\profiles\Mark\My Documents\Border.JPG"/>
          <p:cNvPicPr>
            <a:picLocks noChangeAspect="1" noChangeArrowheads="1"/>
          </p:cNvPicPr>
          <p:nvPr/>
        </p:nvPicPr>
        <p:blipFill>
          <a:blip r:embed="rId7" cstate="print"/>
          <a:srcRect/>
          <a:stretch>
            <a:fillRect/>
          </a:stretch>
        </p:blipFill>
        <p:spPr bwMode="auto">
          <a:xfrm>
            <a:off x="152400" y="1371600"/>
            <a:ext cx="3048000" cy="2286000"/>
          </a:xfrm>
          <a:prstGeom prst="rect">
            <a:avLst/>
          </a:prstGeom>
          <a:noFill/>
        </p:spPr>
      </p:pic>
      <p:pic>
        <p:nvPicPr>
          <p:cNvPr id="1027" name="Picture 3" descr="\\copdc1\profiles\Mark\My Documents\Qudas.JPG"/>
          <p:cNvPicPr>
            <a:picLocks noChangeAspect="1" noChangeArrowheads="1"/>
          </p:cNvPicPr>
          <p:nvPr/>
        </p:nvPicPr>
        <p:blipFill>
          <a:blip r:embed="rId8" cstate="print"/>
          <a:srcRect/>
          <a:stretch>
            <a:fillRect/>
          </a:stretch>
        </p:blipFill>
        <p:spPr bwMode="auto">
          <a:xfrm>
            <a:off x="228600" y="4038600"/>
            <a:ext cx="3047913" cy="228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b="1" dirty="0" smtClean="0"/>
              <a:t>Low Tech/Maintenance Challenges – Energy Sector</a:t>
            </a:r>
            <a:r>
              <a:rPr lang="en-US" sz="3200" dirty="0" smtClean="0"/>
              <a:t/>
            </a:r>
            <a:br>
              <a:rPr lang="en-US" sz="3200" dirty="0" smtClean="0"/>
            </a:br>
            <a:r>
              <a:rPr lang="en-US" sz="3200" dirty="0" smtClean="0"/>
              <a:t>Flaring Associated Gas</a:t>
            </a:r>
            <a:endParaRPr lang="en-US" sz="3200" dirty="0"/>
          </a:p>
        </p:txBody>
      </p:sp>
      <p:pic>
        <p:nvPicPr>
          <p:cNvPr id="25602" name="Picture 2" descr="http://static.guim.co.uk/sys-images/Guardian/Pix/pictures/2008/10/12/kirkuk10a.jpg"/>
          <p:cNvPicPr>
            <a:picLocks noChangeAspect="1" noChangeArrowheads="1"/>
          </p:cNvPicPr>
          <p:nvPr/>
        </p:nvPicPr>
        <p:blipFill>
          <a:blip r:embed="rId2"/>
          <a:srcRect/>
          <a:stretch>
            <a:fillRect/>
          </a:stretch>
        </p:blipFill>
        <p:spPr bwMode="auto">
          <a:xfrm>
            <a:off x="4572000" y="1295400"/>
            <a:ext cx="4381500" cy="2628900"/>
          </a:xfrm>
          <a:prstGeom prst="rect">
            <a:avLst/>
          </a:prstGeom>
          <a:noFill/>
        </p:spPr>
      </p:pic>
      <p:pic>
        <p:nvPicPr>
          <p:cNvPr id="25604" name="Picture 4" descr="http://www.iraq-businessnews.com/wp-content/uploads/2010/08/natural-gas-flares2.jpg"/>
          <p:cNvPicPr>
            <a:picLocks noChangeAspect="1" noChangeArrowheads="1"/>
          </p:cNvPicPr>
          <p:nvPr/>
        </p:nvPicPr>
        <p:blipFill>
          <a:blip r:embed="rId3"/>
          <a:srcRect/>
          <a:stretch>
            <a:fillRect/>
          </a:stretch>
        </p:blipFill>
        <p:spPr bwMode="auto">
          <a:xfrm>
            <a:off x="4876800" y="4000500"/>
            <a:ext cx="3810000" cy="2857500"/>
          </a:xfrm>
          <a:prstGeom prst="rect">
            <a:avLst/>
          </a:prstGeom>
          <a:noFill/>
        </p:spPr>
      </p:pic>
      <p:pic>
        <p:nvPicPr>
          <p:cNvPr id="25605" name="Picture 5" descr="\\copdc1\profiles\Mark\My Documents\My Pictures\fiery furnace.JPG"/>
          <p:cNvPicPr>
            <a:picLocks noChangeAspect="1" noChangeArrowheads="1"/>
          </p:cNvPicPr>
          <p:nvPr/>
        </p:nvPicPr>
        <p:blipFill>
          <a:blip r:embed="rId4"/>
          <a:srcRect/>
          <a:stretch>
            <a:fillRect/>
          </a:stretch>
        </p:blipFill>
        <p:spPr bwMode="auto">
          <a:xfrm>
            <a:off x="152400" y="3505200"/>
            <a:ext cx="4295775" cy="32194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Security/Maintenance Challenges – Energy Sector</a:t>
            </a:r>
            <a:br>
              <a:rPr lang="en-US" sz="2800" b="1" dirty="0" smtClean="0"/>
            </a:br>
            <a:r>
              <a:rPr lang="en-US" sz="2800" dirty="0" smtClean="0"/>
              <a:t>Electricity Theft and Entrepreneurship</a:t>
            </a:r>
            <a:endParaRPr lang="en-US" sz="2800" dirty="0"/>
          </a:p>
        </p:txBody>
      </p:sp>
      <p:pic>
        <p:nvPicPr>
          <p:cNvPr id="45058" name="Picture 2" descr="http://graphics8.nytimes.com/images/2010/08/02/world/02electricity2_337-span/02electricity2_337-span-articleLarge.jpg"/>
          <p:cNvPicPr>
            <a:picLocks noChangeAspect="1" noChangeArrowheads="1"/>
          </p:cNvPicPr>
          <p:nvPr/>
        </p:nvPicPr>
        <p:blipFill>
          <a:blip r:embed="rId2"/>
          <a:srcRect/>
          <a:stretch>
            <a:fillRect/>
          </a:stretch>
        </p:blipFill>
        <p:spPr bwMode="auto">
          <a:xfrm>
            <a:off x="152400" y="4206240"/>
            <a:ext cx="4679573" cy="2651760"/>
          </a:xfrm>
          <a:prstGeom prst="rect">
            <a:avLst/>
          </a:prstGeom>
          <a:noFill/>
        </p:spPr>
      </p:pic>
      <p:pic>
        <p:nvPicPr>
          <p:cNvPr id="45060" name="Picture 4" descr="http://news.bbcimg.co.uk/media/images/48199000/jpg/_48199194_wires466.jpg">
            <a:hlinkClick r:id="rId3"/>
          </p:cNvPr>
          <p:cNvPicPr>
            <a:picLocks noChangeAspect="1" noChangeArrowheads="1"/>
          </p:cNvPicPr>
          <p:nvPr/>
        </p:nvPicPr>
        <p:blipFill>
          <a:blip r:embed="rId4"/>
          <a:srcRect/>
          <a:stretch>
            <a:fillRect/>
          </a:stretch>
        </p:blipFill>
        <p:spPr bwMode="auto">
          <a:xfrm>
            <a:off x="5034334" y="4572000"/>
            <a:ext cx="4109666" cy="2286000"/>
          </a:xfrm>
          <a:prstGeom prst="rect">
            <a:avLst/>
          </a:prstGeom>
          <a:noFill/>
        </p:spPr>
      </p:pic>
      <p:pic>
        <p:nvPicPr>
          <p:cNvPr id="45062" name="Picture 6" descr="http://3.bp.blogspot.com/_USq-3t-mS1s/TCyisa8zGxI/AAAAAAAACh4/qa9fAIdzSyk/s640/b+iraq+women04.JPG"/>
          <p:cNvPicPr>
            <a:picLocks noChangeAspect="1" noChangeArrowheads="1"/>
          </p:cNvPicPr>
          <p:nvPr/>
        </p:nvPicPr>
        <p:blipFill>
          <a:blip r:embed="rId5"/>
          <a:srcRect/>
          <a:stretch>
            <a:fillRect/>
          </a:stretch>
        </p:blipFill>
        <p:spPr bwMode="auto">
          <a:xfrm>
            <a:off x="228600" y="1371600"/>
            <a:ext cx="4111585" cy="2743200"/>
          </a:xfrm>
          <a:prstGeom prst="rect">
            <a:avLst/>
          </a:prstGeom>
          <a:noFill/>
        </p:spPr>
      </p:pic>
      <p:pic>
        <p:nvPicPr>
          <p:cNvPr id="45064" name="Picture 8" descr="http://static.flickr.com/83/268565942_7008f3bbb5_z.jpg"/>
          <p:cNvPicPr>
            <a:picLocks noChangeAspect="1" noChangeArrowheads="1"/>
          </p:cNvPicPr>
          <p:nvPr/>
        </p:nvPicPr>
        <p:blipFill>
          <a:blip r:embed="rId6"/>
          <a:srcRect/>
          <a:stretch>
            <a:fillRect/>
          </a:stretch>
        </p:blipFill>
        <p:spPr bwMode="auto">
          <a:xfrm>
            <a:off x="5257800" y="1524000"/>
            <a:ext cx="3667378" cy="2743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Counter </a:t>
            </a:r>
            <a:r>
              <a:rPr lang="en-US" dirty="0" err="1" smtClean="0"/>
              <a:t>Narco</a:t>
            </a:r>
            <a:r>
              <a:rPr lang="en-US" dirty="0" smtClean="0"/>
              <a:t>-Terrorism Operations </a:t>
            </a:r>
            <a:endParaRPr lang="en-US" dirty="0"/>
          </a:p>
        </p:txBody>
      </p:sp>
      <p:sp>
        <p:nvSpPr>
          <p:cNvPr id="1030" name="AutoShape 6" descr="A picture of the first known fully submersible cocaine submarine (sub) found in Colombia"/>
          <p:cNvSpPr>
            <a:spLocks noChangeAspect="1" noChangeArrowheads="1"/>
          </p:cNvSpPr>
          <p:nvPr/>
        </p:nvSpPr>
        <p:spPr bwMode="auto">
          <a:xfrm>
            <a:off x="8572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A picture of the first known fully submersible cocaine submarine (sub) found in Colombia"/>
          <p:cNvSpPr>
            <a:spLocks noChangeAspect="1" noChangeArrowheads="1"/>
          </p:cNvSpPr>
          <p:nvPr/>
        </p:nvSpPr>
        <p:spPr bwMode="auto">
          <a:xfrm>
            <a:off x="8572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descr="\\copdc1\profiles\Mark\My Documents\My Pictures\submarine.bmp"/>
          <p:cNvPicPr>
            <a:picLocks noChangeAspect="1" noChangeArrowheads="1"/>
          </p:cNvPicPr>
          <p:nvPr/>
        </p:nvPicPr>
        <p:blipFill>
          <a:blip r:embed="rId2"/>
          <a:srcRect/>
          <a:stretch>
            <a:fillRect/>
          </a:stretch>
        </p:blipFill>
        <p:spPr bwMode="auto">
          <a:xfrm>
            <a:off x="457200" y="1600200"/>
            <a:ext cx="4058436" cy="2468880"/>
          </a:xfrm>
          <a:prstGeom prst="rect">
            <a:avLst/>
          </a:prstGeom>
          <a:noFill/>
        </p:spPr>
      </p:pic>
      <p:pic>
        <p:nvPicPr>
          <p:cNvPr id="9" name="Picture 7"/>
          <p:cNvPicPr>
            <a:picLocks noChangeAspect="1" noChangeArrowheads="1"/>
          </p:cNvPicPr>
          <p:nvPr/>
        </p:nvPicPr>
        <p:blipFill>
          <a:blip r:embed="rId3" cstate="email"/>
          <a:srcRect/>
          <a:stretch>
            <a:fillRect/>
          </a:stretch>
        </p:blipFill>
        <p:spPr bwMode="auto">
          <a:xfrm>
            <a:off x="5257800" y="1600200"/>
            <a:ext cx="3393789" cy="2468880"/>
          </a:xfrm>
          <a:prstGeom prst="rect">
            <a:avLst/>
          </a:prstGeom>
          <a:noFill/>
          <a:ln w="28575">
            <a:solidFill>
              <a:schemeClr val="tx1"/>
            </a:solidFill>
            <a:miter lim="800000"/>
            <a:headEnd/>
            <a:tailEnd/>
          </a:ln>
        </p:spPr>
      </p:pic>
      <p:pic>
        <p:nvPicPr>
          <p:cNvPr id="1036" name="Picture 12" descr="\\copdc1\profiles\Mark\My Documents\coca.JPG"/>
          <p:cNvPicPr>
            <a:picLocks noChangeAspect="1" noChangeArrowheads="1"/>
          </p:cNvPicPr>
          <p:nvPr/>
        </p:nvPicPr>
        <p:blipFill>
          <a:blip r:embed="rId4" cstate="print"/>
          <a:srcRect/>
          <a:stretch>
            <a:fillRect/>
          </a:stretch>
        </p:blipFill>
        <p:spPr bwMode="auto">
          <a:xfrm>
            <a:off x="3352800" y="4343400"/>
            <a:ext cx="3414538" cy="2286000"/>
          </a:xfrm>
          <a:prstGeom prst="rect">
            <a:avLst/>
          </a:prstGeom>
          <a:noFill/>
        </p:spPr>
      </p:pic>
      <p:pic>
        <p:nvPicPr>
          <p:cNvPr id="1037" name="Picture 13" descr="\\copdc1\profiles\Mark\My Documents\bogata night.JPG"/>
          <p:cNvPicPr>
            <a:picLocks noChangeAspect="1" noChangeArrowheads="1"/>
          </p:cNvPicPr>
          <p:nvPr/>
        </p:nvPicPr>
        <p:blipFill>
          <a:blip r:embed="rId5" cstate="print"/>
          <a:srcRect/>
          <a:stretch>
            <a:fillRect/>
          </a:stretch>
        </p:blipFill>
        <p:spPr bwMode="auto">
          <a:xfrm>
            <a:off x="0" y="4343400"/>
            <a:ext cx="3414538" cy="2286000"/>
          </a:xfrm>
          <a:prstGeom prst="rect">
            <a:avLst/>
          </a:prstGeom>
          <a:noFill/>
        </p:spPr>
      </p:pic>
      <p:pic>
        <p:nvPicPr>
          <p:cNvPr id="1039" name="Picture 15" descr="http://ts2.mm.bing.net/images/thumbnail.aspx?q=1357901927125&amp;id=4295ebfa8b7e1323ebc0211a1c79a3a9&amp;url=http%3a%2f%2fwww.usslittlerock.org%2fLCS9Photos%2fLCS1FreedClassA%2520copy.jpg"/>
          <p:cNvPicPr>
            <a:picLocks noChangeAspect="1" noChangeArrowheads="1"/>
          </p:cNvPicPr>
          <p:nvPr/>
        </p:nvPicPr>
        <p:blipFill>
          <a:blip r:embed="rId6"/>
          <a:srcRect/>
          <a:stretch>
            <a:fillRect/>
          </a:stretch>
        </p:blipFill>
        <p:spPr bwMode="auto">
          <a:xfrm>
            <a:off x="6543675" y="4143374"/>
            <a:ext cx="2600325" cy="27146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reeform 9"/>
          <p:cNvSpPr>
            <a:spLocks/>
          </p:cNvSpPr>
          <p:nvPr/>
        </p:nvSpPr>
        <p:spPr bwMode="auto">
          <a:xfrm>
            <a:off x="5181600" y="1219200"/>
            <a:ext cx="1143000" cy="1895475"/>
          </a:xfrm>
          <a:custGeom>
            <a:avLst/>
            <a:gdLst>
              <a:gd name="T0" fmla="*/ 2147483647 w 745"/>
              <a:gd name="T1" fmla="*/ 0 h 1290"/>
              <a:gd name="T2" fmla="*/ 2147483647 w 745"/>
              <a:gd name="T3" fmla="*/ 2147483647 h 1290"/>
              <a:gd name="T4" fmla="*/ 2147483647 w 745"/>
              <a:gd name="T5" fmla="*/ 2147483647 h 1290"/>
              <a:gd name="T6" fmla="*/ 2147483647 w 745"/>
              <a:gd name="T7" fmla="*/ 2147483647 h 1290"/>
              <a:gd name="T8" fmla="*/ 2147483647 w 745"/>
              <a:gd name="T9" fmla="*/ 2147483647 h 1290"/>
              <a:gd name="T10" fmla="*/ 2147483647 w 745"/>
              <a:gd name="T11" fmla="*/ 2147483647 h 1290"/>
              <a:gd name="T12" fmla="*/ 2147483647 w 745"/>
              <a:gd name="T13" fmla="*/ 2147483647 h 1290"/>
              <a:gd name="T14" fmla="*/ 2147483647 w 745"/>
              <a:gd name="T15" fmla="*/ 2147483647 h 1290"/>
              <a:gd name="T16" fmla="*/ 2147483647 w 745"/>
              <a:gd name="T17" fmla="*/ 2147483647 h 1290"/>
              <a:gd name="T18" fmla="*/ 2147483647 w 745"/>
              <a:gd name="T19" fmla="*/ 2147483647 h 1290"/>
              <a:gd name="T20" fmla="*/ 2147483647 w 745"/>
              <a:gd name="T21" fmla="*/ 2147483647 h 1290"/>
              <a:gd name="T22" fmla="*/ 2147483647 w 745"/>
              <a:gd name="T23" fmla="*/ 2147483647 h 1290"/>
              <a:gd name="T24" fmla="*/ 2147483647 w 745"/>
              <a:gd name="T25" fmla="*/ 2147483647 h 1290"/>
              <a:gd name="T26" fmla="*/ 2147483647 w 745"/>
              <a:gd name="T27" fmla="*/ 2147483647 h 1290"/>
              <a:gd name="T28" fmla="*/ 2147483647 w 745"/>
              <a:gd name="T29" fmla="*/ 2147483647 h 1290"/>
              <a:gd name="T30" fmla="*/ 2147483647 w 745"/>
              <a:gd name="T31" fmla="*/ 2147483647 h 12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5"/>
              <a:gd name="T49" fmla="*/ 0 h 1290"/>
              <a:gd name="T50" fmla="*/ 745 w 745"/>
              <a:gd name="T51" fmla="*/ 1290 h 12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5" h="1290">
                <a:moveTo>
                  <a:pt x="745" y="0"/>
                </a:moveTo>
                <a:cubicBezTo>
                  <a:pt x="723" y="24"/>
                  <a:pt x="666" y="107"/>
                  <a:pt x="613" y="144"/>
                </a:cubicBezTo>
                <a:cubicBezTo>
                  <a:pt x="560" y="181"/>
                  <a:pt x="473" y="199"/>
                  <a:pt x="427" y="222"/>
                </a:cubicBezTo>
                <a:cubicBezTo>
                  <a:pt x="381" y="245"/>
                  <a:pt x="361" y="250"/>
                  <a:pt x="337" y="282"/>
                </a:cubicBezTo>
                <a:cubicBezTo>
                  <a:pt x="313" y="314"/>
                  <a:pt x="292" y="365"/>
                  <a:pt x="283" y="414"/>
                </a:cubicBezTo>
                <a:cubicBezTo>
                  <a:pt x="274" y="463"/>
                  <a:pt x="299" y="538"/>
                  <a:pt x="283" y="576"/>
                </a:cubicBezTo>
                <a:cubicBezTo>
                  <a:pt x="267" y="614"/>
                  <a:pt x="212" y="617"/>
                  <a:pt x="187" y="642"/>
                </a:cubicBezTo>
                <a:cubicBezTo>
                  <a:pt x="162" y="667"/>
                  <a:pt x="154" y="705"/>
                  <a:pt x="133" y="726"/>
                </a:cubicBezTo>
                <a:cubicBezTo>
                  <a:pt x="112" y="747"/>
                  <a:pt x="81" y="748"/>
                  <a:pt x="61" y="768"/>
                </a:cubicBezTo>
                <a:cubicBezTo>
                  <a:pt x="41" y="788"/>
                  <a:pt x="23" y="822"/>
                  <a:pt x="13" y="846"/>
                </a:cubicBezTo>
                <a:cubicBezTo>
                  <a:pt x="3" y="870"/>
                  <a:pt x="2" y="888"/>
                  <a:pt x="1" y="912"/>
                </a:cubicBezTo>
                <a:cubicBezTo>
                  <a:pt x="0" y="936"/>
                  <a:pt x="3" y="967"/>
                  <a:pt x="7" y="990"/>
                </a:cubicBezTo>
                <a:cubicBezTo>
                  <a:pt x="11" y="1013"/>
                  <a:pt x="12" y="1021"/>
                  <a:pt x="25" y="1050"/>
                </a:cubicBezTo>
                <a:cubicBezTo>
                  <a:pt x="38" y="1079"/>
                  <a:pt x="76" y="1132"/>
                  <a:pt x="85" y="1164"/>
                </a:cubicBezTo>
                <a:cubicBezTo>
                  <a:pt x="94" y="1196"/>
                  <a:pt x="82" y="1221"/>
                  <a:pt x="79" y="1242"/>
                </a:cubicBezTo>
                <a:cubicBezTo>
                  <a:pt x="76" y="1263"/>
                  <a:pt x="70" y="1280"/>
                  <a:pt x="67" y="1290"/>
                </a:cubicBezTo>
              </a:path>
            </a:pathLst>
          </a:custGeom>
          <a:noFill/>
          <a:ln w="9525">
            <a:solidFill>
              <a:schemeClr val="tx1"/>
            </a:solidFill>
            <a:round/>
            <a:headEnd/>
            <a:tailEnd/>
          </a:ln>
        </p:spPr>
        <p:txBody>
          <a:bodyPr wrap="none" anchor="ctr"/>
          <a:lstStyle/>
          <a:p>
            <a:pPr fontAlgn="base">
              <a:spcBef>
                <a:spcPct val="0"/>
              </a:spcBef>
              <a:spcAft>
                <a:spcPct val="0"/>
              </a:spcAft>
            </a:pPr>
            <a:endParaRPr lang="en-US" sz="1200" b="1" smtClean="0">
              <a:solidFill>
                <a:prstClr val="white"/>
              </a:solidFill>
              <a:latin typeface="Arial" charset="0"/>
            </a:endParaRPr>
          </a:p>
        </p:txBody>
      </p:sp>
      <p:sp>
        <p:nvSpPr>
          <p:cNvPr id="59396" name="Freeform 27"/>
          <p:cNvSpPr>
            <a:spLocks/>
          </p:cNvSpPr>
          <p:nvPr/>
        </p:nvSpPr>
        <p:spPr bwMode="auto">
          <a:xfrm>
            <a:off x="1600200" y="2438400"/>
            <a:ext cx="609600" cy="838200"/>
          </a:xfrm>
          <a:custGeom>
            <a:avLst/>
            <a:gdLst>
              <a:gd name="T0" fmla="*/ 2147483647 w 432"/>
              <a:gd name="T1" fmla="*/ 2147483647 h 768"/>
              <a:gd name="T2" fmla="*/ 2147483647 w 432"/>
              <a:gd name="T3" fmla="*/ 2147483647 h 768"/>
              <a:gd name="T4" fmla="*/ 2147483647 w 432"/>
              <a:gd name="T5" fmla="*/ 2147483647 h 768"/>
              <a:gd name="T6" fmla="*/ 0 w 432"/>
              <a:gd name="T7" fmla="*/ 0 h 768"/>
              <a:gd name="T8" fmla="*/ 0 60000 65536"/>
              <a:gd name="T9" fmla="*/ 0 60000 65536"/>
              <a:gd name="T10" fmla="*/ 0 60000 65536"/>
              <a:gd name="T11" fmla="*/ 0 60000 65536"/>
              <a:gd name="T12" fmla="*/ 0 w 432"/>
              <a:gd name="T13" fmla="*/ 0 h 768"/>
              <a:gd name="T14" fmla="*/ 432 w 432"/>
              <a:gd name="T15" fmla="*/ 768 h 768"/>
            </a:gdLst>
            <a:ahLst/>
            <a:cxnLst>
              <a:cxn ang="T8">
                <a:pos x="T0" y="T1"/>
              </a:cxn>
              <a:cxn ang="T9">
                <a:pos x="T2" y="T3"/>
              </a:cxn>
              <a:cxn ang="T10">
                <a:pos x="T4" y="T5"/>
              </a:cxn>
              <a:cxn ang="T11">
                <a:pos x="T6" y="T7"/>
              </a:cxn>
            </a:cxnLst>
            <a:rect l="T12" t="T13" r="T14" b="T15"/>
            <a:pathLst>
              <a:path w="432" h="768">
                <a:moveTo>
                  <a:pt x="432" y="768"/>
                </a:moveTo>
                <a:cubicBezTo>
                  <a:pt x="412" y="732"/>
                  <a:pt x="392" y="696"/>
                  <a:pt x="336" y="624"/>
                </a:cubicBezTo>
                <a:cubicBezTo>
                  <a:pt x="280" y="552"/>
                  <a:pt x="152" y="440"/>
                  <a:pt x="96" y="336"/>
                </a:cubicBezTo>
                <a:cubicBezTo>
                  <a:pt x="40" y="232"/>
                  <a:pt x="20" y="116"/>
                  <a:pt x="0" y="0"/>
                </a:cubicBezTo>
              </a:path>
            </a:pathLst>
          </a:custGeom>
          <a:noFill/>
          <a:ln w="38100">
            <a:solidFill>
              <a:srgbClr val="000000"/>
            </a:solidFill>
            <a:round/>
            <a:headEnd/>
            <a:tailEnd type="stealth" w="med" len="med"/>
          </a:ln>
        </p:spPr>
        <p:txBody>
          <a:bodyPr/>
          <a:lstStyle/>
          <a:p>
            <a:pPr fontAlgn="base">
              <a:spcBef>
                <a:spcPct val="0"/>
              </a:spcBef>
              <a:spcAft>
                <a:spcPct val="0"/>
              </a:spcAft>
            </a:pPr>
            <a:endParaRPr lang="en-US" sz="1200" b="1" smtClean="0">
              <a:solidFill>
                <a:prstClr val="white"/>
              </a:solidFill>
              <a:latin typeface="Arial" charset="0"/>
            </a:endParaRPr>
          </a:p>
        </p:txBody>
      </p:sp>
      <p:sp>
        <p:nvSpPr>
          <p:cNvPr id="59397" name="Freeform 29"/>
          <p:cNvSpPr>
            <a:spLocks/>
          </p:cNvSpPr>
          <p:nvPr/>
        </p:nvSpPr>
        <p:spPr bwMode="auto">
          <a:xfrm flipH="1">
            <a:off x="3505200" y="3124200"/>
            <a:ext cx="76200" cy="838200"/>
          </a:xfrm>
          <a:custGeom>
            <a:avLst/>
            <a:gdLst>
              <a:gd name="T0" fmla="*/ 2147483647 w 216"/>
              <a:gd name="T1" fmla="*/ 2147483647 h 616"/>
              <a:gd name="T2" fmla="*/ 2147483647 w 216"/>
              <a:gd name="T3" fmla="*/ 2147483647 h 616"/>
              <a:gd name="T4" fmla="*/ 2147483647 w 216"/>
              <a:gd name="T5" fmla="*/ 2147483647 h 616"/>
              <a:gd name="T6" fmla="*/ 0 w 216"/>
              <a:gd name="T7" fmla="*/ 0 h 616"/>
              <a:gd name="T8" fmla="*/ 0 60000 65536"/>
              <a:gd name="T9" fmla="*/ 0 60000 65536"/>
              <a:gd name="T10" fmla="*/ 0 60000 65536"/>
              <a:gd name="T11" fmla="*/ 0 60000 65536"/>
              <a:gd name="T12" fmla="*/ 0 w 216"/>
              <a:gd name="T13" fmla="*/ 0 h 616"/>
              <a:gd name="T14" fmla="*/ 216 w 216"/>
              <a:gd name="T15" fmla="*/ 616 h 616"/>
            </a:gdLst>
            <a:ahLst/>
            <a:cxnLst>
              <a:cxn ang="T8">
                <a:pos x="T0" y="T1"/>
              </a:cxn>
              <a:cxn ang="T9">
                <a:pos x="T2" y="T3"/>
              </a:cxn>
              <a:cxn ang="T10">
                <a:pos x="T4" y="T5"/>
              </a:cxn>
              <a:cxn ang="T11">
                <a:pos x="T6" y="T7"/>
              </a:cxn>
            </a:cxnLst>
            <a:rect l="T12" t="T13" r="T14" b="T15"/>
            <a:pathLst>
              <a:path w="216" h="616">
                <a:moveTo>
                  <a:pt x="216" y="616"/>
                </a:moveTo>
                <a:cubicBezTo>
                  <a:pt x="192" y="580"/>
                  <a:pt x="95" y="452"/>
                  <a:pt x="72" y="392"/>
                </a:cubicBezTo>
                <a:cubicBezTo>
                  <a:pt x="49" y="332"/>
                  <a:pt x="92" y="320"/>
                  <a:pt x="80" y="255"/>
                </a:cubicBezTo>
                <a:cubicBezTo>
                  <a:pt x="68" y="190"/>
                  <a:pt x="17" y="53"/>
                  <a:pt x="0" y="0"/>
                </a:cubicBezTo>
              </a:path>
            </a:pathLst>
          </a:custGeom>
          <a:noFill/>
          <a:ln w="38100">
            <a:solidFill>
              <a:srgbClr val="000000"/>
            </a:solidFill>
            <a:round/>
            <a:headEnd/>
            <a:tailEnd type="stealth" w="med" len="med"/>
          </a:ln>
        </p:spPr>
        <p:txBody>
          <a:bodyPr/>
          <a:lstStyle/>
          <a:p>
            <a:pPr fontAlgn="base">
              <a:spcBef>
                <a:spcPct val="0"/>
              </a:spcBef>
              <a:spcAft>
                <a:spcPct val="0"/>
              </a:spcAft>
            </a:pPr>
            <a:endParaRPr lang="en-US" sz="1200" b="1" smtClean="0">
              <a:solidFill>
                <a:prstClr val="white"/>
              </a:solidFill>
              <a:latin typeface="Arial" charset="0"/>
            </a:endParaRPr>
          </a:p>
        </p:txBody>
      </p:sp>
      <p:sp>
        <p:nvSpPr>
          <p:cNvPr id="436237" name="Freeform 18"/>
          <p:cNvSpPr>
            <a:spLocks/>
          </p:cNvSpPr>
          <p:nvPr/>
        </p:nvSpPr>
        <p:spPr bwMode="auto">
          <a:xfrm flipH="1">
            <a:off x="6053138" y="3983038"/>
            <a:ext cx="119062" cy="665162"/>
          </a:xfrm>
          <a:custGeom>
            <a:avLst/>
            <a:gdLst>
              <a:gd name="T0" fmla="*/ 0 w 168"/>
              <a:gd name="T1" fmla="*/ 835655952 h 528"/>
              <a:gd name="T2" fmla="*/ 6292850 w 168"/>
              <a:gd name="T3" fmla="*/ 379844363 h 528"/>
              <a:gd name="T4" fmla="*/ 6292850 w 168"/>
              <a:gd name="T5" fmla="*/ 0 h 528"/>
              <a:gd name="T6" fmla="*/ 0 60000 65536"/>
              <a:gd name="T7" fmla="*/ 0 60000 65536"/>
              <a:gd name="T8" fmla="*/ 0 60000 65536"/>
              <a:gd name="T9" fmla="*/ 0 w 168"/>
              <a:gd name="T10" fmla="*/ 0 h 528"/>
              <a:gd name="T11" fmla="*/ 168 w 168"/>
              <a:gd name="T12" fmla="*/ 528 h 528"/>
            </a:gdLst>
            <a:ahLst/>
            <a:cxnLst>
              <a:cxn ang="T6">
                <a:pos x="T0" y="T1"/>
              </a:cxn>
              <a:cxn ang="T7">
                <a:pos x="T2" y="T3"/>
              </a:cxn>
              <a:cxn ang="T8">
                <a:pos x="T4" y="T5"/>
              </a:cxn>
            </a:cxnLst>
            <a:rect l="T9" t="T10" r="T11" b="T12"/>
            <a:pathLst>
              <a:path w="168" h="528">
                <a:moveTo>
                  <a:pt x="0" y="528"/>
                </a:moveTo>
                <a:cubicBezTo>
                  <a:pt x="60" y="428"/>
                  <a:pt x="120" y="328"/>
                  <a:pt x="144" y="240"/>
                </a:cubicBezTo>
                <a:cubicBezTo>
                  <a:pt x="168" y="152"/>
                  <a:pt x="156" y="76"/>
                  <a:pt x="144" y="0"/>
                </a:cubicBezTo>
              </a:path>
            </a:pathLst>
          </a:custGeom>
          <a:noFill/>
          <a:ln w="19050" algn="ctr">
            <a:solidFill>
              <a:srgbClr val="000000"/>
            </a:solidFill>
            <a:miter lim="800000"/>
            <a:headEnd/>
            <a:tailEnd type="stealth" w="med" len="med"/>
          </a:ln>
          <a:effectLst>
            <a:outerShdw dist="23000" dir="5400000" rotWithShape="0">
              <a:srgbClr val="000000">
                <a:alpha val="34999"/>
              </a:srgbClr>
            </a:outerShdw>
          </a:effectLst>
        </p:spPr>
        <p:txBody>
          <a:bodyPr/>
          <a:lstStyle/>
          <a:p>
            <a:pPr algn="ctr" fontAlgn="base">
              <a:spcBef>
                <a:spcPct val="0"/>
              </a:spcBef>
              <a:spcAft>
                <a:spcPct val="0"/>
              </a:spcAft>
              <a:defRPr/>
            </a:pPr>
            <a:endParaRPr lang="en-US" sz="1200" b="1" dirty="0">
              <a:solidFill>
                <a:prstClr val="black"/>
              </a:solidFill>
              <a:cs typeface="Arial" charset="0"/>
            </a:endParaRPr>
          </a:p>
        </p:txBody>
      </p:sp>
      <p:sp>
        <p:nvSpPr>
          <p:cNvPr id="436238" name="Freeform 19"/>
          <p:cNvSpPr>
            <a:spLocks/>
          </p:cNvSpPr>
          <p:nvPr/>
        </p:nvSpPr>
        <p:spPr bwMode="auto">
          <a:xfrm rot="-3119137">
            <a:off x="5233988" y="3597275"/>
            <a:ext cx="109537" cy="1719263"/>
          </a:xfrm>
          <a:custGeom>
            <a:avLst/>
            <a:gdLst>
              <a:gd name="T0" fmla="*/ 0 w 920"/>
              <a:gd name="T1" fmla="*/ 2147483647 h 528"/>
              <a:gd name="T2" fmla="*/ 0 w 920"/>
              <a:gd name="T3" fmla="*/ 2147483647 h 528"/>
              <a:gd name="T4" fmla="*/ 0 w 920"/>
              <a:gd name="T5" fmla="*/ 0 h 528"/>
              <a:gd name="T6" fmla="*/ 0 60000 65536"/>
              <a:gd name="T7" fmla="*/ 0 60000 65536"/>
              <a:gd name="T8" fmla="*/ 0 60000 65536"/>
              <a:gd name="T9" fmla="*/ 0 w 920"/>
              <a:gd name="T10" fmla="*/ 0 h 528"/>
              <a:gd name="T11" fmla="*/ 920 w 920"/>
              <a:gd name="T12" fmla="*/ 528 h 528"/>
            </a:gdLst>
            <a:ahLst/>
            <a:cxnLst>
              <a:cxn ang="T6">
                <a:pos x="T0" y="T1"/>
              </a:cxn>
              <a:cxn ang="T7">
                <a:pos x="T2" y="T3"/>
              </a:cxn>
              <a:cxn ang="T8">
                <a:pos x="T4" y="T5"/>
              </a:cxn>
            </a:cxnLst>
            <a:rect l="T9" t="T10" r="T11" b="T12"/>
            <a:pathLst>
              <a:path w="920" h="528">
                <a:moveTo>
                  <a:pt x="0" y="528"/>
                </a:moveTo>
                <a:cubicBezTo>
                  <a:pt x="308" y="428"/>
                  <a:pt x="616" y="328"/>
                  <a:pt x="768" y="240"/>
                </a:cubicBezTo>
                <a:cubicBezTo>
                  <a:pt x="920" y="152"/>
                  <a:pt x="916" y="76"/>
                  <a:pt x="912" y="0"/>
                </a:cubicBezTo>
              </a:path>
            </a:pathLst>
          </a:custGeom>
          <a:noFill/>
          <a:ln w="38100" algn="ctr">
            <a:solidFill>
              <a:srgbClr val="000000"/>
            </a:solidFill>
            <a:miter lim="800000"/>
            <a:headEnd/>
            <a:tailEnd type="stealth" w="med" len="med"/>
          </a:ln>
          <a:effectLst>
            <a:outerShdw dist="23000" dir="5400000" rotWithShape="0">
              <a:srgbClr val="000000">
                <a:alpha val="34999"/>
              </a:srgbClr>
            </a:outerShdw>
          </a:effectLst>
        </p:spPr>
        <p:txBody>
          <a:bodyPr rot="10800000"/>
          <a:lstStyle/>
          <a:p>
            <a:pPr algn="ctr" fontAlgn="base">
              <a:spcBef>
                <a:spcPct val="0"/>
              </a:spcBef>
              <a:spcAft>
                <a:spcPct val="0"/>
              </a:spcAft>
              <a:defRPr/>
            </a:pPr>
            <a:endParaRPr lang="en-US" sz="1200" b="1" dirty="0">
              <a:solidFill>
                <a:prstClr val="black"/>
              </a:solidFill>
              <a:cs typeface="Arial" charset="0"/>
            </a:endParaRPr>
          </a:p>
        </p:txBody>
      </p:sp>
      <p:sp>
        <p:nvSpPr>
          <p:cNvPr id="59400" name="Freeform 20"/>
          <p:cNvSpPr>
            <a:spLocks/>
          </p:cNvSpPr>
          <p:nvPr/>
        </p:nvSpPr>
        <p:spPr bwMode="auto">
          <a:xfrm rot="-3223491">
            <a:off x="5655469" y="4707731"/>
            <a:ext cx="128588" cy="923925"/>
          </a:xfrm>
          <a:custGeom>
            <a:avLst/>
            <a:gdLst>
              <a:gd name="T0" fmla="*/ 0 w 168"/>
              <a:gd name="T1" fmla="*/ 2147483647 h 528"/>
              <a:gd name="T2" fmla="*/ 2147483647 w 168"/>
              <a:gd name="T3" fmla="*/ 2147483647 h 528"/>
              <a:gd name="T4" fmla="*/ 2147483647 w 168"/>
              <a:gd name="T5" fmla="*/ 0 h 528"/>
              <a:gd name="T6" fmla="*/ 0 60000 65536"/>
              <a:gd name="T7" fmla="*/ 0 60000 65536"/>
              <a:gd name="T8" fmla="*/ 0 60000 65536"/>
              <a:gd name="T9" fmla="*/ 0 w 168"/>
              <a:gd name="T10" fmla="*/ 0 h 528"/>
              <a:gd name="T11" fmla="*/ 168 w 168"/>
              <a:gd name="T12" fmla="*/ 528 h 528"/>
            </a:gdLst>
            <a:ahLst/>
            <a:cxnLst>
              <a:cxn ang="T6">
                <a:pos x="T0" y="T1"/>
              </a:cxn>
              <a:cxn ang="T7">
                <a:pos x="T2" y="T3"/>
              </a:cxn>
              <a:cxn ang="T8">
                <a:pos x="T4" y="T5"/>
              </a:cxn>
            </a:cxnLst>
            <a:rect l="T9" t="T10" r="T11" b="T12"/>
            <a:pathLst>
              <a:path w="168" h="528">
                <a:moveTo>
                  <a:pt x="0" y="528"/>
                </a:moveTo>
                <a:cubicBezTo>
                  <a:pt x="60" y="428"/>
                  <a:pt x="120" y="328"/>
                  <a:pt x="144" y="240"/>
                </a:cubicBezTo>
                <a:cubicBezTo>
                  <a:pt x="168" y="152"/>
                  <a:pt x="156" y="76"/>
                  <a:pt x="144" y="0"/>
                </a:cubicBezTo>
              </a:path>
            </a:pathLst>
          </a:custGeom>
          <a:noFill/>
          <a:ln w="28575">
            <a:solidFill>
              <a:schemeClr val="tx1"/>
            </a:solidFill>
            <a:round/>
            <a:headEnd/>
            <a:tailEnd type="stealth" w="med" len="med"/>
          </a:ln>
        </p:spPr>
        <p:txBody>
          <a:bodyPr rot="10800000"/>
          <a:lstStyle/>
          <a:p>
            <a:pPr fontAlgn="base">
              <a:spcBef>
                <a:spcPct val="0"/>
              </a:spcBef>
              <a:spcAft>
                <a:spcPct val="0"/>
              </a:spcAft>
            </a:pPr>
            <a:endParaRPr lang="en-US" sz="1200" b="1" smtClean="0">
              <a:solidFill>
                <a:prstClr val="white"/>
              </a:solidFill>
              <a:latin typeface="Arial" charset="0"/>
            </a:endParaRPr>
          </a:p>
        </p:txBody>
      </p:sp>
      <p:sp>
        <p:nvSpPr>
          <p:cNvPr id="18443" name="Rectangle 24"/>
          <p:cNvSpPr>
            <a:spLocks noChangeArrowheads="1"/>
          </p:cNvSpPr>
          <p:nvPr/>
        </p:nvSpPr>
        <p:spPr bwMode="auto">
          <a:xfrm>
            <a:off x="4929505" y="4601845"/>
            <a:ext cx="406400" cy="224155"/>
          </a:xfrm>
          <a:prstGeom prst="rect">
            <a:avLst/>
          </a:prstGeom>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base">
              <a:spcBef>
                <a:spcPct val="0"/>
              </a:spcBef>
              <a:spcAft>
                <a:spcPct val="0"/>
              </a:spcAft>
              <a:defRPr/>
            </a:pPr>
            <a:r>
              <a:rPr lang="en-US" sz="1200" b="1" dirty="0">
                <a:solidFill>
                  <a:srgbClr val="000000"/>
                </a:solidFill>
              </a:rPr>
              <a:t>20%</a:t>
            </a:r>
          </a:p>
        </p:txBody>
      </p:sp>
      <p:sp>
        <p:nvSpPr>
          <p:cNvPr id="436246" name="Freeform 64"/>
          <p:cNvSpPr>
            <a:spLocks/>
          </p:cNvSpPr>
          <p:nvPr/>
        </p:nvSpPr>
        <p:spPr bwMode="auto">
          <a:xfrm>
            <a:off x="6334125" y="3919538"/>
            <a:ext cx="190500" cy="728662"/>
          </a:xfrm>
          <a:custGeom>
            <a:avLst/>
            <a:gdLst>
              <a:gd name="T0" fmla="*/ 0 w 168"/>
              <a:gd name="T1" fmla="*/ 1330642282 h 528"/>
              <a:gd name="T2" fmla="*/ 362902467 w 168"/>
              <a:gd name="T3" fmla="*/ 604837419 h 528"/>
              <a:gd name="T4" fmla="*/ 362902467 w 168"/>
              <a:gd name="T5" fmla="*/ 0 h 528"/>
              <a:gd name="T6" fmla="*/ 0 60000 65536"/>
              <a:gd name="T7" fmla="*/ 0 60000 65536"/>
              <a:gd name="T8" fmla="*/ 0 60000 65536"/>
              <a:gd name="T9" fmla="*/ 0 w 168"/>
              <a:gd name="T10" fmla="*/ 0 h 528"/>
              <a:gd name="T11" fmla="*/ 168 w 168"/>
              <a:gd name="T12" fmla="*/ 528 h 528"/>
            </a:gdLst>
            <a:ahLst/>
            <a:cxnLst>
              <a:cxn ang="T6">
                <a:pos x="T0" y="T1"/>
              </a:cxn>
              <a:cxn ang="T7">
                <a:pos x="T2" y="T3"/>
              </a:cxn>
              <a:cxn ang="T8">
                <a:pos x="T4" y="T5"/>
              </a:cxn>
            </a:cxnLst>
            <a:rect l="T9" t="T10" r="T11" b="T12"/>
            <a:pathLst>
              <a:path w="168" h="528">
                <a:moveTo>
                  <a:pt x="0" y="528"/>
                </a:moveTo>
                <a:cubicBezTo>
                  <a:pt x="60" y="428"/>
                  <a:pt x="120" y="328"/>
                  <a:pt x="144" y="240"/>
                </a:cubicBezTo>
                <a:cubicBezTo>
                  <a:pt x="168" y="152"/>
                  <a:pt x="156" y="76"/>
                  <a:pt x="144" y="0"/>
                </a:cubicBezTo>
              </a:path>
            </a:pathLst>
          </a:custGeom>
          <a:noFill/>
          <a:ln w="19050" algn="ctr">
            <a:solidFill>
              <a:srgbClr val="000000"/>
            </a:solidFill>
            <a:prstDash val="solid"/>
            <a:miter lim="800000"/>
            <a:headEnd/>
            <a:tailEnd type="stealth" w="med" len="med"/>
          </a:ln>
          <a:effectLst>
            <a:outerShdw dist="23000" dir="5400000" rotWithShape="0">
              <a:srgbClr val="000000">
                <a:alpha val="34999"/>
              </a:srgbClr>
            </a:outerShdw>
          </a:effectLst>
        </p:spPr>
        <p:txBody>
          <a:bodyPr/>
          <a:lstStyle/>
          <a:p>
            <a:pPr algn="ctr" fontAlgn="base">
              <a:spcBef>
                <a:spcPct val="0"/>
              </a:spcBef>
              <a:spcAft>
                <a:spcPct val="0"/>
              </a:spcAft>
              <a:defRPr/>
            </a:pPr>
            <a:endParaRPr lang="en-US" sz="1200" b="1" dirty="0">
              <a:solidFill>
                <a:prstClr val="black"/>
              </a:solidFill>
              <a:cs typeface="Arial" charset="0"/>
            </a:endParaRPr>
          </a:p>
        </p:txBody>
      </p:sp>
      <p:sp>
        <p:nvSpPr>
          <p:cNvPr id="436305" name="Freeform 100"/>
          <p:cNvSpPr>
            <a:spLocks/>
          </p:cNvSpPr>
          <p:nvPr/>
        </p:nvSpPr>
        <p:spPr bwMode="auto">
          <a:xfrm flipH="1">
            <a:off x="3298825" y="2971800"/>
            <a:ext cx="76200" cy="838200"/>
          </a:xfrm>
          <a:custGeom>
            <a:avLst/>
            <a:gdLst>
              <a:gd name="T0" fmla="*/ 660400 w 416"/>
              <a:gd name="T1" fmla="*/ 965200 h 608"/>
              <a:gd name="T2" fmla="*/ 330200 w 416"/>
              <a:gd name="T3" fmla="*/ 495300 h 608"/>
              <a:gd name="T4" fmla="*/ 139700 w 416"/>
              <a:gd name="T5" fmla="*/ 215900 h 608"/>
              <a:gd name="T6" fmla="*/ 50800 w 416"/>
              <a:gd name="T7" fmla="*/ 139700 h 608"/>
              <a:gd name="T8" fmla="*/ 0 w 416"/>
              <a:gd name="T9" fmla="*/ 0 h 608"/>
              <a:gd name="T10" fmla="*/ 0 60000 65536"/>
              <a:gd name="T11" fmla="*/ 0 60000 65536"/>
              <a:gd name="T12" fmla="*/ 0 60000 65536"/>
              <a:gd name="T13" fmla="*/ 0 60000 65536"/>
              <a:gd name="T14" fmla="*/ 0 60000 65536"/>
              <a:gd name="T15" fmla="*/ 0 w 416"/>
              <a:gd name="T16" fmla="*/ 0 h 608"/>
              <a:gd name="T17" fmla="*/ 416 w 416"/>
              <a:gd name="T18" fmla="*/ 608 h 608"/>
            </a:gdLst>
            <a:ahLst/>
            <a:cxnLst>
              <a:cxn ang="T10">
                <a:pos x="T0" y="T1"/>
              </a:cxn>
              <a:cxn ang="T11">
                <a:pos x="T2" y="T3"/>
              </a:cxn>
              <a:cxn ang="T12">
                <a:pos x="T4" y="T5"/>
              </a:cxn>
              <a:cxn ang="T13">
                <a:pos x="T6" y="T7"/>
              </a:cxn>
              <a:cxn ang="T14">
                <a:pos x="T8" y="T9"/>
              </a:cxn>
            </a:cxnLst>
            <a:rect l="T15" t="T16" r="T17" b="T18"/>
            <a:pathLst>
              <a:path w="416" h="608">
                <a:moveTo>
                  <a:pt x="416" y="608"/>
                </a:moveTo>
                <a:cubicBezTo>
                  <a:pt x="381" y="559"/>
                  <a:pt x="263" y="391"/>
                  <a:pt x="208" y="312"/>
                </a:cubicBezTo>
                <a:cubicBezTo>
                  <a:pt x="153" y="233"/>
                  <a:pt x="117" y="173"/>
                  <a:pt x="88" y="136"/>
                </a:cubicBezTo>
                <a:cubicBezTo>
                  <a:pt x="59" y="99"/>
                  <a:pt x="47" y="111"/>
                  <a:pt x="32" y="88"/>
                </a:cubicBezTo>
                <a:cubicBezTo>
                  <a:pt x="17" y="65"/>
                  <a:pt x="8" y="32"/>
                  <a:pt x="0" y="0"/>
                </a:cubicBezTo>
              </a:path>
            </a:pathLst>
          </a:custGeom>
          <a:noFill/>
          <a:ln w="38100" algn="ctr">
            <a:solidFill>
              <a:schemeClr val="tx2"/>
            </a:solidFill>
            <a:miter lim="800000"/>
            <a:headEnd/>
            <a:tailEnd type="triangle" w="med" len="med"/>
          </a:ln>
          <a:effectLst>
            <a:outerShdw dist="23000" dir="5400000" rotWithShape="0">
              <a:srgbClr val="000000">
                <a:alpha val="34999"/>
              </a:srgbClr>
            </a:outerShdw>
          </a:effectLst>
        </p:spPr>
        <p:txBody>
          <a:bodyPr wrap="none" anchor="ctr"/>
          <a:lstStyle/>
          <a:p>
            <a:pPr fontAlgn="base">
              <a:spcBef>
                <a:spcPct val="0"/>
              </a:spcBef>
              <a:spcAft>
                <a:spcPct val="0"/>
              </a:spcAft>
              <a:defRPr/>
            </a:pPr>
            <a:endParaRPr lang="en-US" sz="1200" b="1" dirty="0">
              <a:solidFill>
                <a:prstClr val="black"/>
              </a:solidFill>
              <a:cs typeface="Arial" charset="0"/>
            </a:endParaRPr>
          </a:p>
        </p:txBody>
      </p:sp>
      <p:sp>
        <p:nvSpPr>
          <p:cNvPr id="436306" name="Freeform 101"/>
          <p:cNvSpPr>
            <a:spLocks/>
          </p:cNvSpPr>
          <p:nvPr/>
        </p:nvSpPr>
        <p:spPr bwMode="auto">
          <a:xfrm>
            <a:off x="1981200" y="2514600"/>
            <a:ext cx="2349500" cy="1752600"/>
          </a:xfrm>
          <a:custGeom>
            <a:avLst/>
            <a:gdLst>
              <a:gd name="T0" fmla="*/ 1480 w 1480"/>
              <a:gd name="T1" fmla="*/ 1191 h 1200"/>
              <a:gd name="T2" fmla="*/ 1359 w 1480"/>
              <a:gd name="T3" fmla="*/ 1191 h 1200"/>
              <a:gd name="T4" fmla="*/ 1178 w 1480"/>
              <a:gd name="T5" fmla="*/ 1139 h 1200"/>
              <a:gd name="T6" fmla="*/ 937 w 1480"/>
              <a:gd name="T7" fmla="*/ 1087 h 1200"/>
              <a:gd name="T8" fmla="*/ 877 w 1480"/>
              <a:gd name="T9" fmla="*/ 1035 h 1200"/>
              <a:gd name="T10" fmla="*/ 696 w 1480"/>
              <a:gd name="T11" fmla="*/ 983 h 1200"/>
              <a:gd name="T12" fmla="*/ 635 w 1480"/>
              <a:gd name="T13" fmla="*/ 828 h 1200"/>
              <a:gd name="T14" fmla="*/ 635 w 1480"/>
              <a:gd name="T15" fmla="*/ 724 h 1200"/>
              <a:gd name="T16" fmla="*/ 454 w 1480"/>
              <a:gd name="T17" fmla="*/ 568 h 1200"/>
              <a:gd name="T18" fmla="*/ 394 w 1480"/>
              <a:gd name="T19" fmla="*/ 464 h 1200"/>
              <a:gd name="T20" fmla="*/ 213 w 1480"/>
              <a:gd name="T21" fmla="*/ 308 h 1200"/>
              <a:gd name="T22" fmla="*/ 92 w 1480"/>
              <a:gd name="T23" fmla="*/ 256 h 1200"/>
              <a:gd name="T24" fmla="*/ 0 w 1480"/>
              <a:gd name="T25" fmla="*/ 0 h 1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0"/>
              <a:gd name="T40" fmla="*/ 0 h 1200"/>
              <a:gd name="T41" fmla="*/ 1480 w 1480"/>
              <a:gd name="T42" fmla="*/ 1200 h 1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0" h="1200">
                <a:moveTo>
                  <a:pt x="1480" y="1191"/>
                </a:moveTo>
                <a:cubicBezTo>
                  <a:pt x="1445" y="1196"/>
                  <a:pt x="1410" y="1200"/>
                  <a:pt x="1359" y="1191"/>
                </a:cubicBezTo>
                <a:cubicBezTo>
                  <a:pt x="1309" y="1183"/>
                  <a:pt x="1249" y="1157"/>
                  <a:pt x="1178" y="1139"/>
                </a:cubicBezTo>
                <a:cubicBezTo>
                  <a:pt x="1108" y="1122"/>
                  <a:pt x="987" y="1105"/>
                  <a:pt x="937" y="1087"/>
                </a:cubicBezTo>
                <a:cubicBezTo>
                  <a:pt x="887" y="1070"/>
                  <a:pt x="917" y="1053"/>
                  <a:pt x="877" y="1035"/>
                </a:cubicBezTo>
                <a:cubicBezTo>
                  <a:pt x="836" y="1018"/>
                  <a:pt x="736" y="1018"/>
                  <a:pt x="696" y="983"/>
                </a:cubicBezTo>
                <a:cubicBezTo>
                  <a:pt x="655" y="949"/>
                  <a:pt x="645" y="871"/>
                  <a:pt x="635" y="828"/>
                </a:cubicBezTo>
                <a:cubicBezTo>
                  <a:pt x="625" y="784"/>
                  <a:pt x="665" y="767"/>
                  <a:pt x="635" y="724"/>
                </a:cubicBezTo>
                <a:cubicBezTo>
                  <a:pt x="605" y="680"/>
                  <a:pt x="494" y="611"/>
                  <a:pt x="454" y="568"/>
                </a:cubicBezTo>
                <a:cubicBezTo>
                  <a:pt x="414" y="524"/>
                  <a:pt x="434" y="507"/>
                  <a:pt x="394" y="464"/>
                </a:cubicBezTo>
                <a:cubicBezTo>
                  <a:pt x="354" y="420"/>
                  <a:pt x="263" y="342"/>
                  <a:pt x="213" y="308"/>
                </a:cubicBezTo>
                <a:cubicBezTo>
                  <a:pt x="163" y="273"/>
                  <a:pt x="127" y="307"/>
                  <a:pt x="92" y="256"/>
                </a:cubicBezTo>
                <a:cubicBezTo>
                  <a:pt x="57" y="205"/>
                  <a:pt x="19" y="53"/>
                  <a:pt x="0" y="0"/>
                </a:cubicBezTo>
              </a:path>
            </a:pathLst>
          </a:custGeom>
          <a:ln>
            <a:solidFill>
              <a:schemeClr val="tx1"/>
            </a:solidFill>
            <a:headEnd/>
            <a:tailEnd type="stealth" w="med" len="med"/>
          </a:ln>
        </p:spPr>
        <p:style>
          <a:lnRef idx="3">
            <a:schemeClr val="accent2"/>
          </a:lnRef>
          <a:fillRef idx="0">
            <a:schemeClr val="accent2"/>
          </a:fillRef>
          <a:effectRef idx="2">
            <a:schemeClr val="accent2"/>
          </a:effectRef>
          <a:fontRef idx="minor">
            <a:schemeClr val="tx1"/>
          </a:fontRef>
        </p:style>
        <p:txBody>
          <a:bodyPr/>
          <a:lstStyle/>
          <a:p>
            <a:pPr fontAlgn="base">
              <a:spcBef>
                <a:spcPct val="0"/>
              </a:spcBef>
              <a:spcAft>
                <a:spcPct val="0"/>
              </a:spcAft>
              <a:defRPr/>
            </a:pPr>
            <a:endParaRPr lang="en-US" sz="1200" b="1" dirty="0">
              <a:solidFill>
                <a:prstClr val="black"/>
              </a:solidFill>
            </a:endParaRPr>
          </a:p>
        </p:txBody>
      </p:sp>
      <p:sp>
        <p:nvSpPr>
          <p:cNvPr id="436308" name="Freeform 84"/>
          <p:cNvSpPr>
            <a:spLocks/>
          </p:cNvSpPr>
          <p:nvPr/>
        </p:nvSpPr>
        <p:spPr bwMode="auto">
          <a:xfrm>
            <a:off x="2441261" y="2827337"/>
            <a:ext cx="636902" cy="774701"/>
          </a:xfrm>
          <a:custGeom>
            <a:avLst/>
            <a:gdLst/>
            <a:ahLst/>
            <a:cxnLst>
              <a:cxn ang="0">
                <a:pos x="280" y="472"/>
              </a:cxn>
              <a:cxn ang="0">
                <a:pos x="400" y="424"/>
              </a:cxn>
              <a:cxn ang="0">
                <a:pos x="368" y="312"/>
              </a:cxn>
              <a:cxn ang="0">
                <a:pos x="328" y="264"/>
              </a:cxn>
              <a:cxn ang="0">
                <a:pos x="264" y="200"/>
              </a:cxn>
              <a:cxn ang="0">
                <a:pos x="184" y="144"/>
              </a:cxn>
              <a:cxn ang="0">
                <a:pos x="104" y="72"/>
              </a:cxn>
              <a:cxn ang="0">
                <a:pos x="40" y="0"/>
              </a:cxn>
              <a:cxn ang="0">
                <a:pos x="0" y="48"/>
              </a:cxn>
              <a:cxn ang="0">
                <a:pos x="0" y="120"/>
              </a:cxn>
              <a:cxn ang="0">
                <a:pos x="24" y="200"/>
              </a:cxn>
              <a:cxn ang="0">
                <a:pos x="88" y="304"/>
              </a:cxn>
              <a:cxn ang="0">
                <a:pos x="120" y="368"/>
              </a:cxn>
              <a:cxn ang="0">
                <a:pos x="168" y="456"/>
              </a:cxn>
              <a:cxn ang="0">
                <a:pos x="232" y="488"/>
              </a:cxn>
              <a:cxn ang="0">
                <a:pos x="280" y="472"/>
              </a:cxn>
            </a:cxnLst>
            <a:rect l="0" t="0" r="r" b="b"/>
            <a:pathLst>
              <a:path w="400" h="488">
                <a:moveTo>
                  <a:pt x="280" y="472"/>
                </a:moveTo>
                <a:lnTo>
                  <a:pt x="400" y="424"/>
                </a:lnTo>
                <a:lnTo>
                  <a:pt x="368" y="312"/>
                </a:lnTo>
                <a:lnTo>
                  <a:pt x="328" y="264"/>
                </a:lnTo>
                <a:lnTo>
                  <a:pt x="264" y="200"/>
                </a:lnTo>
                <a:lnTo>
                  <a:pt x="184" y="144"/>
                </a:lnTo>
                <a:lnTo>
                  <a:pt x="104" y="72"/>
                </a:lnTo>
                <a:lnTo>
                  <a:pt x="40" y="0"/>
                </a:lnTo>
                <a:lnTo>
                  <a:pt x="0" y="48"/>
                </a:lnTo>
                <a:lnTo>
                  <a:pt x="0" y="120"/>
                </a:lnTo>
                <a:lnTo>
                  <a:pt x="24" y="200"/>
                </a:lnTo>
                <a:lnTo>
                  <a:pt x="88" y="304"/>
                </a:lnTo>
                <a:lnTo>
                  <a:pt x="120" y="368"/>
                </a:lnTo>
                <a:lnTo>
                  <a:pt x="168" y="456"/>
                </a:lnTo>
                <a:lnTo>
                  <a:pt x="232" y="488"/>
                </a:lnTo>
                <a:lnTo>
                  <a:pt x="280" y="472"/>
                </a:lnTo>
                <a:close/>
              </a:path>
            </a:pathLst>
          </a:custGeom>
          <a:solidFill>
            <a:schemeClr val="folHlink"/>
          </a:solidFill>
          <a:ln w="9525">
            <a:noFill/>
            <a:round/>
            <a:headEnd/>
            <a:tailEnd/>
          </a:ln>
          <a:effectLst>
            <a:softEdge rad="63500"/>
          </a:effectLst>
        </p:spPr>
        <p:txBody>
          <a:bodyPr/>
          <a:lstStyle/>
          <a:p>
            <a:pPr algn="ctr" fontAlgn="base">
              <a:spcBef>
                <a:spcPct val="0"/>
              </a:spcBef>
              <a:spcAft>
                <a:spcPct val="0"/>
              </a:spcAft>
              <a:defRPr/>
            </a:pPr>
            <a:endParaRPr lang="en-US" sz="1200" b="1" dirty="0">
              <a:solidFill>
                <a:prstClr val="white"/>
              </a:solidFill>
              <a:cs typeface="Arial" charset="0"/>
            </a:endParaRPr>
          </a:p>
        </p:txBody>
      </p:sp>
      <p:sp>
        <p:nvSpPr>
          <p:cNvPr id="436320" name="Freeform 96"/>
          <p:cNvSpPr>
            <a:spLocks/>
          </p:cNvSpPr>
          <p:nvPr/>
        </p:nvSpPr>
        <p:spPr bwMode="auto">
          <a:xfrm>
            <a:off x="3505200" y="3124200"/>
            <a:ext cx="187325" cy="304800"/>
          </a:xfrm>
          <a:custGeom>
            <a:avLst/>
            <a:gdLst>
              <a:gd name="T0" fmla="*/ 0 w 104"/>
              <a:gd name="T1" fmla="*/ 240 h 240"/>
              <a:gd name="T2" fmla="*/ 96 w 104"/>
              <a:gd name="T3" fmla="*/ 144 h 240"/>
              <a:gd name="T4" fmla="*/ 48 w 104"/>
              <a:gd name="T5" fmla="*/ 0 h 240"/>
              <a:gd name="T6" fmla="*/ 0 60000 65536"/>
              <a:gd name="T7" fmla="*/ 0 60000 65536"/>
              <a:gd name="T8" fmla="*/ 0 60000 65536"/>
              <a:gd name="T9" fmla="*/ 0 w 104"/>
              <a:gd name="T10" fmla="*/ 0 h 240"/>
              <a:gd name="T11" fmla="*/ 104 w 104"/>
              <a:gd name="T12" fmla="*/ 240 h 240"/>
            </a:gdLst>
            <a:ahLst/>
            <a:cxnLst>
              <a:cxn ang="T6">
                <a:pos x="T0" y="T1"/>
              </a:cxn>
              <a:cxn ang="T7">
                <a:pos x="T2" y="T3"/>
              </a:cxn>
              <a:cxn ang="T8">
                <a:pos x="T4" y="T5"/>
              </a:cxn>
            </a:cxnLst>
            <a:rect l="T9" t="T10" r="T11" b="T12"/>
            <a:pathLst>
              <a:path w="104" h="240">
                <a:moveTo>
                  <a:pt x="0" y="240"/>
                </a:moveTo>
                <a:cubicBezTo>
                  <a:pt x="44" y="212"/>
                  <a:pt x="88" y="184"/>
                  <a:pt x="96" y="144"/>
                </a:cubicBezTo>
                <a:cubicBezTo>
                  <a:pt x="104" y="104"/>
                  <a:pt x="56" y="24"/>
                  <a:pt x="48" y="0"/>
                </a:cubicBezTo>
              </a:path>
            </a:pathLst>
          </a:custGeom>
          <a:noFill/>
          <a:ln w="12700" algn="ctr">
            <a:solidFill>
              <a:srgbClr val="000000"/>
            </a:solidFill>
            <a:miter lim="800000"/>
            <a:headEnd/>
            <a:tailEnd type="triangle" w="med" len="med"/>
          </a:ln>
          <a:effectLst>
            <a:outerShdw dist="23000" dir="5400000" rotWithShape="0">
              <a:srgbClr val="000000">
                <a:alpha val="34999"/>
              </a:srgbClr>
            </a:outerShdw>
          </a:effectLst>
        </p:spPr>
        <p:txBody>
          <a:bodyPr/>
          <a:lstStyle/>
          <a:p>
            <a:pPr algn="ctr" fontAlgn="base">
              <a:spcBef>
                <a:spcPct val="0"/>
              </a:spcBef>
              <a:spcAft>
                <a:spcPct val="0"/>
              </a:spcAft>
              <a:defRPr/>
            </a:pPr>
            <a:endParaRPr lang="en-US" sz="1200" b="1" dirty="0">
              <a:solidFill>
                <a:prstClr val="black"/>
              </a:solidFill>
              <a:cs typeface="Arial" charset="0"/>
            </a:endParaRPr>
          </a:p>
        </p:txBody>
      </p:sp>
      <p:sp>
        <p:nvSpPr>
          <p:cNvPr id="436326" name="Line 102"/>
          <p:cNvSpPr>
            <a:spLocks noChangeShapeType="1"/>
          </p:cNvSpPr>
          <p:nvPr/>
        </p:nvSpPr>
        <p:spPr bwMode="auto">
          <a:xfrm flipV="1">
            <a:off x="4724400" y="3124200"/>
            <a:ext cx="533400" cy="457200"/>
          </a:xfrm>
          <a:prstGeom prst="line">
            <a:avLst/>
          </a:prstGeom>
          <a:noFill/>
          <a:ln w="12700" algn="ctr">
            <a:solidFill>
              <a:srgbClr val="000000"/>
            </a:solidFill>
            <a:round/>
            <a:headEnd/>
            <a:tailEnd type="triangle" w="med" len="med"/>
          </a:ln>
          <a:effectLst>
            <a:outerShdw dist="23000" dir="5400000" rotWithShape="0">
              <a:srgbClr val="000000">
                <a:alpha val="34999"/>
              </a:srgbClr>
            </a:outerShdw>
          </a:effectLst>
        </p:spPr>
        <p:txBody>
          <a:bodyPr/>
          <a:lstStyle/>
          <a:p>
            <a:pPr fontAlgn="base">
              <a:spcBef>
                <a:spcPct val="0"/>
              </a:spcBef>
              <a:spcAft>
                <a:spcPct val="0"/>
              </a:spcAft>
              <a:defRPr/>
            </a:pPr>
            <a:endParaRPr lang="en-US" sz="1200" b="1" dirty="0">
              <a:solidFill>
                <a:prstClr val="black"/>
              </a:solidFill>
              <a:latin typeface="Arial" charset="0"/>
              <a:cs typeface="Arial" charset="0"/>
            </a:endParaRPr>
          </a:p>
        </p:txBody>
      </p:sp>
      <p:sp>
        <p:nvSpPr>
          <p:cNvPr id="59412" name="Freeform 10"/>
          <p:cNvSpPr>
            <a:spLocks/>
          </p:cNvSpPr>
          <p:nvPr/>
        </p:nvSpPr>
        <p:spPr bwMode="auto">
          <a:xfrm>
            <a:off x="1600200" y="2417763"/>
            <a:ext cx="3581400" cy="477837"/>
          </a:xfrm>
          <a:custGeom>
            <a:avLst/>
            <a:gdLst>
              <a:gd name="T0" fmla="*/ 2147483647 w 2352"/>
              <a:gd name="T1" fmla="*/ 2147483647 h 343"/>
              <a:gd name="T2" fmla="*/ 2147483647 w 2352"/>
              <a:gd name="T3" fmla="*/ 2147483647 h 343"/>
              <a:gd name="T4" fmla="*/ 2147483647 w 2352"/>
              <a:gd name="T5" fmla="*/ 2147483647 h 343"/>
              <a:gd name="T6" fmla="*/ 2147483647 w 2352"/>
              <a:gd name="T7" fmla="*/ 2147483647 h 343"/>
              <a:gd name="T8" fmla="*/ 2147483647 w 2352"/>
              <a:gd name="T9" fmla="*/ 2147483647 h 343"/>
              <a:gd name="T10" fmla="*/ 2147483647 w 2352"/>
              <a:gd name="T11" fmla="*/ 2147483647 h 343"/>
              <a:gd name="T12" fmla="*/ 2147483647 w 2352"/>
              <a:gd name="T13" fmla="*/ 2147483647 h 343"/>
              <a:gd name="T14" fmla="*/ 2147483647 w 2352"/>
              <a:gd name="T15" fmla="*/ 2147483647 h 343"/>
              <a:gd name="T16" fmla="*/ 2147483647 w 2352"/>
              <a:gd name="T17" fmla="*/ 2147483647 h 343"/>
              <a:gd name="T18" fmla="*/ 2147483647 w 2352"/>
              <a:gd name="T19" fmla="*/ 2147483647 h 343"/>
              <a:gd name="T20" fmla="*/ 2147483647 w 2352"/>
              <a:gd name="T21" fmla="*/ 2147483647 h 343"/>
              <a:gd name="T22" fmla="*/ 2147483647 w 2352"/>
              <a:gd name="T23" fmla="*/ 2147483647 h 343"/>
              <a:gd name="T24" fmla="*/ 2147483647 w 2352"/>
              <a:gd name="T25" fmla="*/ 2147483647 h 343"/>
              <a:gd name="T26" fmla="*/ 2147483647 w 2352"/>
              <a:gd name="T27" fmla="*/ 2147483647 h 343"/>
              <a:gd name="T28" fmla="*/ 2147483647 w 2352"/>
              <a:gd name="T29" fmla="*/ 2147483647 h 343"/>
              <a:gd name="T30" fmla="*/ 0 w 2352"/>
              <a:gd name="T31" fmla="*/ 2147483647 h 3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52"/>
              <a:gd name="T49" fmla="*/ 0 h 343"/>
              <a:gd name="T50" fmla="*/ 2352 w 2352"/>
              <a:gd name="T51" fmla="*/ 343 h 3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52" h="343">
                <a:moveTo>
                  <a:pt x="2352" y="218"/>
                </a:moveTo>
                <a:cubicBezTo>
                  <a:pt x="2306" y="221"/>
                  <a:pt x="2260" y="225"/>
                  <a:pt x="2196" y="218"/>
                </a:cubicBezTo>
                <a:cubicBezTo>
                  <a:pt x="2132" y="211"/>
                  <a:pt x="2022" y="183"/>
                  <a:pt x="1968" y="176"/>
                </a:cubicBezTo>
                <a:cubicBezTo>
                  <a:pt x="1914" y="169"/>
                  <a:pt x="1939" y="174"/>
                  <a:pt x="1872" y="176"/>
                </a:cubicBezTo>
                <a:cubicBezTo>
                  <a:pt x="1805" y="178"/>
                  <a:pt x="1658" y="168"/>
                  <a:pt x="1566" y="188"/>
                </a:cubicBezTo>
                <a:cubicBezTo>
                  <a:pt x="1474" y="208"/>
                  <a:pt x="1377" y="272"/>
                  <a:pt x="1320" y="296"/>
                </a:cubicBezTo>
                <a:cubicBezTo>
                  <a:pt x="1263" y="320"/>
                  <a:pt x="1265" y="343"/>
                  <a:pt x="1224" y="332"/>
                </a:cubicBezTo>
                <a:cubicBezTo>
                  <a:pt x="1183" y="321"/>
                  <a:pt x="1112" y="250"/>
                  <a:pt x="1074" y="230"/>
                </a:cubicBezTo>
                <a:cubicBezTo>
                  <a:pt x="1036" y="210"/>
                  <a:pt x="1021" y="208"/>
                  <a:pt x="996" y="212"/>
                </a:cubicBezTo>
                <a:cubicBezTo>
                  <a:pt x="971" y="216"/>
                  <a:pt x="951" y="265"/>
                  <a:pt x="924" y="254"/>
                </a:cubicBezTo>
                <a:cubicBezTo>
                  <a:pt x="897" y="243"/>
                  <a:pt x="865" y="175"/>
                  <a:pt x="834" y="146"/>
                </a:cubicBezTo>
                <a:cubicBezTo>
                  <a:pt x="803" y="117"/>
                  <a:pt x="782" y="93"/>
                  <a:pt x="738" y="80"/>
                </a:cubicBezTo>
                <a:cubicBezTo>
                  <a:pt x="694" y="67"/>
                  <a:pt x="628" y="73"/>
                  <a:pt x="570" y="68"/>
                </a:cubicBezTo>
                <a:cubicBezTo>
                  <a:pt x="512" y="63"/>
                  <a:pt x="459" y="60"/>
                  <a:pt x="390" y="50"/>
                </a:cubicBezTo>
                <a:cubicBezTo>
                  <a:pt x="321" y="40"/>
                  <a:pt x="221" y="16"/>
                  <a:pt x="156" y="8"/>
                </a:cubicBezTo>
                <a:cubicBezTo>
                  <a:pt x="91" y="0"/>
                  <a:pt x="45" y="1"/>
                  <a:pt x="0" y="2"/>
                </a:cubicBezTo>
              </a:path>
            </a:pathLst>
          </a:custGeom>
          <a:noFill/>
          <a:ln w="9525">
            <a:solidFill>
              <a:schemeClr val="tx1"/>
            </a:solidFill>
            <a:round/>
            <a:headEnd/>
            <a:tailEnd/>
          </a:ln>
        </p:spPr>
        <p:txBody>
          <a:bodyPr wrap="none" anchor="ctr"/>
          <a:lstStyle/>
          <a:p>
            <a:pPr fontAlgn="base">
              <a:spcBef>
                <a:spcPct val="0"/>
              </a:spcBef>
              <a:spcAft>
                <a:spcPct val="0"/>
              </a:spcAft>
            </a:pPr>
            <a:endParaRPr lang="en-US" sz="1200" b="1" smtClean="0">
              <a:solidFill>
                <a:prstClr val="white"/>
              </a:solidFill>
              <a:latin typeface="Arial" charset="0"/>
            </a:endParaRPr>
          </a:p>
        </p:txBody>
      </p:sp>
      <p:sp>
        <p:nvSpPr>
          <p:cNvPr id="59413" name="AutoShape 3"/>
          <p:cNvSpPr>
            <a:spLocks noChangeArrowheads="1"/>
          </p:cNvSpPr>
          <p:nvPr/>
        </p:nvSpPr>
        <p:spPr bwMode="auto">
          <a:xfrm>
            <a:off x="6021388" y="1558925"/>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14" name="AutoShape 4"/>
          <p:cNvSpPr>
            <a:spLocks noChangeArrowheads="1"/>
          </p:cNvSpPr>
          <p:nvPr/>
        </p:nvSpPr>
        <p:spPr bwMode="auto">
          <a:xfrm>
            <a:off x="5334000" y="2971800"/>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15" name="Freeform 5"/>
          <p:cNvSpPr>
            <a:spLocks/>
          </p:cNvSpPr>
          <p:nvPr/>
        </p:nvSpPr>
        <p:spPr bwMode="auto">
          <a:xfrm rot="1094757">
            <a:off x="3368675" y="1830388"/>
            <a:ext cx="269875" cy="1001712"/>
          </a:xfrm>
          <a:custGeom>
            <a:avLst/>
            <a:gdLst>
              <a:gd name="T0" fmla="*/ 2147483647 w 215"/>
              <a:gd name="T1" fmla="*/ 2147483647 h 894"/>
              <a:gd name="T2" fmla="*/ 2147483647 w 215"/>
              <a:gd name="T3" fmla="*/ 2147483647 h 894"/>
              <a:gd name="T4" fmla="*/ 2147483647 w 215"/>
              <a:gd name="T5" fmla="*/ 2147483647 h 894"/>
              <a:gd name="T6" fmla="*/ 2147483647 w 215"/>
              <a:gd name="T7" fmla="*/ 2147483647 h 894"/>
              <a:gd name="T8" fmla="*/ 2147483647 w 215"/>
              <a:gd name="T9" fmla="*/ 0 h 894"/>
              <a:gd name="T10" fmla="*/ 0 60000 65536"/>
              <a:gd name="T11" fmla="*/ 0 60000 65536"/>
              <a:gd name="T12" fmla="*/ 0 60000 65536"/>
              <a:gd name="T13" fmla="*/ 0 60000 65536"/>
              <a:gd name="T14" fmla="*/ 0 60000 65536"/>
              <a:gd name="T15" fmla="*/ 0 w 215"/>
              <a:gd name="T16" fmla="*/ 0 h 894"/>
              <a:gd name="T17" fmla="*/ 215 w 215"/>
              <a:gd name="T18" fmla="*/ 894 h 894"/>
            </a:gdLst>
            <a:ahLst/>
            <a:cxnLst>
              <a:cxn ang="T10">
                <a:pos x="T0" y="T1"/>
              </a:cxn>
              <a:cxn ang="T11">
                <a:pos x="T2" y="T3"/>
              </a:cxn>
              <a:cxn ang="T12">
                <a:pos x="T4" y="T5"/>
              </a:cxn>
              <a:cxn ang="T13">
                <a:pos x="T6" y="T7"/>
              </a:cxn>
              <a:cxn ang="T14">
                <a:pos x="T8" y="T9"/>
              </a:cxn>
            </a:cxnLst>
            <a:rect l="T15" t="T16" r="T17" b="T18"/>
            <a:pathLst>
              <a:path w="215" h="894">
                <a:moveTo>
                  <a:pt x="215" y="894"/>
                </a:moveTo>
                <a:cubicBezTo>
                  <a:pt x="130" y="751"/>
                  <a:pt x="46" y="609"/>
                  <a:pt x="23" y="498"/>
                </a:cubicBezTo>
                <a:cubicBezTo>
                  <a:pt x="0" y="387"/>
                  <a:pt x="76" y="283"/>
                  <a:pt x="77" y="228"/>
                </a:cubicBezTo>
                <a:cubicBezTo>
                  <a:pt x="78" y="173"/>
                  <a:pt x="18" y="206"/>
                  <a:pt x="29" y="168"/>
                </a:cubicBezTo>
                <a:cubicBezTo>
                  <a:pt x="40" y="130"/>
                  <a:pt x="91" y="65"/>
                  <a:pt x="143" y="0"/>
                </a:cubicBezTo>
              </a:path>
            </a:pathLst>
          </a:custGeom>
          <a:noFill/>
          <a:ln w="9525">
            <a:solidFill>
              <a:schemeClr val="tx1"/>
            </a:solidFill>
            <a:round/>
            <a:headEnd/>
            <a:tailEnd/>
          </a:ln>
        </p:spPr>
        <p:txBody>
          <a:bodyPr wrap="none" anchor="ctr"/>
          <a:lstStyle/>
          <a:p>
            <a:pPr fontAlgn="base">
              <a:spcBef>
                <a:spcPct val="0"/>
              </a:spcBef>
              <a:spcAft>
                <a:spcPct val="0"/>
              </a:spcAft>
            </a:pPr>
            <a:endParaRPr lang="en-US" sz="1200" b="1" smtClean="0">
              <a:solidFill>
                <a:prstClr val="white"/>
              </a:solidFill>
              <a:latin typeface="Arial" charset="0"/>
            </a:endParaRPr>
          </a:p>
        </p:txBody>
      </p:sp>
      <p:sp>
        <p:nvSpPr>
          <p:cNvPr id="59416" name="Freeform 6"/>
          <p:cNvSpPr>
            <a:spLocks/>
          </p:cNvSpPr>
          <p:nvPr/>
        </p:nvSpPr>
        <p:spPr bwMode="auto">
          <a:xfrm>
            <a:off x="1524000" y="1600200"/>
            <a:ext cx="4391025" cy="744538"/>
          </a:xfrm>
          <a:custGeom>
            <a:avLst/>
            <a:gdLst>
              <a:gd name="T0" fmla="*/ 0 w 2766"/>
              <a:gd name="T1" fmla="*/ 2147483647 h 469"/>
              <a:gd name="T2" fmla="*/ 2147483647 w 2766"/>
              <a:gd name="T3" fmla="*/ 2147483647 h 469"/>
              <a:gd name="T4" fmla="*/ 2147483647 w 2766"/>
              <a:gd name="T5" fmla="*/ 2147483647 h 469"/>
              <a:gd name="T6" fmla="*/ 2147483647 w 2766"/>
              <a:gd name="T7" fmla="*/ 2147483647 h 469"/>
              <a:gd name="T8" fmla="*/ 2147483647 w 2766"/>
              <a:gd name="T9" fmla="*/ 2147483647 h 469"/>
              <a:gd name="T10" fmla="*/ 2147483647 w 2766"/>
              <a:gd name="T11" fmla="*/ 2147483647 h 469"/>
              <a:gd name="T12" fmla="*/ 2147483647 w 2766"/>
              <a:gd name="T13" fmla="*/ 2147483647 h 469"/>
              <a:gd name="T14" fmla="*/ 2147483647 w 2766"/>
              <a:gd name="T15" fmla="*/ 2147483647 h 469"/>
              <a:gd name="T16" fmla="*/ 2147483647 w 2766"/>
              <a:gd name="T17" fmla="*/ 2147483647 h 469"/>
              <a:gd name="T18" fmla="*/ 2147483647 w 2766"/>
              <a:gd name="T19" fmla="*/ 2147483647 h 469"/>
              <a:gd name="T20" fmla="*/ 2147483647 w 2766"/>
              <a:gd name="T21" fmla="*/ 2147483647 h 469"/>
              <a:gd name="T22" fmla="*/ 2147483647 w 2766"/>
              <a:gd name="T23" fmla="*/ 2147483647 h 469"/>
              <a:gd name="T24" fmla="*/ 2147483647 w 2766"/>
              <a:gd name="T25" fmla="*/ 2147483647 h 469"/>
              <a:gd name="T26" fmla="*/ 2147483647 w 2766"/>
              <a:gd name="T27" fmla="*/ 2147483647 h 469"/>
              <a:gd name="T28" fmla="*/ 2147483647 w 2766"/>
              <a:gd name="T29" fmla="*/ 2147483647 h 469"/>
              <a:gd name="T30" fmla="*/ 2147483647 w 2766"/>
              <a:gd name="T31" fmla="*/ 2147483647 h 469"/>
              <a:gd name="T32" fmla="*/ 2147483647 w 2766"/>
              <a:gd name="T33" fmla="*/ 2147483647 h 469"/>
              <a:gd name="T34" fmla="*/ 2147483647 w 2766"/>
              <a:gd name="T35" fmla="*/ 2147483647 h 469"/>
              <a:gd name="T36" fmla="*/ 2147483647 w 2766"/>
              <a:gd name="T37" fmla="*/ 2147483647 h 469"/>
              <a:gd name="T38" fmla="*/ 2147483647 w 2766"/>
              <a:gd name="T39" fmla="*/ 2147483647 h 469"/>
              <a:gd name="T40" fmla="*/ 2147483647 w 2766"/>
              <a:gd name="T41" fmla="*/ 2147483647 h 469"/>
              <a:gd name="T42" fmla="*/ 2147483647 w 2766"/>
              <a:gd name="T43" fmla="*/ 2147483647 h 469"/>
              <a:gd name="T44" fmla="*/ 2147483647 w 2766"/>
              <a:gd name="T45" fmla="*/ 2147483647 h 469"/>
              <a:gd name="T46" fmla="*/ 2147483647 w 2766"/>
              <a:gd name="T47" fmla="*/ 2147483647 h 469"/>
              <a:gd name="T48" fmla="*/ 2147483647 w 2766"/>
              <a:gd name="T49" fmla="*/ 2147483647 h 4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6"/>
              <a:gd name="T76" fmla="*/ 0 h 469"/>
              <a:gd name="T77" fmla="*/ 2766 w 2766"/>
              <a:gd name="T78" fmla="*/ 469 h 4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6" h="469">
                <a:moveTo>
                  <a:pt x="0" y="469"/>
                </a:moveTo>
                <a:cubicBezTo>
                  <a:pt x="23" y="434"/>
                  <a:pt x="46" y="400"/>
                  <a:pt x="48" y="373"/>
                </a:cubicBezTo>
                <a:cubicBezTo>
                  <a:pt x="50" y="346"/>
                  <a:pt x="2" y="323"/>
                  <a:pt x="12" y="307"/>
                </a:cubicBezTo>
                <a:cubicBezTo>
                  <a:pt x="22" y="291"/>
                  <a:pt x="69" y="292"/>
                  <a:pt x="108" y="277"/>
                </a:cubicBezTo>
                <a:cubicBezTo>
                  <a:pt x="147" y="262"/>
                  <a:pt x="204" y="239"/>
                  <a:pt x="246" y="217"/>
                </a:cubicBezTo>
                <a:cubicBezTo>
                  <a:pt x="288" y="195"/>
                  <a:pt x="327" y="167"/>
                  <a:pt x="360" y="145"/>
                </a:cubicBezTo>
                <a:cubicBezTo>
                  <a:pt x="393" y="123"/>
                  <a:pt x="397" y="94"/>
                  <a:pt x="444" y="85"/>
                </a:cubicBezTo>
                <a:cubicBezTo>
                  <a:pt x="491" y="76"/>
                  <a:pt x="587" y="95"/>
                  <a:pt x="642" y="91"/>
                </a:cubicBezTo>
                <a:cubicBezTo>
                  <a:pt x="697" y="87"/>
                  <a:pt x="728" y="65"/>
                  <a:pt x="774" y="61"/>
                </a:cubicBezTo>
                <a:cubicBezTo>
                  <a:pt x="820" y="57"/>
                  <a:pt x="880" y="60"/>
                  <a:pt x="918" y="67"/>
                </a:cubicBezTo>
                <a:cubicBezTo>
                  <a:pt x="956" y="74"/>
                  <a:pt x="963" y="97"/>
                  <a:pt x="1002" y="103"/>
                </a:cubicBezTo>
                <a:cubicBezTo>
                  <a:pt x="1041" y="109"/>
                  <a:pt x="1107" y="97"/>
                  <a:pt x="1152" y="103"/>
                </a:cubicBezTo>
                <a:cubicBezTo>
                  <a:pt x="1197" y="109"/>
                  <a:pt x="1237" y="131"/>
                  <a:pt x="1272" y="139"/>
                </a:cubicBezTo>
                <a:cubicBezTo>
                  <a:pt x="1307" y="147"/>
                  <a:pt x="1321" y="149"/>
                  <a:pt x="1362" y="151"/>
                </a:cubicBezTo>
                <a:cubicBezTo>
                  <a:pt x="1403" y="153"/>
                  <a:pt x="1470" y="151"/>
                  <a:pt x="1518" y="151"/>
                </a:cubicBezTo>
                <a:cubicBezTo>
                  <a:pt x="1566" y="151"/>
                  <a:pt x="1599" y="152"/>
                  <a:pt x="1650" y="151"/>
                </a:cubicBezTo>
                <a:cubicBezTo>
                  <a:pt x="1701" y="150"/>
                  <a:pt x="1781" y="146"/>
                  <a:pt x="1824" y="145"/>
                </a:cubicBezTo>
                <a:cubicBezTo>
                  <a:pt x="1867" y="144"/>
                  <a:pt x="1866" y="155"/>
                  <a:pt x="1908" y="145"/>
                </a:cubicBezTo>
                <a:cubicBezTo>
                  <a:pt x="1950" y="135"/>
                  <a:pt x="2026" y="98"/>
                  <a:pt x="2076" y="85"/>
                </a:cubicBezTo>
                <a:cubicBezTo>
                  <a:pt x="2126" y="72"/>
                  <a:pt x="2158" y="77"/>
                  <a:pt x="2208" y="67"/>
                </a:cubicBezTo>
                <a:cubicBezTo>
                  <a:pt x="2258" y="57"/>
                  <a:pt x="2327" y="32"/>
                  <a:pt x="2376" y="25"/>
                </a:cubicBezTo>
                <a:cubicBezTo>
                  <a:pt x="2425" y="18"/>
                  <a:pt x="2464" y="29"/>
                  <a:pt x="2502" y="25"/>
                </a:cubicBezTo>
                <a:cubicBezTo>
                  <a:pt x="2540" y="21"/>
                  <a:pt x="2570" y="2"/>
                  <a:pt x="2604" y="1"/>
                </a:cubicBezTo>
                <a:cubicBezTo>
                  <a:pt x="2638" y="0"/>
                  <a:pt x="2679" y="10"/>
                  <a:pt x="2706" y="19"/>
                </a:cubicBezTo>
                <a:cubicBezTo>
                  <a:pt x="2733" y="28"/>
                  <a:pt x="2749" y="41"/>
                  <a:pt x="2766" y="55"/>
                </a:cubicBezTo>
              </a:path>
            </a:pathLst>
          </a:custGeom>
          <a:noFill/>
          <a:ln w="9525">
            <a:solidFill>
              <a:schemeClr val="tx1"/>
            </a:solidFill>
            <a:round/>
            <a:headEnd/>
            <a:tailEnd/>
          </a:ln>
        </p:spPr>
        <p:txBody>
          <a:bodyPr wrap="none" anchor="ctr"/>
          <a:lstStyle/>
          <a:p>
            <a:pPr fontAlgn="base">
              <a:spcBef>
                <a:spcPct val="0"/>
              </a:spcBef>
              <a:spcAft>
                <a:spcPct val="0"/>
              </a:spcAft>
            </a:pPr>
            <a:endParaRPr lang="en-US" sz="1200" b="1" smtClean="0">
              <a:solidFill>
                <a:prstClr val="white"/>
              </a:solidFill>
              <a:latin typeface="Arial" charset="0"/>
            </a:endParaRPr>
          </a:p>
        </p:txBody>
      </p:sp>
      <p:sp>
        <p:nvSpPr>
          <p:cNvPr id="59417" name="Freeform 8"/>
          <p:cNvSpPr>
            <a:spLocks/>
          </p:cNvSpPr>
          <p:nvPr/>
        </p:nvSpPr>
        <p:spPr bwMode="auto">
          <a:xfrm>
            <a:off x="4648200" y="1600200"/>
            <a:ext cx="1304925" cy="1047750"/>
          </a:xfrm>
          <a:custGeom>
            <a:avLst/>
            <a:gdLst>
              <a:gd name="T0" fmla="*/ 2147483647 w 822"/>
              <a:gd name="T1" fmla="*/ 0 h 660"/>
              <a:gd name="T2" fmla="*/ 2147483647 w 822"/>
              <a:gd name="T3" fmla="*/ 2147483647 h 660"/>
              <a:gd name="T4" fmla="*/ 2147483647 w 822"/>
              <a:gd name="T5" fmla="*/ 2147483647 h 660"/>
              <a:gd name="T6" fmla="*/ 2147483647 w 822"/>
              <a:gd name="T7" fmla="*/ 2147483647 h 660"/>
              <a:gd name="T8" fmla="*/ 2147483647 w 822"/>
              <a:gd name="T9" fmla="*/ 2147483647 h 660"/>
              <a:gd name="T10" fmla="*/ 2147483647 w 822"/>
              <a:gd name="T11" fmla="*/ 2147483647 h 660"/>
              <a:gd name="T12" fmla="*/ 2147483647 w 822"/>
              <a:gd name="T13" fmla="*/ 2147483647 h 660"/>
              <a:gd name="T14" fmla="*/ 2147483647 w 822"/>
              <a:gd name="T15" fmla="*/ 2147483647 h 660"/>
              <a:gd name="T16" fmla="*/ 2147483647 w 822"/>
              <a:gd name="T17" fmla="*/ 2147483647 h 660"/>
              <a:gd name="T18" fmla="*/ 0 w 822"/>
              <a:gd name="T19" fmla="*/ 2147483647 h 6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2"/>
              <a:gd name="T31" fmla="*/ 0 h 660"/>
              <a:gd name="T32" fmla="*/ 822 w 822"/>
              <a:gd name="T33" fmla="*/ 660 h 6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2" h="660">
                <a:moveTo>
                  <a:pt x="822" y="0"/>
                </a:moveTo>
                <a:cubicBezTo>
                  <a:pt x="799" y="49"/>
                  <a:pt x="777" y="99"/>
                  <a:pt x="750" y="126"/>
                </a:cubicBezTo>
                <a:cubicBezTo>
                  <a:pt x="723" y="153"/>
                  <a:pt x="698" y="145"/>
                  <a:pt x="660" y="162"/>
                </a:cubicBezTo>
                <a:cubicBezTo>
                  <a:pt x="622" y="179"/>
                  <a:pt x="560" y="207"/>
                  <a:pt x="522" y="228"/>
                </a:cubicBezTo>
                <a:cubicBezTo>
                  <a:pt x="484" y="249"/>
                  <a:pt x="456" y="264"/>
                  <a:pt x="432" y="288"/>
                </a:cubicBezTo>
                <a:cubicBezTo>
                  <a:pt x="408" y="312"/>
                  <a:pt x="401" y="346"/>
                  <a:pt x="378" y="372"/>
                </a:cubicBezTo>
                <a:cubicBezTo>
                  <a:pt x="355" y="398"/>
                  <a:pt x="329" y="417"/>
                  <a:pt x="294" y="444"/>
                </a:cubicBezTo>
                <a:cubicBezTo>
                  <a:pt x="259" y="471"/>
                  <a:pt x="201" y="512"/>
                  <a:pt x="168" y="534"/>
                </a:cubicBezTo>
                <a:cubicBezTo>
                  <a:pt x="135" y="556"/>
                  <a:pt x="124" y="555"/>
                  <a:pt x="96" y="576"/>
                </a:cubicBezTo>
                <a:cubicBezTo>
                  <a:pt x="68" y="597"/>
                  <a:pt x="34" y="628"/>
                  <a:pt x="0" y="660"/>
                </a:cubicBezTo>
              </a:path>
            </a:pathLst>
          </a:custGeom>
          <a:noFill/>
          <a:ln w="9525">
            <a:solidFill>
              <a:schemeClr val="tx1"/>
            </a:solidFill>
            <a:round/>
            <a:headEnd/>
            <a:tailEnd/>
          </a:ln>
        </p:spPr>
        <p:txBody>
          <a:bodyPr wrap="none" anchor="ctr"/>
          <a:lstStyle/>
          <a:p>
            <a:pPr fontAlgn="base">
              <a:spcBef>
                <a:spcPct val="0"/>
              </a:spcBef>
              <a:spcAft>
                <a:spcPct val="0"/>
              </a:spcAft>
            </a:pPr>
            <a:endParaRPr lang="en-US" sz="1200" b="1" smtClean="0">
              <a:solidFill>
                <a:prstClr val="white"/>
              </a:solidFill>
              <a:latin typeface="Arial" charset="0"/>
            </a:endParaRPr>
          </a:p>
        </p:txBody>
      </p:sp>
      <p:sp>
        <p:nvSpPr>
          <p:cNvPr id="59418" name="Freeform 11"/>
          <p:cNvSpPr>
            <a:spLocks/>
          </p:cNvSpPr>
          <p:nvPr/>
        </p:nvSpPr>
        <p:spPr bwMode="auto">
          <a:xfrm>
            <a:off x="2914650" y="2443163"/>
            <a:ext cx="1962150" cy="244475"/>
          </a:xfrm>
          <a:custGeom>
            <a:avLst/>
            <a:gdLst>
              <a:gd name="T0" fmla="*/ 2147483647 w 1236"/>
              <a:gd name="T1" fmla="*/ 2147483647 h 154"/>
              <a:gd name="T2" fmla="*/ 2147483647 w 1236"/>
              <a:gd name="T3" fmla="*/ 2147483647 h 154"/>
              <a:gd name="T4" fmla="*/ 2147483647 w 1236"/>
              <a:gd name="T5" fmla="*/ 2147483647 h 154"/>
              <a:gd name="T6" fmla="*/ 2147483647 w 1236"/>
              <a:gd name="T7" fmla="*/ 2147483647 h 154"/>
              <a:gd name="T8" fmla="*/ 2147483647 w 1236"/>
              <a:gd name="T9" fmla="*/ 2147483647 h 154"/>
              <a:gd name="T10" fmla="*/ 2147483647 w 1236"/>
              <a:gd name="T11" fmla="*/ 2147483647 h 154"/>
              <a:gd name="T12" fmla="*/ 0 w 1236"/>
              <a:gd name="T13" fmla="*/ 2147483647 h 154"/>
              <a:gd name="T14" fmla="*/ 0 60000 65536"/>
              <a:gd name="T15" fmla="*/ 0 60000 65536"/>
              <a:gd name="T16" fmla="*/ 0 60000 65536"/>
              <a:gd name="T17" fmla="*/ 0 60000 65536"/>
              <a:gd name="T18" fmla="*/ 0 60000 65536"/>
              <a:gd name="T19" fmla="*/ 0 60000 65536"/>
              <a:gd name="T20" fmla="*/ 0 60000 65536"/>
              <a:gd name="T21" fmla="*/ 0 w 1236"/>
              <a:gd name="T22" fmla="*/ 0 h 154"/>
              <a:gd name="T23" fmla="*/ 1236 w 1236"/>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6" h="154">
                <a:moveTo>
                  <a:pt x="1236" y="8"/>
                </a:moveTo>
                <a:cubicBezTo>
                  <a:pt x="1156" y="4"/>
                  <a:pt x="1076" y="0"/>
                  <a:pt x="978" y="14"/>
                </a:cubicBezTo>
                <a:cubicBezTo>
                  <a:pt x="880" y="28"/>
                  <a:pt x="732" y="74"/>
                  <a:pt x="648" y="92"/>
                </a:cubicBezTo>
                <a:cubicBezTo>
                  <a:pt x="564" y="110"/>
                  <a:pt x="529" y="114"/>
                  <a:pt x="474" y="122"/>
                </a:cubicBezTo>
                <a:cubicBezTo>
                  <a:pt x="419" y="130"/>
                  <a:pt x="374" y="135"/>
                  <a:pt x="318" y="140"/>
                </a:cubicBezTo>
                <a:cubicBezTo>
                  <a:pt x="262" y="145"/>
                  <a:pt x="191" y="150"/>
                  <a:pt x="138" y="152"/>
                </a:cubicBezTo>
                <a:cubicBezTo>
                  <a:pt x="85" y="154"/>
                  <a:pt x="42" y="153"/>
                  <a:pt x="0" y="152"/>
                </a:cubicBezTo>
              </a:path>
            </a:pathLst>
          </a:custGeom>
          <a:noFill/>
          <a:ln w="9525">
            <a:solidFill>
              <a:schemeClr val="tx1"/>
            </a:solidFill>
            <a:round/>
            <a:headEnd/>
            <a:tailEnd/>
          </a:ln>
        </p:spPr>
        <p:txBody>
          <a:bodyPr wrap="none" anchor="ctr"/>
          <a:lstStyle/>
          <a:p>
            <a:pPr fontAlgn="base">
              <a:spcBef>
                <a:spcPct val="0"/>
              </a:spcBef>
              <a:spcAft>
                <a:spcPct val="0"/>
              </a:spcAft>
            </a:pPr>
            <a:endParaRPr lang="en-US" sz="1200" b="1" smtClean="0">
              <a:solidFill>
                <a:prstClr val="white"/>
              </a:solidFill>
              <a:latin typeface="Arial" charset="0"/>
            </a:endParaRPr>
          </a:p>
        </p:txBody>
      </p:sp>
      <p:sp>
        <p:nvSpPr>
          <p:cNvPr id="59419" name="AutoShape 12"/>
          <p:cNvSpPr>
            <a:spLocks noChangeArrowheads="1"/>
          </p:cNvSpPr>
          <p:nvPr/>
        </p:nvSpPr>
        <p:spPr bwMode="auto">
          <a:xfrm>
            <a:off x="3603625" y="1784350"/>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20" name="Text Box 13"/>
          <p:cNvSpPr txBox="1">
            <a:spLocks noChangeArrowheads="1"/>
          </p:cNvSpPr>
          <p:nvPr/>
        </p:nvSpPr>
        <p:spPr bwMode="auto">
          <a:xfrm>
            <a:off x="5257800" y="1371600"/>
            <a:ext cx="760413" cy="2444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000" b="1" smtClean="0">
                <a:solidFill>
                  <a:srgbClr val="000000"/>
                </a:solidFill>
                <a:cs typeface="Arial" charset="0"/>
              </a:rPr>
              <a:t>New York</a:t>
            </a:r>
          </a:p>
        </p:txBody>
      </p:sp>
      <p:sp>
        <p:nvSpPr>
          <p:cNvPr id="59421" name="Text Box 14"/>
          <p:cNvSpPr txBox="1">
            <a:spLocks noChangeArrowheads="1"/>
          </p:cNvSpPr>
          <p:nvPr/>
        </p:nvSpPr>
        <p:spPr bwMode="auto">
          <a:xfrm>
            <a:off x="3581400" y="1812925"/>
            <a:ext cx="908050" cy="2444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000" b="1" smtClean="0">
                <a:solidFill>
                  <a:srgbClr val="000000"/>
                </a:solidFill>
                <a:cs typeface="Arial" charset="0"/>
              </a:rPr>
              <a:t>Kansas City</a:t>
            </a:r>
          </a:p>
        </p:txBody>
      </p:sp>
      <p:sp>
        <p:nvSpPr>
          <p:cNvPr id="59422" name="Text Box 15"/>
          <p:cNvSpPr txBox="1">
            <a:spLocks noChangeArrowheads="1"/>
          </p:cNvSpPr>
          <p:nvPr/>
        </p:nvSpPr>
        <p:spPr bwMode="auto">
          <a:xfrm>
            <a:off x="5562600" y="2743200"/>
            <a:ext cx="542925" cy="2444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000" b="1" smtClean="0">
                <a:solidFill>
                  <a:srgbClr val="000000"/>
                </a:solidFill>
                <a:cs typeface="Arial" charset="0"/>
              </a:rPr>
              <a:t>Miami</a:t>
            </a:r>
          </a:p>
        </p:txBody>
      </p:sp>
      <p:sp>
        <p:nvSpPr>
          <p:cNvPr id="59423" name="Text Box 16"/>
          <p:cNvSpPr txBox="1">
            <a:spLocks noChangeArrowheads="1"/>
          </p:cNvSpPr>
          <p:nvPr/>
        </p:nvSpPr>
        <p:spPr bwMode="auto">
          <a:xfrm>
            <a:off x="2514600" y="2286000"/>
            <a:ext cx="639763" cy="2444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000" b="1" smtClean="0">
                <a:solidFill>
                  <a:srgbClr val="000000"/>
                </a:solidFill>
                <a:cs typeface="Arial" charset="0"/>
              </a:rPr>
              <a:t>El Paso</a:t>
            </a:r>
          </a:p>
        </p:txBody>
      </p:sp>
      <p:grpSp>
        <p:nvGrpSpPr>
          <p:cNvPr id="2" name="Group 40"/>
          <p:cNvGrpSpPr>
            <a:grpSpLocks/>
          </p:cNvGrpSpPr>
          <p:nvPr/>
        </p:nvGrpSpPr>
        <p:grpSpPr bwMode="auto">
          <a:xfrm>
            <a:off x="3352800" y="1905000"/>
            <a:ext cx="333375" cy="311150"/>
            <a:chOff x="-720" y="1229"/>
            <a:chExt cx="432" cy="432"/>
          </a:xfrm>
        </p:grpSpPr>
        <p:sp>
          <p:nvSpPr>
            <p:cNvPr id="59530" name="Oval 41"/>
            <p:cNvSpPr>
              <a:spLocks noChangeArrowheads="1"/>
            </p:cNvSpPr>
            <p:nvPr/>
          </p:nvSpPr>
          <p:spPr bwMode="auto">
            <a:xfrm>
              <a:off x="-618" y="1374"/>
              <a:ext cx="228" cy="174"/>
            </a:xfrm>
            <a:prstGeom prst="ellipse">
              <a:avLst/>
            </a:prstGeom>
            <a:solidFill>
              <a:schemeClr val="bg1"/>
            </a:solidFill>
            <a:ln w="9525" algn="ctr">
              <a:no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pic>
          <p:nvPicPr>
            <p:cNvPr id="59531" name="Picture 42" descr="Interstate 35">
              <a:hlinkClick r:id="rId3"/>
            </p:cNvP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20" y="1229"/>
              <a:ext cx="432" cy="432"/>
            </a:xfrm>
            <a:prstGeom prst="rect">
              <a:avLst/>
            </a:prstGeom>
            <a:noFill/>
            <a:ln w="9525">
              <a:noFill/>
              <a:miter lim="800000"/>
              <a:headEnd/>
              <a:tailEnd/>
            </a:ln>
          </p:spPr>
        </p:pic>
      </p:grpSp>
      <p:grpSp>
        <p:nvGrpSpPr>
          <p:cNvPr id="3" name="Group 46"/>
          <p:cNvGrpSpPr>
            <a:grpSpLocks/>
          </p:cNvGrpSpPr>
          <p:nvPr/>
        </p:nvGrpSpPr>
        <p:grpSpPr bwMode="auto">
          <a:xfrm>
            <a:off x="4724400" y="1600200"/>
            <a:ext cx="333375" cy="333375"/>
            <a:chOff x="-564" y="2058"/>
            <a:chExt cx="210" cy="210"/>
          </a:xfrm>
        </p:grpSpPr>
        <p:sp>
          <p:nvSpPr>
            <p:cNvPr id="59528" name="Oval 47"/>
            <p:cNvSpPr>
              <a:spLocks noChangeArrowheads="1"/>
            </p:cNvSpPr>
            <p:nvPr/>
          </p:nvSpPr>
          <p:spPr bwMode="auto">
            <a:xfrm>
              <a:off x="-510" y="2124"/>
              <a:ext cx="108" cy="90"/>
            </a:xfrm>
            <a:prstGeom prst="ellipse">
              <a:avLst/>
            </a:prstGeom>
            <a:solidFill>
              <a:schemeClr val="bg1"/>
            </a:solidFill>
            <a:ln w="9525" algn="ctr">
              <a:no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pic>
          <p:nvPicPr>
            <p:cNvPr id="59529" name="Picture 48" descr="2012826"/>
            <p:cNvPicPr>
              <a:picLocks noChangeAspect="1" noChangeArrowheads="1"/>
            </p:cNvPicPr>
            <p:nvPr/>
          </p:nvPicPr>
          <p:blipFill>
            <a:blip r:embed="rId5" cstate="email">
              <a:clrChange>
                <a:clrFrom>
                  <a:srgbClr val="F9FFFB"/>
                </a:clrFrom>
                <a:clrTo>
                  <a:srgbClr val="F9FFFB">
                    <a:alpha val="0"/>
                  </a:srgbClr>
                </a:clrTo>
              </a:clrChange>
            </a:blip>
            <a:srcRect/>
            <a:stretch>
              <a:fillRect/>
            </a:stretch>
          </p:blipFill>
          <p:spPr bwMode="auto">
            <a:xfrm>
              <a:off x="-564" y="2058"/>
              <a:ext cx="210" cy="210"/>
            </a:xfrm>
            <a:prstGeom prst="rect">
              <a:avLst/>
            </a:prstGeom>
            <a:noFill/>
            <a:ln w="9525">
              <a:noFill/>
              <a:miter lim="800000"/>
              <a:headEnd/>
              <a:tailEnd/>
            </a:ln>
          </p:spPr>
        </p:pic>
      </p:grpSp>
      <p:grpSp>
        <p:nvGrpSpPr>
          <p:cNvPr id="4" name="Group 49"/>
          <p:cNvGrpSpPr>
            <a:grpSpLocks/>
          </p:cNvGrpSpPr>
          <p:nvPr/>
        </p:nvGrpSpPr>
        <p:grpSpPr bwMode="auto">
          <a:xfrm>
            <a:off x="4724400" y="2438400"/>
            <a:ext cx="304800" cy="285750"/>
            <a:chOff x="-610" y="2146"/>
            <a:chExt cx="222" cy="222"/>
          </a:xfrm>
        </p:grpSpPr>
        <p:sp>
          <p:nvSpPr>
            <p:cNvPr id="59526" name="Oval 50"/>
            <p:cNvSpPr>
              <a:spLocks noChangeArrowheads="1"/>
            </p:cNvSpPr>
            <p:nvPr/>
          </p:nvSpPr>
          <p:spPr bwMode="auto">
            <a:xfrm>
              <a:off x="-552" y="2226"/>
              <a:ext cx="108" cy="90"/>
            </a:xfrm>
            <a:prstGeom prst="ellipse">
              <a:avLst/>
            </a:prstGeom>
            <a:solidFill>
              <a:schemeClr val="bg1"/>
            </a:solidFill>
            <a:ln w="9525" algn="ctr">
              <a:no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pic>
          <p:nvPicPr>
            <p:cNvPr id="59527" name="Picture 51" descr="2014190"/>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10" y="2146"/>
              <a:ext cx="222" cy="222"/>
            </a:xfrm>
            <a:prstGeom prst="rect">
              <a:avLst/>
            </a:prstGeom>
            <a:noFill/>
            <a:ln w="9525">
              <a:noFill/>
              <a:miter lim="800000"/>
              <a:headEnd/>
              <a:tailEnd/>
            </a:ln>
          </p:spPr>
        </p:pic>
      </p:grpSp>
      <p:grpSp>
        <p:nvGrpSpPr>
          <p:cNvPr id="5" name="Group 55"/>
          <p:cNvGrpSpPr>
            <a:grpSpLocks/>
          </p:cNvGrpSpPr>
          <p:nvPr/>
        </p:nvGrpSpPr>
        <p:grpSpPr bwMode="auto">
          <a:xfrm>
            <a:off x="1676400" y="1828800"/>
            <a:ext cx="323850" cy="323850"/>
            <a:chOff x="-450" y="2226"/>
            <a:chExt cx="234" cy="234"/>
          </a:xfrm>
        </p:grpSpPr>
        <p:sp>
          <p:nvSpPr>
            <p:cNvPr id="59524" name="Oval 56"/>
            <p:cNvSpPr>
              <a:spLocks noChangeArrowheads="1"/>
            </p:cNvSpPr>
            <p:nvPr/>
          </p:nvSpPr>
          <p:spPr bwMode="auto">
            <a:xfrm>
              <a:off x="-390" y="2298"/>
              <a:ext cx="120" cy="90"/>
            </a:xfrm>
            <a:prstGeom prst="ellipse">
              <a:avLst/>
            </a:prstGeom>
            <a:solidFill>
              <a:schemeClr val="bg1"/>
            </a:solidFill>
            <a:ln w="9525" algn="ctr">
              <a:no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pic>
          <p:nvPicPr>
            <p:cNvPr id="59525" name="Picture 57" descr="2027387"/>
            <p:cNvPicPr>
              <a:picLocks noChangeAspect="1" noChangeArrowheads="1"/>
            </p:cNvPicPr>
            <p:nvPr/>
          </p:nvPicPr>
          <p:blipFill>
            <a:blip r:embed="rId7" cstate="email">
              <a:clrChange>
                <a:clrFrom>
                  <a:srgbClr val="FFFDFF"/>
                </a:clrFrom>
                <a:clrTo>
                  <a:srgbClr val="FFFDFF">
                    <a:alpha val="0"/>
                  </a:srgbClr>
                </a:clrTo>
              </a:clrChange>
            </a:blip>
            <a:srcRect/>
            <a:stretch>
              <a:fillRect/>
            </a:stretch>
          </p:blipFill>
          <p:spPr bwMode="auto">
            <a:xfrm>
              <a:off x="-450" y="2226"/>
              <a:ext cx="234" cy="234"/>
            </a:xfrm>
            <a:prstGeom prst="rect">
              <a:avLst/>
            </a:prstGeom>
            <a:noFill/>
            <a:ln w="9525">
              <a:noFill/>
              <a:miter lim="800000"/>
              <a:headEnd/>
              <a:tailEnd/>
            </a:ln>
          </p:spPr>
        </p:pic>
      </p:grpSp>
      <p:sp>
        <p:nvSpPr>
          <p:cNvPr id="59428" name="AutoShape 65"/>
          <p:cNvSpPr>
            <a:spLocks noChangeArrowheads="1"/>
          </p:cNvSpPr>
          <p:nvPr/>
        </p:nvSpPr>
        <p:spPr bwMode="auto">
          <a:xfrm>
            <a:off x="1447800" y="2286000"/>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29" name="Text Box 66"/>
          <p:cNvSpPr txBox="1">
            <a:spLocks noChangeArrowheads="1"/>
          </p:cNvSpPr>
          <p:nvPr/>
        </p:nvSpPr>
        <p:spPr bwMode="auto">
          <a:xfrm>
            <a:off x="1050925" y="2065338"/>
            <a:ext cx="844550" cy="246062"/>
          </a:xfrm>
          <a:prstGeom prst="rect">
            <a:avLst/>
          </a:prstGeom>
          <a:noFill/>
          <a:ln w="9525" algn="ctr">
            <a:noFill/>
            <a:miter lim="800000"/>
            <a:headEnd/>
            <a:tailEnd/>
          </a:ln>
        </p:spPr>
        <p:txBody>
          <a:bodyPr>
            <a:spAutoFit/>
          </a:bodyPr>
          <a:lstStyle/>
          <a:p>
            <a:pPr algn="ctr" fontAlgn="base">
              <a:spcBef>
                <a:spcPts val="600"/>
              </a:spcBef>
              <a:spcAft>
                <a:spcPct val="0"/>
              </a:spcAft>
            </a:pPr>
            <a:r>
              <a:rPr lang="en-US" sz="1000" b="1" smtClean="0">
                <a:solidFill>
                  <a:srgbClr val="000000"/>
                </a:solidFill>
                <a:cs typeface="Arial" charset="0"/>
              </a:rPr>
              <a:t>San Diego</a:t>
            </a:r>
          </a:p>
        </p:txBody>
      </p:sp>
      <p:sp>
        <p:nvSpPr>
          <p:cNvPr id="106" name="Freeform 105"/>
          <p:cNvSpPr>
            <a:spLocks noChangeArrowheads="1"/>
          </p:cNvSpPr>
          <p:nvPr/>
        </p:nvSpPr>
        <p:spPr bwMode="auto">
          <a:xfrm>
            <a:off x="1371600" y="2514600"/>
            <a:ext cx="1244600" cy="1358900"/>
          </a:xfrm>
          <a:custGeom>
            <a:avLst/>
            <a:gdLst>
              <a:gd name="T0" fmla="*/ 1244600 w 1244600"/>
              <a:gd name="T1" fmla="*/ 1358900 h 1358900"/>
              <a:gd name="T2" fmla="*/ 850900 w 1244600"/>
              <a:gd name="T3" fmla="*/ 1257300 h 1358900"/>
              <a:gd name="T4" fmla="*/ 508000 w 1244600"/>
              <a:gd name="T5" fmla="*/ 939800 h 1358900"/>
              <a:gd name="T6" fmla="*/ 330200 w 1244600"/>
              <a:gd name="T7" fmla="*/ 495300 h 1358900"/>
              <a:gd name="T8" fmla="*/ 0 w 1244600"/>
              <a:gd name="T9" fmla="*/ 0 h 1358900"/>
              <a:gd name="T10" fmla="*/ 0 60000 65536"/>
              <a:gd name="T11" fmla="*/ 0 60000 65536"/>
              <a:gd name="T12" fmla="*/ 0 60000 65536"/>
              <a:gd name="T13" fmla="*/ 0 60000 65536"/>
              <a:gd name="T14" fmla="*/ 0 60000 65536"/>
              <a:gd name="T15" fmla="*/ 0 w 1244600"/>
              <a:gd name="T16" fmla="*/ 0 h 1358900"/>
              <a:gd name="T17" fmla="*/ 1244600 w 1244600"/>
              <a:gd name="T18" fmla="*/ 1358900 h 1358900"/>
            </a:gdLst>
            <a:ahLst/>
            <a:cxnLst>
              <a:cxn ang="T10">
                <a:pos x="T0" y="T1"/>
              </a:cxn>
              <a:cxn ang="T11">
                <a:pos x="T2" y="T3"/>
              </a:cxn>
              <a:cxn ang="T12">
                <a:pos x="T4" y="T5"/>
              </a:cxn>
              <a:cxn ang="T13">
                <a:pos x="T6" y="T7"/>
              </a:cxn>
              <a:cxn ang="T14">
                <a:pos x="T8" y="T9"/>
              </a:cxn>
            </a:cxnLst>
            <a:rect l="T15" t="T16" r="T17" b="T18"/>
            <a:pathLst>
              <a:path w="1244600" h="1358900">
                <a:moveTo>
                  <a:pt x="1244600" y="1358900"/>
                </a:moveTo>
                <a:cubicBezTo>
                  <a:pt x="1109133" y="1343025"/>
                  <a:pt x="973667" y="1327150"/>
                  <a:pt x="850900" y="1257300"/>
                </a:cubicBezTo>
                <a:cubicBezTo>
                  <a:pt x="728133" y="1187450"/>
                  <a:pt x="594783" y="1066800"/>
                  <a:pt x="508000" y="939800"/>
                </a:cubicBezTo>
                <a:cubicBezTo>
                  <a:pt x="421217" y="812800"/>
                  <a:pt x="414867" y="651933"/>
                  <a:pt x="330200" y="495300"/>
                </a:cubicBezTo>
                <a:cubicBezTo>
                  <a:pt x="245533" y="338667"/>
                  <a:pt x="122766" y="169333"/>
                  <a:pt x="0" y="0"/>
                </a:cubicBezTo>
              </a:path>
            </a:pathLst>
          </a:custGeom>
          <a:noFill/>
          <a:ln w="12700" algn="ctr">
            <a:solidFill>
              <a:srgbClr val="000000"/>
            </a:solidFill>
            <a:miter lim="800000"/>
            <a:headEnd/>
            <a:tailEnd type="triangle" w="med" len="med"/>
          </a:ln>
          <a:effectLst>
            <a:outerShdw dist="23000" dir="5400000" rotWithShape="0">
              <a:srgbClr val="000000">
                <a:alpha val="34999"/>
              </a:srgbClr>
            </a:outerShdw>
          </a:effectLst>
        </p:spPr>
        <p:txBody>
          <a:bodyPr wrap="none" anchor="ctr"/>
          <a:lstStyle/>
          <a:p>
            <a:pPr algn="ctr" fontAlgn="base">
              <a:spcBef>
                <a:spcPct val="0"/>
              </a:spcBef>
              <a:spcAft>
                <a:spcPct val="0"/>
              </a:spcAft>
              <a:defRPr/>
            </a:pPr>
            <a:endParaRPr lang="en-US" sz="1200" b="1" dirty="0">
              <a:solidFill>
                <a:prstClr val="white"/>
              </a:solidFill>
              <a:cs typeface="Arial" charset="0"/>
            </a:endParaRPr>
          </a:p>
        </p:txBody>
      </p:sp>
      <p:sp>
        <p:nvSpPr>
          <p:cNvPr id="108" name="Freeform 107"/>
          <p:cNvSpPr/>
          <p:nvPr/>
        </p:nvSpPr>
        <p:spPr bwMode="auto">
          <a:xfrm>
            <a:off x="2743200" y="2667000"/>
            <a:ext cx="1789113" cy="1417638"/>
          </a:xfrm>
          <a:custGeom>
            <a:avLst/>
            <a:gdLst>
              <a:gd name="connsiteX0" fmla="*/ 1841500 w 1841500"/>
              <a:gd name="connsiteY0" fmla="*/ 1257300 h 1494367"/>
              <a:gd name="connsiteX1" fmla="*/ 1727200 w 1841500"/>
              <a:gd name="connsiteY1" fmla="*/ 1206500 h 1494367"/>
              <a:gd name="connsiteX2" fmla="*/ 1562100 w 1841500"/>
              <a:gd name="connsiteY2" fmla="*/ 1447800 h 1494367"/>
              <a:gd name="connsiteX3" fmla="*/ 1397000 w 1841500"/>
              <a:gd name="connsiteY3" fmla="*/ 1485900 h 1494367"/>
              <a:gd name="connsiteX4" fmla="*/ 1143000 w 1841500"/>
              <a:gd name="connsiteY4" fmla="*/ 1447800 h 1494367"/>
              <a:gd name="connsiteX5" fmla="*/ 939800 w 1841500"/>
              <a:gd name="connsiteY5" fmla="*/ 1447800 h 1494367"/>
              <a:gd name="connsiteX6" fmla="*/ 635000 w 1841500"/>
              <a:gd name="connsiteY6" fmla="*/ 1282700 h 1494367"/>
              <a:gd name="connsiteX7" fmla="*/ 558800 w 1841500"/>
              <a:gd name="connsiteY7" fmla="*/ 1066800 h 1494367"/>
              <a:gd name="connsiteX8" fmla="*/ 457200 w 1841500"/>
              <a:gd name="connsiteY8" fmla="*/ 876300 h 1494367"/>
              <a:gd name="connsiteX9" fmla="*/ 266700 w 1841500"/>
              <a:gd name="connsiteY9" fmla="*/ 685800 h 1494367"/>
              <a:gd name="connsiteX10" fmla="*/ 76200 w 1841500"/>
              <a:gd name="connsiteY10" fmla="*/ 342900 h 1494367"/>
              <a:gd name="connsiteX11" fmla="*/ 0 w 1841500"/>
              <a:gd name="connsiteY11" fmla="*/ 0 h 149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500" h="1494367">
                <a:moveTo>
                  <a:pt x="1841500" y="1257300"/>
                </a:moveTo>
                <a:cubicBezTo>
                  <a:pt x="1807633" y="1216025"/>
                  <a:pt x="1773767" y="1174750"/>
                  <a:pt x="1727200" y="1206500"/>
                </a:cubicBezTo>
                <a:cubicBezTo>
                  <a:pt x="1680633" y="1238250"/>
                  <a:pt x="1617133" y="1401233"/>
                  <a:pt x="1562100" y="1447800"/>
                </a:cubicBezTo>
                <a:cubicBezTo>
                  <a:pt x="1507067" y="1494367"/>
                  <a:pt x="1466850" y="1485900"/>
                  <a:pt x="1397000" y="1485900"/>
                </a:cubicBezTo>
                <a:cubicBezTo>
                  <a:pt x="1327150" y="1485900"/>
                  <a:pt x="1219200" y="1454150"/>
                  <a:pt x="1143000" y="1447800"/>
                </a:cubicBezTo>
                <a:cubicBezTo>
                  <a:pt x="1066800" y="1441450"/>
                  <a:pt x="1024467" y="1475317"/>
                  <a:pt x="939800" y="1447800"/>
                </a:cubicBezTo>
                <a:cubicBezTo>
                  <a:pt x="855133" y="1420283"/>
                  <a:pt x="698500" y="1346200"/>
                  <a:pt x="635000" y="1282700"/>
                </a:cubicBezTo>
                <a:cubicBezTo>
                  <a:pt x="571500" y="1219200"/>
                  <a:pt x="588433" y="1134533"/>
                  <a:pt x="558800" y="1066800"/>
                </a:cubicBezTo>
                <a:cubicBezTo>
                  <a:pt x="529167" y="999067"/>
                  <a:pt x="505883" y="939800"/>
                  <a:pt x="457200" y="876300"/>
                </a:cubicBezTo>
                <a:cubicBezTo>
                  <a:pt x="408517" y="812800"/>
                  <a:pt x="330200" y="774700"/>
                  <a:pt x="266700" y="685800"/>
                </a:cubicBezTo>
                <a:cubicBezTo>
                  <a:pt x="203200" y="596900"/>
                  <a:pt x="120650" y="457200"/>
                  <a:pt x="76200" y="342900"/>
                </a:cubicBezTo>
                <a:cubicBezTo>
                  <a:pt x="31750" y="228600"/>
                  <a:pt x="15875" y="114300"/>
                  <a:pt x="0" y="0"/>
                </a:cubicBezTo>
              </a:path>
            </a:pathLst>
          </a:custGeom>
          <a:ln>
            <a:solidFill>
              <a:schemeClr val="tx2"/>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lgn="ctr" fontAlgn="base">
              <a:spcBef>
                <a:spcPct val="0"/>
              </a:spcBef>
              <a:spcAft>
                <a:spcPct val="0"/>
              </a:spcAft>
              <a:defRPr/>
            </a:pPr>
            <a:endParaRPr lang="en-US" sz="1200" b="1" dirty="0">
              <a:solidFill>
                <a:prstClr val="white"/>
              </a:solidFill>
            </a:endParaRPr>
          </a:p>
        </p:txBody>
      </p:sp>
      <p:sp>
        <p:nvSpPr>
          <p:cNvPr id="436245" name="Freeform 63"/>
          <p:cNvSpPr>
            <a:spLocks/>
          </p:cNvSpPr>
          <p:nvPr/>
        </p:nvSpPr>
        <p:spPr bwMode="auto">
          <a:xfrm>
            <a:off x="2647950" y="3810000"/>
            <a:ext cx="2990850" cy="1828800"/>
          </a:xfrm>
          <a:custGeom>
            <a:avLst/>
            <a:gdLst>
              <a:gd name="T0" fmla="*/ 2228850 w 2020"/>
              <a:gd name="T1" fmla="*/ 1600200 h 1392"/>
              <a:gd name="T2" fmla="*/ 936779 w 2020"/>
              <a:gd name="T3" fmla="*/ 827690 h 1392"/>
              <a:gd name="T4" fmla="*/ 336534 w 2020"/>
              <a:gd name="T5" fmla="*/ 441434 h 1392"/>
              <a:gd name="T6" fmla="*/ 57376 w 2020"/>
              <a:gd name="T7" fmla="*/ 0 h 1392"/>
              <a:gd name="T8" fmla="*/ 0 60000 65536"/>
              <a:gd name="T9" fmla="*/ 0 60000 65536"/>
              <a:gd name="T10" fmla="*/ 0 60000 65536"/>
              <a:gd name="T11" fmla="*/ 0 60000 65536"/>
              <a:gd name="T12" fmla="*/ 0 w 2020"/>
              <a:gd name="T13" fmla="*/ 0 h 1392"/>
              <a:gd name="T14" fmla="*/ 2020 w 2020"/>
              <a:gd name="T15" fmla="*/ 1392 h 1392"/>
            </a:gdLst>
            <a:ahLst/>
            <a:cxnLst>
              <a:cxn ang="T8">
                <a:pos x="T0" y="T1"/>
              </a:cxn>
              <a:cxn ang="T9">
                <a:pos x="T2" y="T3"/>
              </a:cxn>
              <a:cxn ang="T10">
                <a:pos x="T4" y="T5"/>
              </a:cxn>
              <a:cxn ang="T11">
                <a:pos x="T6" y="T7"/>
              </a:cxn>
            </a:cxnLst>
            <a:rect l="T12" t="T13" r="T14" b="T15"/>
            <a:pathLst>
              <a:path w="2020" h="1392">
                <a:moveTo>
                  <a:pt x="2020" y="1392"/>
                </a:moveTo>
                <a:cubicBezTo>
                  <a:pt x="1512" y="1140"/>
                  <a:pt x="1135" y="888"/>
                  <a:pt x="849" y="720"/>
                </a:cubicBezTo>
                <a:cubicBezTo>
                  <a:pt x="563" y="552"/>
                  <a:pt x="438" y="504"/>
                  <a:pt x="305" y="384"/>
                </a:cubicBezTo>
                <a:cubicBezTo>
                  <a:pt x="172" y="264"/>
                  <a:pt x="0" y="132"/>
                  <a:pt x="52" y="0"/>
                </a:cubicBezTo>
              </a:path>
            </a:pathLst>
          </a:custGeom>
          <a:noFill/>
          <a:ln w="12700" algn="ctr">
            <a:solidFill>
              <a:srgbClr val="000000"/>
            </a:solidFill>
            <a:miter lim="800000"/>
            <a:headEnd/>
            <a:tailEnd type="triangle" w="med" len="med"/>
          </a:ln>
          <a:effectLst>
            <a:outerShdw dist="23000" dir="5400000" rotWithShape="0">
              <a:srgbClr val="000000">
                <a:alpha val="34999"/>
              </a:srgbClr>
            </a:outerShdw>
          </a:effectLst>
        </p:spPr>
        <p:txBody>
          <a:bodyPr/>
          <a:lstStyle/>
          <a:p>
            <a:pPr algn="ctr" fontAlgn="base">
              <a:spcBef>
                <a:spcPct val="0"/>
              </a:spcBef>
              <a:spcAft>
                <a:spcPct val="0"/>
              </a:spcAft>
              <a:defRPr/>
            </a:pPr>
            <a:endParaRPr lang="en-US" sz="1200" b="1" dirty="0">
              <a:solidFill>
                <a:prstClr val="black"/>
              </a:solidFill>
              <a:cs typeface="Arial" charset="0"/>
            </a:endParaRPr>
          </a:p>
        </p:txBody>
      </p:sp>
      <p:sp>
        <p:nvSpPr>
          <p:cNvPr id="436236" name="Freeform 17"/>
          <p:cNvSpPr>
            <a:spLocks/>
          </p:cNvSpPr>
          <p:nvPr/>
        </p:nvSpPr>
        <p:spPr bwMode="auto">
          <a:xfrm>
            <a:off x="6486525" y="3876675"/>
            <a:ext cx="266700" cy="847725"/>
          </a:xfrm>
          <a:custGeom>
            <a:avLst/>
            <a:gdLst>
              <a:gd name="T0" fmla="*/ 0 w 168"/>
              <a:gd name="T1" fmla="*/ 1330642282 h 528"/>
              <a:gd name="T2" fmla="*/ 362902467 w 168"/>
              <a:gd name="T3" fmla="*/ 604837419 h 528"/>
              <a:gd name="T4" fmla="*/ 362902467 w 168"/>
              <a:gd name="T5" fmla="*/ 0 h 528"/>
              <a:gd name="T6" fmla="*/ 0 60000 65536"/>
              <a:gd name="T7" fmla="*/ 0 60000 65536"/>
              <a:gd name="T8" fmla="*/ 0 60000 65536"/>
              <a:gd name="T9" fmla="*/ 0 w 168"/>
              <a:gd name="T10" fmla="*/ 0 h 528"/>
              <a:gd name="T11" fmla="*/ 168 w 168"/>
              <a:gd name="T12" fmla="*/ 528 h 528"/>
            </a:gdLst>
            <a:ahLst/>
            <a:cxnLst>
              <a:cxn ang="T6">
                <a:pos x="T0" y="T1"/>
              </a:cxn>
              <a:cxn ang="T7">
                <a:pos x="T2" y="T3"/>
              </a:cxn>
              <a:cxn ang="T8">
                <a:pos x="T4" y="T5"/>
              </a:cxn>
            </a:cxnLst>
            <a:rect l="T9" t="T10" r="T11" b="T12"/>
            <a:pathLst>
              <a:path w="168" h="528">
                <a:moveTo>
                  <a:pt x="0" y="528"/>
                </a:moveTo>
                <a:cubicBezTo>
                  <a:pt x="60" y="428"/>
                  <a:pt x="120" y="328"/>
                  <a:pt x="144" y="240"/>
                </a:cubicBezTo>
                <a:cubicBezTo>
                  <a:pt x="168" y="152"/>
                  <a:pt x="156" y="76"/>
                  <a:pt x="144" y="0"/>
                </a:cubicBezTo>
              </a:path>
            </a:pathLst>
          </a:custGeom>
          <a:noFill/>
          <a:ln w="19050" algn="ctr">
            <a:solidFill>
              <a:srgbClr val="000000"/>
            </a:solidFill>
            <a:miter lim="800000"/>
            <a:headEnd/>
            <a:tailEnd type="stealth" w="med" len="med"/>
          </a:ln>
          <a:effectLst>
            <a:outerShdw dist="23000" dir="5400000" rotWithShape="0">
              <a:srgbClr val="000000">
                <a:alpha val="34999"/>
              </a:srgbClr>
            </a:outerShdw>
          </a:effectLst>
        </p:spPr>
        <p:txBody>
          <a:bodyPr/>
          <a:lstStyle/>
          <a:p>
            <a:pPr algn="ctr" fontAlgn="base">
              <a:spcBef>
                <a:spcPct val="0"/>
              </a:spcBef>
              <a:spcAft>
                <a:spcPct val="0"/>
              </a:spcAft>
              <a:defRPr/>
            </a:pPr>
            <a:endParaRPr lang="en-US" sz="1200" b="1" dirty="0">
              <a:solidFill>
                <a:prstClr val="black"/>
              </a:solidFill>
              <a:cs typeface="Arial" charset="0"/>
            </a:endParaRPr>
          </a:p>
        </p:txBody>
      </p:sp>
      <p:sp>
        <p:nvSpPr>
          <p:cNvPr id="59434" name="Freeform 5"/>
          <p:cNvSpPr>
            <a:spLocks/>
          </p:cNvSpPr>
          <p:nvPr/>
        </p:nvSpPr>
        <p:spPr bwMode="auto">
          <a:xfrm rot="-831813">
            <a:off x="914400" y="1101725"/>
            <a:ext cx="388938" cy="1255713"/>
          </a:xfrm>
          <a:custGeom>
            <a:avLst/>
            <a:gdLst>
              <a:gd name="T0" fmla="*/ 2147483647 w 215"/>
              <a:gd name="T1" fmla="*/ 2147483647 h 894"/>
              <a:gd name="T2" fmla="*/ 2147483647 w 215"/>
              <a:gd name="T3" fmla="*/ 2147483647 h 894"/>
              <a:gd name="T4" fmla="*/ 2147483647 w 215"/>
              <a:gd name="T5" fmla="*/ 2147483647 h 894"/>
              <a:gd name="T6" fmla="*/ 2147483647 w 215"/>
              <a:gd name="T7" fmla="*/ 2147483647 h 894"/>
              <a:gd name="T8" fmla="*/ 2147483647 w 215"/>
              <a:gd name="T9" fmla="*/ 0 h 894"/>
              <a:gd name="T10" fmla="*/ 0 60000 65536"/>
              <a:gd name="T11" fmla="*/ 0 60000 65536"/>
              <a:gd name="T12" fmla="*/ 0 60000 65536"/>
              <a:gd name="T13" fmla="*/ 0 60000 65536"/>
              <a:gd name="T14" fmla="*/ 0 60000 65536"/>
              <a:gd name="T15" fmla="*/ 0 w 215"/>
              <a:gd name="T16" fmla="*/ 0 h 894"/>
              <a:gd name="T17" fmla="*/ 215 w 215"/>
              <a:gd name="T18" fmla="*/ 894 h 894"/>
            </a:gdLst>
            <a:ahLst/>
            <a:cxnLst>
              <a:cxn ang="T10">
                <a:pos x="T0" y="T1"/>
              </a:cxn>
              <a:cxn ang="T11">
                <a:pos x="T2" y="T3"/>
              </a:cxn>
              <a:cxn ang="T12">
                <a:pos x="T4" y="T5"/>
              </a:cxn>
              <a:cxn ang="T13">
                <a:pos x="T6" y="T7"/>
              </a:cxn>
              <a:cxn ang="T14">
                <a:pos x="T8" y="T9"/>
              </a:cxn>
            </a:cxnLst>
            <a:rect l="T15" t="T16" r="T17" b="T18"/>
            <a:pathLst>
              <a:path w="215" h="894">
                <a:moveTo>
                  <a:pt x="215" y="894"/>
                </a:moveTo>
                <a:cubicBezTo>
                  <a:pt x="130" y="751"/>
                  <a:pt x="46" y="609"/>
                  <a:pt x="23" y="498"/>
                </a:cubicBezTo>
                <a:cubicBezTo>
                  <a:pt x="0" y="387"/>
                  <a:pt x="76" y="283"/>
                  <a:pt x="77" y="228"/>
                </a:cubicBezTo>
                <a:cubicBezTo>
                  <a:pt x="78" y="173"/>
                  <a:pt x="18" y="206"/>
                  <a:pt x="29" y="168"/>
                </a:cubicBezTo>
                <a:cubicBezTo>
                  <a:pt x="40" y="130"/>
                  <a:pt x="91" y="65"/>
                  <a:pt x="143" y="0"/>
                </a:cubicBezTo>
              </a:path>
            </a:pathLst>
          </a:custGeom>
          <a:noFill/>
          <a:ln w="9525">
            <a:solidFill>
              <a:schemeClr val="tx1"/>
            </a:solidFill>
            <a:round/>
            <a:headEnd/>
            <a:tailEnd/>
          </a:ln>
        </p:spPr>
        <p:txBody>
          <a:bodyPr wrap="none" anchor="ctr"/>
          <a:lstStyle/>
          <a:p>
            <a:pPr fontAlgn="base">
              <a:spcBef>
                <a:spcPct val="0"/>
              </a:spcBef>
              <a:spcAft>
                <a:spcPct val="0"/>
              </a:spcAft>
            </a:pPr>
            <a:endParaRPr lang="en-US" sz="1200" b="1" smtClean="0">
              <a:solidFill>
                <a:prstClr val="white"/>
              </a:solidFill>
              <a:latin typeface="Arial" charset="0"/>
            </a:endParaRPr>
          </a:p>
        </p:txBody>
      </p:sp>
      <p:sp>
        <p:nvSpPr>
          <p:cNvPr id="59435" name="Freeform 91"/>
          <p:cNvSpPr>
            <a:spLocks/>
          </p:cNvSpPr>
          <p:nvPr/>
        </p:nvSpPr>
        <p:spPr bwMode="auto">
          <a:xfrm>
            <a:off x="2492375" y="2914650"/>
            <a:ext cx="520700" cy="657225"/>
          </a:xfrm>
          <a:custGeom>
            <a:avLst/>
            <a:gdLst>
              <a:gd name="T0" fmla="*/ 2147483647 w 328"/>
              <a:gd name="T1" fmla="*/ 2147483647 h 414"/>
              <a:gd name="T2" fmla="*/ 2147483647 w 328"/>
              <a:gd name="T3" fmla="*/ 2147483647 h 414"/>
              <a:gd name="T4" fmla="*/ 2147483647 w 328"/>
              <a:gd name="T5" fmla="*/ 2147483647 h 414"/>
              <a:gd name="T6" fmla="*/ 2147483647 w 328"/>
              <a:gd name="T7" fmla="*/ 2147483647 h 414"/>
              <a:gd name="T8" fmla="*/ 2147483647 w 328"/>
              <a:gd name="T9" fmla="*/ 2147483647 h 414"/>
              <a:gd name="T10" fmla="*/ 2147483647 w 328"/>
              <a:gd name="T11" fmla="*/ 2147483647 h 414"/>
              <a:gd name="T12" fmla="*/ 0 w 328"/>
              <a:gd name="T13" fmla="*/ 2147483647 h 414"/>
              <a:gd name="T14" fmla="*/ 2147483647 w 328"/>
              <a:gd name="T15" fmla="*/ 0 h 414"/>
              <a:gd name="T16" fmla="*/ 2147483647 w 328"/>
              <a:gd name="T17" fmla="*/ 2147483647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414"/>
              <a:gd name="T29" fmla="*/ 328 w 328"/>
              <a:gd name="T30" fmla="*/ 414 h 4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414">
                <a:moveTo>
                  <a:pt x="166" y="112"/>
                </a:moveTo>
                <a:lnTo>
                  <a:pt x="316" y="278"/>
                </a:lnTo>
                <a:lnTo>
                  <a:pt x="328" y="342"/>
                </a:lnTo>
                <a:lnTo>
                  <a:pt x="300" y="374"/>
                </a:lnTo>
                <a:lnTo>
                  <a:pt x="182" y="414"/>
                </a:lnTo>
                <a:lnTo>
                  <a:pt x="48" y="194"/>
                </a:lnTo>
                <a:lnTo>
                  <a:pt x="0" y="84"/>
                </a:lnTo>
                <a:lnTo>
                  <a:pt x="2" y="0"/>
                </a:lnTo>
                <a:lnTo>
                  <a:pt x="166" y="112"/>
                </a:lnTo>
                <a:close/>
              </a:path>
            </a:pathLst>
          </a:custGeom>
          <a:solidFill>
            <a:srgbClr val="00CC00">
              <a:alpha val="79999"/>
            </a:srgbClr>
          </a:solidFill>
          <a:ln w="9525">
            <a:noFill/>
            <a:round/>
            <a:headEnd/>
            <a:tailEnd/>
          </a:ln>
        </p:spPr>
        <p:txBody>
          <a:bodyPr/>
          <a:lstStyle/>
          <a:p>
            <a:pPr fontAlgn="base">
              <a:spcBef>
                <a:spcPct val="0"/>
              </a:spcBef>
              <a:spcAft>
                <a:spcPct val="0"/>
              </a:spcAft>
            </a:pPr>
            <a:endParaRPr lang="en-US" sz="1200" b="1" smtClean="0">
              <a:solidFill>
                <a:prstClr val="white"/>
              </a:solidFill>
              <a:latin typeface="Arial" charset="0"/>
            </a:endParaRPr>
          </a:p>
        </p:txBody>
      </p:sp>
      <p:sp>
        <p:nvSpPr>
          <p:cNvPr id="59436" name="Freeform 93"/>
          <p:cNvSpPr>
            <a:spLocks/>
          </p:cNvSpPr>
          <p:nvPr/>
        </p:nvSpPr>
        <p:spPr bwMode="auto">
          <a:xfrm>
            <a:off x="1981200" y="2530475"/>
            <a:ext cx="2328863" cy="1731963"/>
          </a:xfrm>
          <a:custGeom>
            <a:avLst/>
            <a:gdLst>
              <a:gd name="T0" fmla="*/ 2147483647 w 1467"/>
              <a:gd name="T1" fmla="*/ 2147483647 h 1091"/>
              <a:gd name="T2" fmla="*/ 2147483647 w 1467"/>
              <a:gd name="T3" fmla="*/ 2147483647 h 1091"/>
              <a:gd name="T4" fmla="*/ 2147483647 w 1467"/>
              <a:gd name="T5" fmla="*/ 2147483647 h 1091"/>
              <a:gd name="T6" fmla="*/ 2147483647 w 1467"/>
              <a:gd name="T7" fmla="*/ 2147483647 h 1091"/>
              <a:gd name="T8" fmla="*/ 2147483647 w 1467"/>
              <a:gd name="T9" fmla="*/ 2147483647 h 1091"/>
              <a:gd name="T10" fmla="*/ 2147483647 w 1467"/>
              <a:gd name="T11" fmla="*/ 2147483647 h 1091"/>
              <a:gd name="T12" fmla="*/ 2147483647 w 1467"/>
              <a:gd name="T13" fmla="*/ 2147483647 h 1091"/>
              <a:gd name="T14" fmla="*/ 2147483647 w 1467"/>
              <a:gd name="T15" fmla="*/ 2147483647 h 1091"/>
              <a:gd name="T16" fmla="*/ 2147483647 w 1467"/>
              <a:gd name="T17" fmla="*/ 2147483647 h 1091"/>
              <a:gd name="T18" fmla="*/ 2147483647 w 1467"/>
              <a:gd name="T19" fmla="*/ 2147483647 h 1091"/>
              <a:gd name="T20" fmla="*/ 2147483647 w 1467"/>
              <a:gd name="T21" fmla="*/ 2147483647 h 1091"/>
              <a:gd name="T22" fmla="*/ 0 w 1467"/>
              <a:gd name="T23" fmla="*/ 0 h 10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7"/>
              <a:gd name="T37" fmla="*/ 0 h 1091"/>
              <a:gd name="T38" fmla="*/ 1467 w 1467"/>
              <a:gd name="T39" fmla="*/ 1091 h 10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7" h="1091">
                <a:moveTo>
                  <a:pt x="1467" y="1091"/>
                </a:moveTo>
                <a:lnTo>
                  <a:pt x="1257" y="1067"/>
                </a:lnTo>
                <a:lnTo>
                  <a:pt x="924" y="983"/>
                </a:lnTo>
                <a:lnTo>
                  <a:pt x="864" y="941"/>
                </a:lnTo>
                <a:lnTo>
                  <a:pt x="681" y="896"/>
                </a:lnTo>
                <a:lnTo>
                  <a:pt x="630" y="767"/>
                </a:lnTo>
                <a:lnTo>
                  <a:pt x="642" y="692"/>
                </a:lnTo>
                <a:lnTo>
                  <a:pt x="630" y="647"/>
                </a:lnTo>
                <a:lnTo>
                  <a:pt x="312" y="359"/>
                </a:lnTo>
                <a:lnTo>
                  <a:pt x="189" y="263"/>
                </a:lnTo>
                <a:lnTo>
                  <a:pt x="96" y="242"/>
                </a:lnTo>
                <a:lnTo>
                  <a:pt x="0" y="0"/>
                </a:lnTo>
              </a:path>
            </a:pathLst>
          </a:custGeom>
          <a:noFill/>
          <a:ln w="57150">
            <a:solidFill>
              <a:schemeClr val="tx1"/>
            </a:solidFill>
            <a:round/>
            <a:headEnd/>
            <a:tailEnd type="triangle" w="med" len="med"/>
          </a:ln>
        </p:spPr>
        <p:txBody>
          <a:bodyPr/>
          <a:lstStyle/>
          <a:p>
            <a:pPr fontAlgn="base">
              <a:spcBef>
                <a:spcPct val="0"/>
              </a:spcBef>
              <a:spcAft>
                <a:spcPct val="0"/>
              </a:spcAft>
            </a:pPr>
            <a:endParaRPr lang="en-US" sz="1200" b="1" smtClean="0">
              <a:solidFill>
                <a:prstClr val="white"/>
              </a:solidFill>
              <a:latin typeface="Arial" charset="0"/>
            </a:endParaRPr>
          </a:p>
        </p:txBody>
      </p:sp>
      <p:sp>
        <p:nvSpPr>
          <p:cNvPr id="59437" name="Freeform 95"/>
          <p:cNvSpPr>
            <a:spLocks/>
          </p:cNvSpPr>
          <p:nvPr/>
        </p:nvSpPr>
        <p:spPr bwMode="auto">
          <a:xfrm>
            <a:off x="2743200" y="2654300"/>
            <a:ext cx="1797050" cy="1428750"/>
          </a:xfrm>
          <a:custGeom>
            <a:avLst/>
            <a:gdLst>
              <a:gd name="T0" fmla="*/ 2147483647 w 1132"/>
              <a:gd name="T1" fmla="*/ 2147483647 h 900"/>
              <a:gd name="T2" fmla="*/ 2147483647 w 1132"/>
              <a:gd name="T3" fmla="*/ 2147483647 h 900"/>
              <a:gd name="T4" fmla="*/ 2147483647 w 1132"/>
              <a:gd name="T5" fmla="*/ 2147483647 h 900"/>
              <a:gd name="T6" fmla="*/ 2147483647 w 1132"/>
              <a:gd name="T7" fmla="*/ 2147483647 h 900"/>
              <a:gd name="T8" fmla="*/ 2147483647 w 1132"/>
              <a:gd name="T9" fmla="*/ 2147483647 h 900"/>
              <a:gd name="T10" fmla="*/ 2147483647 w 1132"/>
              <a:gd name="T11" fmla="*/ 2147483647 h 900"/>
              <a:gd name="T12" fmla="*/ 2147483647 w 1132"/>
              <a:gd name="T13" fmla="*/ 2147483647 h 900"/>
              <a:gd name="T14" fmla="*/ 2147483647 w 1132"/>
              <a:gd name="T15" fmla="*/ 2147483647 h 900"/>
              <a:gd name="T16" fmla="*/ 2147483647 w 1132"/>
              <a:gd name="T17" fmla="*/ 2147483647 h 900"/>
              <a:gd name="T18" fmla="*/ 2147483647 w 1132"/>
              <a:gd name="T19" fmla="*/ 2147483647 h 900"/>
              <a:gd name="T20" fmla="*/ 2147483647 w 1132"/>
              <a:gd name="T21" fmla="*/ 2147483647 h 900"/>
              <a:gd name="T22" fmla="*/ 2147483647 w 1132"/>
              <a:gd name="T23" fmla="*/ 2147483647 h 900"/>
              <a:gd name="T24" fmla="*/ 2147483647 w 1132"/>
              <a:gd name="T25" fmla="*/ 2147483647 h 900"/>
              <a:gd name="T26" fmla="*/ 2147483647 w 1132"/>
              <a:gd name="T27" fmla="*/ 2147483647 h 900"/>
              <a:gd name="T28" fmla="*/ 2147483647 w 1132"/>
              <a:gd name="T29" fmla="*/ 2147483647 h 900"/>
              <a:gd name="T30" fmla="*/ 2147483647 w 1132"/>
              <a:gd name="T31" fmla="*/ 2147483647 h 900"/>
              <a:gd name="T32" fmla="*/ 2147483647 w 1132"/>
              <a:gd name="T33" fmla="*/ 2147483647 h 900"/>
              <a:gd name="T34" fmla="*/ 2147483647 w 1132"/>
              <a:gd name="T35" fmla="*/ 2147483647 h 900"/>
              <a:gd name="T36" fmla="*/ 2147483647 w 1132"/>
              <a:gd name="T37" fmla="*/ 2147483647 h 900"/>
              <a:gd name="T38" fmla="*/ 0 w 1132"/>
              <a:gd name="T39" fmla="*/ 0 h 9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2"/>
              <a:gd name="T61" fmla="*/ 0 h 900"/>
              <a:gd name="T62" fmla="*/ 1132 w 1132"/>
              <a:gd name="T63" fmla="*/ 900 h 9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2" h="900">
                <a:moveTo>
                  <a:pt x="1132" y="754"/>
                </a:moveTo>
                <a:lnTo>
                  <a:pt x="1098" y="718"/>
                </a:lnTo>
                <a:lnTo>
                  <a:pt x="1054" y="738"/>
                </a:lnTo>
                <a:lnTo>
                  <a:pt x="1004" y="822"/>
                </a:lnTo>
                <a:lnTo>
                  <a:pt x="958" y="880"/>
                </a:lnTo>
                <a:lnTo>
                  <a:pt x="878" y="900"/>
                </a:lnTo>
                <a:lnTo>
                  <a:pt x="778" y="884"/>
                </a:lnTo>
                <a:lnTo>
                  <a:pt x="708" y="868"/>
                </a:lnTo>
                <a:lnTo>
                  <a:pt x="646" y="876"/>
                </a:lnTo>
                <a:lnTo>
                  <a:pt x="576" y="876"/>
                </a:lnTo>
                <a:lnTo>
                  <a:pt x="434" y="808"/>
                </a:lnTo>
                <a:lnTo>
                  <a:pt x="378" y="748"/>
                </a:lnTo>
                <a:lnTo>
                  <a:pt x="358" y="674"/>
                </a:lnTo>
                <a:lnTo>
                  <a:pt x="328" y="590"/>
                </a:lnTo>
                <a:lnTo>
                  <a:pt x="282" y="522"/>
                </a:lnTo>
                <a:lnTo>
                  <a:pt x="214" y="466"/>
                </a:lnTo>
                <a:lnTo>
                  <a:pt x="142" y="372"/>
                </a:lnTo>
                <a:lnTo>
                  <a:pt x="82" y="268"/>
                </a:lnTo>
                <a:lnTo>
                  <a:pt x="32" y="148"/>
                </a:lnTo>
                <a:lnTo>
                  <a:pt x="0" y="0"/>
                </a:lnTo>
              </a:path>
            </a:pathLst>
          </a:custGeom>
          <a:noFill/>
          <a:ln w="57150">
            <a:solidFill>
              <a:schemeClr val="tx1"/>
            </a:solidFill>
            <a:round/>
            <a:headEnd/>
            <a:tailEnd type="triangle" w="med" len="med"/>
          </a:ln>
        </p:spPr>
        <p:txBody>
          <a:bodyPr/>
          <a:lstStyle/>
          <a:p>
            <a:pPr fontAlgn="base">
              <a:spcBef>
                <a:spcPct val="0"/>
              </a:spcBef>
              <a:spcAft>
                <a:spcPct val="0"/>
              </a:spcAft>
            </a:pPr>
            <a:endParaRPr lang="en-US" sz="1200" b="1" smtClean="0">
              <a:solidFill>
                <a:prstClr val="white"/>
              </a:solidFill>
              <a:latin typeface="Arial" charset="0"/>
            </a:endParaRPr>
          </a:p>
        </p:txBody>
      </p:sp>
      <p:sp>
        <p:nvSpPr>
          <p:cNvPr id="59438" name="Line 96"/>
          <p:cNvSpPr>
            <a:spLocks noChangeShapeType="1"/>
          </p:cNvSpPr>
          <p:nvPr/>
        </p:nvSpPr>
        <p:spPr bwMode="auto">
          <a:xfrm flipV="1">
            <a:off x="3308350" y="2974975"/>
            <a:ext cx="66675" cy="78740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n-US" sz="1200" b="1" smtClean="0">
              <a:solidFill>
                <a:prstClr val="white"/>
              </a:solidFill>
              <a:latin typeface="Arial" charset="0"/>
            </a:endParaRPr>
          </a:p>
        </p:txBody>
      </p:sp>
      <p:sp>
        <p:nvSpPr>
          <p:cNvPr id="59439" name="Oval 72"/>
          <p:cNvSpPr>
            <a:spLocks noChangeArrowheads="1"/>
          </p:cNvSpPr>
          <p:nvPr/>
        </p:nvSpPr>
        <p:spPr bwMode="auto">
          <a:xfrm rot="738757">
            <a:off x="3941763" y="3749675"/>
            <a:ext cx="254000" cy="660400"/>
          </a:xfrm>
          <a:prstGeom prst="ellipse">
            <a:avLst/>
          </a:prstGeom>
          <a:noFill/>
          <a:ln w="38100">
            <a:solidFill>
              <a:srgbClr val="FFFF00"/>
            </a:solid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cxnSp>
        <p:nvCxnSpPr>
          <p:cNvPr id="88" name="Straight Connector 87"/>
          <p:cNvCxnSpPr/>
          <p:nvPr/>
        </p:nvCxnSpPr>
        <p:spPr>
          <a:xfrm flipV="1">
            <a:off x="3213100" y="3910013"/>
            <a:ext cx="165100" cy="682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6243" name="Freeform 25"/>
          <p:cNvSpPr>
            <a:spLocks/>
          </p:cNvSpPr>
          <p:nvPr/>
        </p:nvSpPr>
        <p:spPr bwMode="auto">
          <a:xfrm>
            <a:off x="4267200" y="4495800"/>
            <a:ext cx="1524000" cy="1143000"/>
          </a:xfrm>
          <a:custGeom>
            <a:avLst/>
            <a:gdLst>
              <a:gd name="T0" fmla="*/ 2147483647 w 793"/>
              <a:gd name="T1" fmla="*/ 1814512678 h 720"/>
              <a:gd name="T2" fmla="*/ 2147483647 w 793"/>
              <a:gd name="T3" fmla="*/ 1186992794 h 720"/>
              <a:gd name="T4" fmla="*/ 1056335868 w 793"/>
              <a:gd name="T5" fmla="*/ 342741233 h 720"/>
              <a:gd name="T6" fmla="*/ 0 w 793"/>
              <a:gd name="T7" fmla="*/ 0 h 720"/>
              <a:gd name="T8" fmla="*/ 0 60000 65536"/>
              <a:gd name="T9" fmla="*/ 0 60000 65536"/>
              <a:gd name="T10" fmla="*/ 0 60000 65536"/>
              <a:gd name="T11" fmla="*/ 0 60000 65536"/>
              <a:gd name="T12" fmla="*/ 0 w 793"/>
              <a:gd name="T13" fmla="*/ 0 h 720"/>
              <a:gd name="T14" fmla="*/ 793 w 793"/>
              <a:gd name="T15" fmla="*/ 720 h 720"/>
            </a:gdLst>
            <a:ahLst/>
            <a:cxnLst>
              <a:cxn ang="T8">
                <a:pos x="T0" y="T1"/>
              </a:cxn>
              <a:cxn ang="T9">
                <a:pos x="T2" y="T3"/>
              </a:cxn>
              <a:cxn ang="T10">
                <a:pos x="T4" y="T5"/>
              </a:cxn>
              <a:cxn ang="T11">
                <a:pos x="T6" y="T7"/>
              </a:cxn>
            </a:cxnLst>
            <a:rect l="T12" t="T13" r="T14" b="T15"/>
            <a:pathLst>
              <a:path w="793" h="720">
                <a:moveTo>
                  <a:pt x="793" y="720"/>
                </a:moveTo>
                <a:cubicBezTo>
                  <a:pt x="645" y="647"/>
                  <a:pt x="461" y="568"/>
                  <a:pt x="339" y="471"/>
                </a:cubicBezTo>
                <a:cubicBezTo>
                  <a:pt x="217" y="374"/>
                  <a:pt x="118" y="214"/>
                  <a:pt x="62" y="136"/>
                </a:cubicBezTo>
                <a:cubicBezTo>
                  <a:pt x="6" y="58"/>
                  <a:pt x="13" y="28"/>
                  <a:pt x="0" y="0"/>
                </a:cubicBezTo>
              </a:path>
            </a:pathLst>
          </a:custGeom>
          <a:noFill/>
          <a:ln w="57150" algn="ctr">
            <a:solidFill>
              <a:srgbClr val="000000"/>
            </a:solidFill>
            <a:miter lim="800000"/>
            <a:headEnd/>
            <a:tailEnd type="triangle" w="med" len="med"/>
          </a:ln>
          <a:effectLst>
            <a:outerShdw dist="23000" dir="5400000" rotWithShape="0">
              <a:srgbClr val="000000">
                <a:alpha val="34999"/>
              </a:srgbClr>
            </a:outerShdw>
          </a:effectLst>
        </p:spPr>
        <p:txBody>
          <a:bodyPr wrap="none" anchor="ctr"/>
          <a:lstStyle/>
          <a:p>
            <a:pPr algn="ctr" fontAlgn="base">
              <a:spcBef>
                <a:spcPct val="0"/>
              </a:spcBef>
              <a:spcAft>
                <a:spcPct val="0"/>
              </a:spcAft>
              <a:defRPr/>
            </a:pPr>
            <a:endParaRPr lang="en-US" sz="1200" b="1" dirty="0">
              <a:solidFill>
                <a:prstClr val="black"/>
              </a:solidFill>
              <a:cs typeface="Arial" charset="0"/>
            </a:endParaRPr>
          </a:p>
        </p:txBody>
      </p:sp>
      <p:sp>
        <p:nvSpPr>
          <p:cNvPr id="93" name="Oval 92"/>
          <p:cNvSpPr/>
          <p:nvPr/>
        </p:nvSpPr>
        <p:spPr>
          <a:xfrm rot="1985219">
            <a:off x="1328738" y="3113088"/>
            <a:ext cx="4889500" cy="1565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200" b="1" dirty="0">
              <a:solidFill>
                <a:prstClr val="white"/>
              </a:solidFill>
            </a:endParaRPr>
          </a:p>
        </p:txBody>
      </p:sp>
      <p:sp>
        <p:nvSpPr>
          <p:cNvPr id="94" name="Oval 93"/>
          <p:cNvSpPr/>
          <p:nvPr/>
        </p:nvSpPr>
        <p:spPr>
          <a:xfrm rot="19576709">
            <a:off x="5216525" y="4645025"/>
            <a:ext cx="24384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200" b="1" dirty="0">
              <a:solidFill>
                <a:prstClr val="white"/>
              </a:solidFill>
            </a:endParaRPr>
          </a:p>
        </p:txBody>
      </p:sp>
      <p:sp>
        <p:nvSpPr>
          <p:cNvPr id="95" name="Oval 94"/>
          <p:cNvSpPr/>
          <p:nvPr/>
        </p:nvSpPr>
        <p:spPr>
          <a:xfrm>
            <a:off x="152400" y="0"/>
            <a:ext cx="6477000" cy="236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200" b="1" dirty="0">
              <a:solidFill>
                <a:prstClr val="white"/>
              </a:solidFill>
            </a:endParaRPr>
          </a:p>
        </p:txBody>
      </p:sp>
      <p:sp>
        <p:nvSpPr>
          <p:cNvPr id="59445" name="AutoShape 67"/>
          <p:cNvSpPr>
            <a:spLocks noChangeArrowheads="1"/>
          </p:cNvSpPr>
          <p:nvPr/>
        </p:nvSpPr>
        <p:spPr bwMode="auto">
          <a:xfrm>
            <a:off x="2543175" y="2438400"/>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46" name="AutoShape 68"/>
          <p:cNvSpPr>
            <a:spLocks noChangeArrowheads="1"/>
          </p:cNvSpPr>
          <p:nvPr/>
        </p:nvSpPr>
        <p:spPr bwMode="auto">
          <a:xfrm>
            <a:off x="3352800" y="2895600"/>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47" name="AutoShape 67"/>
          <p:cNvSpPr>
            <a:spLocks noChangeArrowheads="1"/>
          </p:cNvSpPr>
          <p:nvPr/>
        </p:nvSpPr>
        <p:spPr bwMode="auto">
          <a:xfrm>
            <a:off x="3505200" y="3048000"/>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48" name="Text Box 70"/>
          <p:cNvSpPr txBox="1">
            <a:spLocks noChangeArrowheads="1"/>
          </p:cNvSpPr>
          <p:nvPr/>
        </p:nvSpPr>
        <p:spPr bwMode="auto">
          <a:xfrm>
            <a:off x="2032000" y="2479675"/>
            <a:ext cx="676275" cy="2444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000" b="1" smtClean="0">
                <a:solidFill>
                  <a:srgbClr val="000000"/>
                </a:solidFill>
                <a:cs typeface="Arial" charset="0"/>
              </a:rPr>
              <a:t>Nogales</a:t>
            </a:r>
          </a:p>
        </p:txBody>
      </p:sp>
      <p:sp>
        <p:nvSpPr>
          <p:cNvPr id="59449" name="AutoShape 71"/>
          <p:cNvSpPr>
            <a:spLocks noChangeArrowheads="1"/>
          </p:cNvSpPr>
          <p:nvPr/>
        </p:nvSpPr>
        <p:spPr bwMode="auto">
          <a:xfrm>
            <a:off x="1962150" y="2492375"/>
            <a:ext cx="152400" cy="1524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450" name="TextBox 106"/>
          <p:cNvSpPr txBox="1">
            <a:spLocks noChangeArrowheads="1"/>
          </p:cNvSpPr>
          <p:nvPr/>
        </p:nvSpPr>
        <p:spPr bwMode="auto">
          <a:xfrm>
            <a:off x="4219575" y="6283325"/>
            <a:ext cx="14478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smtClean="0">
                <a:solidFill>
                  <a:srgbClr val="000000"/>
                </a:solidFill>
                <a:latin typeface="Arial" charset="0"/>
                <a:cs typeface="Arial" charset="0"/>
              </a:rPr>
              <a:t>SOURCE</a:t>
            </a:r>
          </a:p>
        </p:txBody>
      </p:sp>
      <p:sp>
        <p:nvSpPr>
          <p:cNvPr id="59451" name="TextBox 108"/>
          <p:cNvSpPr txBox="1">
            <a:spLocks noChangeArrowheads="1"/>
          </p:cNvSpPr>
          <p:nvPr/>
        </p:nvSpPr>
        <p:spPr bwMode="auto">
          <a:xfrm>
            <a:off x="1104900" y="4338638"/>
            <a:ext cx="18923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smtClean="0">
                <a:solidFill>
                  <a:srgbClr val="000000"/>
                </a:solidFill>
                <a:latin typeface="Arial" charset="0"/>
                <a:cs typeface="Arial" charset="0"/>
              </a:rPr>
              <a:t>TRANSIT/SOURCE</a:t>
            </a:r>
          </a:p>
        </p:txBody>
      </p:sp>
      <p:sp>
        <p:nvSpPr>
          <p:cNvPr id="59452" name="TextBox 109"/>
          <p:cNvSpPr txBox="1">
            <a:spLocks noChangeArrowheads="1"/>
          </p:cNvSpPr>
          <p:nvPr/>
        </p:nvSpPr>
        <p:spPr bwMode="auto">
          <a:xfrm>
            <a:off x="0" y="1770063"/>
            <a:ext cx="11430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b="1" smtClean="0">
                <a:solidFill>
                  <a:srgbClr val="000000"/>
                </a:solidFill>
                <a:latin typeface="Arial" charset="0"/>
                <a:cs typeface="Arial" charset="0"/>
              </a:rPr>
              <a:t>ARRIVAL</a:t>
            </a:r>
          </a:p>
        </p:txBody>
      </p:sp>
      <p:grpSp>
        <p:nvGrpSpPr>
          <p:cNvPr id="6" name="Group 118"/>
          <p:cNvGrpSpPr>
            <a:grpSpLocks/>
          </p:cNvGrpSpPr>
          <p:nvPr/>
        </p:nvGrpSpPr>
        <p:grpSpPr bwMode="auto">
          <a:xfrm>
            <a:off x="2314575" y="2209800"/>
            <a:ext cx="300038" cy="333375"/>
            <a:chOff x="2466970" y="2433640"/>
            <a:chExt cx="300042" cy="333375"/>
          </a:xfrm>
        </p:grpSpPr>
        <p:pic>
          <p:nvPicPr>
            <p:cNvPr id="59522" name="Picture 57" descr="2027387"/>
            <p:cNvPicPr>
              <a:picLocks noChangeAspect="1" noChangeArrowheads="1"/>
            </p:cNvPicPr>
            <p:nvPr/>
          </p:nvPicPr>
          <p:blipFill>
            <a:blip r:embed="rId8" cstate="email">
              <a:clrChange>
                <a:clrFrom>
                  <a:srgbClr val="FFFDFF"/>
                </a:clrFrom>
                <a:clrTo>
                  <a:srgbClr val="FFFDFF">
                    <a:alpha val="0"/>
                  </a:srgbClr>
                </a:clrTo>
              </a:clrChange>
            </a:blip>
            <a:srcRect/>
            <a:stretch>
              <a:fillRect/>
            </a:stretch>
          </p:blipFill>
          <p:spPr bwMode="auto">
            <a:xfrm>
              <a:off x="2466970" y="2438400"/>
              <a:ext cx="152400" cy="323850"/>
            </a:xfrm>
            <a:prstGeom prst="rect">
              <a:avLst/>
            </a:prstGeom>
            <a:noFill/>
            <a:ln w="9525">
              <a:noFill/>
              <a:miter lim="800000"/>
              <a:headEnd/>
              <a:tailEnd/>
            </a:ln>
          </p:spPr>
        </p:pic>
        <p:pic>
          <p:nvPicPr>
            <p:cNvPr id="59523" name="Picture 48" descr="2012826"/>
            <p:cNvPicPr>
              <a:picLocks noChangeAspect="1" noChangeArrowheads="1"/>
            </p:cNvPicPr>
            <p:nvPr/>
          </p:nvPicPr>
          <p:blipFill>
            <a:blip r:embed="rId9" cstate="email">
              <a:clrChange>
                <a:clrFrom>
                  <a:srgbClr val="F9FFFB"/>
                </a:clrFrom>
                <a:clrTo>
                  <a:srgbClr val="F9FFFB">
                    <a:alpha val="0"/>
                  </a:srgbClr>
                </a:clrTo>
              </a:clrChange>
            </a:blip>
            <a:srcRect/>
            <a:stretch>
              <a:fillRect/>
            </a:stretch>
          </p:blipFill>
          <p:spPr bwMode="auto">
            <a:xfrm>
              <a:off x="2586037" y="2433640"/>
              <a:ext cx="180975" cy="333375"/>
            </a:xfrm>
            <a:prstGeom prst="rect">
              <a:avLst/>
            </a:prstGeom>
            <a:noFill/>
            <a:ln w="9525">
              <a:noFill/>
              <a:miter lim="800000"/>
              <a:headEnd/>
              <a:tailEnd/>
            </a:ln>
          </p:spPr>
        </p:pic>
      </p:grpSp>
      <p:sp>
        <p:nvSpPr>
          <p:cNvPr id="436298" name="Text Box 58"/>
          <p:cNvSpPr txBox="1">
            <a:spLocks noChangeArrowheads="1"/>
          </p:cNvSpPr>
          <p:nvPr/>
        </p:nvSpPr>
        <p:spPr bwMode="auto">
          <a:xfrm>
            <a:off x="838200" y="101025"/>
            <a:ext cx="5105400" cy="584775"/>
          </a:xfrm>
          <a:prstGeom prst="rect">
            <a:avLst/>
          </a:prstGeom>
          <a:noFill/>
          <a:ln w="9525">
            <a:noFill/>
            <a:miter lim="800000"/>
            <a:headEnd/>
            <a:tailEnd/>
          </a:ln>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C0C0C0"/>
                  </a:outerShdw>
                </a:effectLst>
                <a:latin typeface="Arial" pitchFamily="34" charset="0"/>
                <a:cs typeface="Arial" pitchFamily="34" charset="0"/>
              </a:rPr>
              <a:t>“PROBLEM SET”</a:t>
            </a:r>
          </a:p>
        </p:txBody>
      </p:sp>
      <p:grpSp>
        <p:nvGrpSpPr>
          <p:cNvPr id="7" name="Group 37"/>
          <p:cNvGrpSpPr>
            <a:grpSpLocks/>
          </p:cNvGrpSpPr>
          <p:nvPr/>
        </p:nvGrpSpPr>
        <p:grpSpPr bwMode="auto">
          <a:xfrm>
            <a:off x="1071563" y="1849438"/>
            <a:ext cx="304800" cy="323850"/>
            <a:chOff x="-624" y="1672"/>
            <a:chExt cx="408" cy="408"/>
          </a:xfrm>
        </p:grpSpPr>
        <p:sp>
          <p:nvSpPr>
            <p:cNvPr id="59520" name="Oval 38"/>
            <p:cNvSpPr>
              <a:spLocks noChangeArrowheads="1"/>
            </p:cNvSpPr>
            <p:nvPr/>
          </p:nvSpPr>
          <p:spPr bwMode="auto">
            <a:xfrm>
              <a:off x="-528" y="1800"/>
              <a:ext cx="228" cy="174"/>
            </a:xfrm>
            <a:prstGeom prst="ellipse">
              <a:avLst/>
            </a:prstGeom>
            <a:solidFill>
              <a:schemeClr val="bg1"/>
            </a:solidFill>
            <a:ln w="9525" algn="ctr">
              <a:no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pic>
          <p:nvPicPr>
            <p:cNvPr id="59521" name="Picture 39" descr="1847156"/>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624" y="1672"/>
              <a:ext cx="408" cy="408"/>
            </a:xfrm>
            <a:prstGeom prst="rect">
              <a:avLst/>
            </a:prstGeom>
            <a:noFill/>
            <a:ln w="9525">
              <a:noFill/>
              <a:miter lim="800000"/>
              <a:headEnd/>
              <a:tailEnd/>
            </a:ln>
          </p:spPr>
        </p:pic>
      </p:grpSp>
      <p:grpSp>
        <p:nvGrpSpPr>
          <p:cNvPr id="8" name="Group 43"/>
          <p:cNvGrpSpPr>
            <a:grpSpLocks/>
          </p:cNvGrpSpPr>
          <p:nvPr/>
        </p:nvGrpSpPr>
        <p:grpSpPr bwMode="auto">
          <a:xfrm>
            <a:off x="5029200" y="1981200"/>
            <a:ext cx="320675" cy="307975"/>
            <a:chOff x="-762" y="1134"/>
            <a:chExt cx="210" cy="210"/>
          </a:xfrm>
        </p:grpSpPr>
        <p:sp>
          <p:nvSpPr>
            <p:cNvPr id="59518" name="Oval 44"/>
            <p:cNvSpPr>
              <a:spLocks noChangeArrowheads="1"/>
            </p:cNvSpPr>
            <p:nvPr/>
          </p:nvSpPr>
          <p:spPr bwMode="auto">
            <a:xfrm>
              <a:off x="-708" y="1194"/>
              <a:ext cx="108" cy="90"/>
            </a:xfrm>
            <a:prstGeom prst="ellipse">
              <a:avLst/>
            </a:prstGeom>
            <a:solidFill>
              <a:schemeClr val="bg1"/>
            </a:solidFill>
            <a:ln w="9525" algn="ctr">
              <a:no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pic>
          <p:nvPicPr>
            <p:cNvPr id="59519" name="Picture 45" descr="2002065"/>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62" y="1134"/>
              <a:ext cx="210" cy="210"/>
            </a:xfrm>
            <a:prstGeom prst="rect">
              <a:avLst/>
            </a:prstGeom>
            <a:noFill/>
            <a:ln w="9525">
              <a:noFill/>
              <a:miter lim="800000"/>
              <a:headEnd/>
              <a:tailEnd/>
            </a:ln>
          </p:spPr>
        </p:pic>
      </p:grpSp>
      <p:grpSp>
        <p:nvGrpSpPr>
          <p:cNvPr id="9" name="Group 52"/>
          <p:cNvGrpSpPr>
            <a:grpSpLocks/>
          </p:cNvGrpSpPr>
          <p:nvPr/>
        </p:nvGrpSpPr>
        <p:grpSpPr bwMode="auto">
          <a:xfrm>
            <a:off x="5410200" y="1981200"/>
            <a:ext cx="333375" cy="333375"/>
            <a:chOff x="-468" y="1972"/>
            <a:chExt cx="210" cy="210"/>
          </a:xfrm>
        </p:grpSpPr>
        <p:sp>
          <p:nvSpPr>
            <p:cNvPr id="59516" name="Oval 53"/>
            <p:cNvSpPr>
              <a:spLocks noChangeArrowheads="1"/>
            </p:cNvSpPr>
            <p:nvPr/>
          </p:nvSpPr>
          <p:spPr bwMode="auto">
            <a:xfrm>
              <a:off x="-414" y="2046"/>
              <a:ext cx="108" cy="90"/>
            </a:xfrm>
            <a:prstGeom prst="ellipse">
              <a:avLst/>
            </a:prstGeom>
            <a:solidFill>
              <a:schemeClr val="bg1"/>
            </a:solidFill>
            <a:ln w="9525" algn="ctr">
              <a:no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pic>
          <p:nvPicPr>
            <p:cNvPr id="59517" name="Picture 54" descr="1997596"/>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468" y="1972"/>
              <a:ext cx="210" cy="210"/>
            </a:xfrm>
            <a:prstGeom prst="rect">
              <a:avLst/>
            </a:prstGeom>
            <a:noFill/>
            <a:ln w="9525">
              <a:noFill/>
              <a:miter lim="800000"/>
              <a:headEnd/>
              <a:tailEnd/>
            </a:ln>
          </p:spPr>
        </p:pic>
      </p:grpSp>
      <p:sp>
        <p:nvSpPr>
          <p:cNvPr id="103" name="Rectangle 102"/>
          <p:cNvSpPr/>
          <p:nvPr/>
        </p:nvSpPr>
        <p:spPr>
          <a:xfrm>
            <a:off x="4114800" y="3905250"/>
            <a:ext cx="2286000" cy="2286000"/>
          </a:xfrm>
          <a:prstGeom prst="rect">
            <a:avLst/>
          </a:prstGeom>
          <a:noFill/>
          <a:ln w="57150">
            <a:solidFill>
              <a:srgbClr val="9966FF"/>
            </a:solidFill>
          </a:ln>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2" name="TextBox 101"/>
          <p:cNvSpPr txBox="1"/>
          <p:nvPr/>
        </p:nvSpPr>
        <p:spPr>
          <a:xfrm>
            <a:off x="2082180" y="5391249"/>
            <a:ext cx="1966255" cy="738664"/>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a:spAutoFit/>
          </a:bodyPr>
          <a:lstStyle/>
          <a:p>
            <a:pPr fontAlgn="base">
              <a:spcBef>
                <a:spcPct val="0"/>
              </a:spcBef>
              <a:spcAft>
                <a:spcPct val="0"/>
              </a:spcAft>
              <a:defRPr/>
            </a:pPr>
            <a:r>
              <a:rPr lang="en-US" sz="1400" b="1" dirty="0">
                <a:solidFill>
                  <a:prstClr val="white"/>
                </a:solidFill>
                <a:effectLst>
                  <a:outerShdw blurRad="38100" dist="38100" dir="2700000" algn="tl">
                    <a:srgbClr val="000000">
                      <a:alpha val="43137"/>
                    </a:srgbClr>
                  </a:outerShdw>
                </a:effectLst>
              </a:rPr>
              <a:t>&gt; 90% of Cocaine from SOURCE Zone Transits Mexico</a:t>
            </a:r>
          </a:p>
        </p:txBody>
      </p:sp>
      <p:sp>
        <p:nvSpPr>
          <p:cNvPr id="112" name="TextBox 111"/>
          <p:cNvSpPr txBox="1"/>
          <p:nvPr/>
        </p:nvSpPr>
        <p:spPr bwMode="auto">
          <a:xfrm>
            <a:off x="2078038" y="1555750"/>
            <a:ext cx="838200" cy="168275"/>
          </a:xfrm>
          <a:prstGeom prst="rect">
            <a:avLst/>
          </a:prstGeom>
          <a:noFill/>
        </p:spPr>
        <p:txBody>
          <a:bodyPr>
            <a:spAutoFit/>
          </a:bodyPr>
          <a:lstStyle/>
          <a:p>
            <a:pPr algn="ctr" fontAlgn="base">
              <a:spcBef>
                <a:spcPct val="0"/>
              </a:spcBef>
              <a:spcAft>
                <a:spcPct val="0"/>
              </a:spcAft>
              <a:defRPr/>
            </a:pPr>
            <a:r>
              <a:rPr lang="en-US" sz="500" dirty="0">
                <a:solidFill>
                  <a:prstClr val="white"/>
                </a:solidFill>
                <a:effectLst>
                  <a:outerShdw blurRad="38100" dist="38100" dir="2700000" algn="tl">
                    <a:srgbClr val="000000">
                      <a:alpha val="43137"/>
                    </a:srgbClr>
                  </a:outerShdw>
                </a:effectLst>
                <a:latin typeface="Arial" charset="0"/>
                <a:cs typeface="Arial" charset="0"/>
              </a:rPr>
              <a:t>NSS/USBP</a:t>
            </a:r>
          </a:p>
        </p:txBody>
      </p:sp>
      <p:sp>
        <p:nvSpPr>
          <p:cNvPr id="18442" name="Rectangle 23"/>
          <p:cNvSpPr>
            <a:spLocks noChangeArrowheads="1"/>
          </p:cNvSpPr>
          <p:nvPr/>
        </p:nvSpPr>
        <p:spPr bwMode="auto">
          <a:xfrm>
            <a:off x="4973320" y="4099560"/>
            <a:ext cx="381000" cy="218440"/>
          </a:xfrm>
          <a:prstGeom prst="rect">
            <a:avLst/>
          </a:prstGeom>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1200" b="1" dirty="0">
                <a:solidFill>
                  <a:srgbClr val="000000"/>
                </a:solidFill>
              </a:rPr>
              <a:t>30%</a:t>
            </a:r>
          </a:p>
        </p:txBody>
      </p:sp>
      <p:sp>
        <p:nvSpPr>
          <p:cNvPr id="18444" name="Rectangle 26"/>
          <p:cNvSpPr>
            <a:spLocks noChangeArrowheads="1"/>
          </p:cNvSpPr>
          <p:nvPr/>
        </p:nvSpPr>
        <p:spPr bwMode="auto">
          <a:xfrm>
            <a:off x="4382770" y="4803775"/>
            <a:ext cx="419100" cy="215265"/>
          </a:xfrm>
          <a:prstGeom prst="rect">
            <a:avLst/>
          </a:prstGeom>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1200" b="1" dirty="0">
                <a:solidFill>
                  <a:srgbClr val="000000"/>
                </a:solidFill>
              </a:rPr>
              <a:t>50%</a:t>
            </a:r>
          </a:p>
        </p:txBody>
      </p:sp>
      <p:grpSp>
        <p:nvGrpSpPr>
          <p:cNvPr id="10" name="Group 104"/>
          <p:cNvGrpSpPr>
            <a:grpSpLocks/>
          </p:cNvGrpSpPr>
          <p:nvPr/>
        </p:nvGrpSpPr>
        <p:grpSpPr bwMode="auto">
          <a:xfrm>
            <a:off x="152400" y="4781550"/>
            <a:ext cx="2133600" cy="1676400"/>
            <a:chOff x="254000" y="3657600"/>
            <a:chExt cx="2878138" cy="2070100"/>
          </a:xfrm>
        </p:grpSpPr>
        <p:sp>
          <p:nvSpPr>
            <p:cNvPr id="111" name="Snip Diagonal Corner Rectangle 110"/>
            <p:cNvSpPr/>
            <p:nvPr/>
          </p:nvSpPr>
          <p:spPr bwMode="auto">
            <a:xfrm>
              <a:off x="254000" y="3657600"/>
              <a:ext cx="2413000" cy="2070100"/>
            </a:xfrm>
            <a:prstGeom prst="snip2Diag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wrap="none" anchor="ctr"/>
            <a:lstStyle/>
            <a:p>
              <a:pPr algn="ctr" fontAlgn="base">
                <a:spcBef>
                  <a:spcPct val="0"/>
                </a:spcBef>
                <a:spcAft>
                  <a:spcPct val="0"/>
                </a:spcAft>
                <a:defRPr/>
              </a:pPr>
              <a:endParaRPr lang="en-US" sz="1200" b="1" dirty="0">
                <a:solidFill>
                  <a:prstClr val="white"/>
                </a:solidFill>
                <a:cs typeface="Arial" charset="0"/>
              </a:endParaRPr>
            </a:p>
          </p:txBody>
        </p:sp>
        <p:sp>
          <p:nvSpPr>
            <p:cNvPr id="59508" name="Text Box 76"/>
            <p:cNvSpPr txBox="1">
              <a:spLocks noChangeArrowheads="1"/>
            </p:cNvSpPr>
            <p:nvPr/>
          </p:nvSpPr>
          <p:spPr bwMode="auto">
            <a:xfrm>
              <a:off x="657225" y="4081463"/>
              <a:ext cx="241300" cy="330200"/>
            </a:xfrm>
            <a:prstGeom prst="rect">
              <a:avLst/>
            </a:prstGeom>
            <a:noFill/>
            <a:ln w="9525">
              <a:noFill/>
              <a:miter lim="800000"/>
              <a:headEnd/>
              <a:tailEnd/>
            </a:ln>
          </p:spPr>
          <p:txBody>
            <a:bodyPr/>
            <a:lstStyle/>
            <a:p>
              <a:pPr algn="ctr" fontAlgn="base">
                <a:spcBef>
                  <a:spcPct val="0"/>
                </a:spcBef>
                <a:spcAft>
                  <a:spcPct val="0"/>
                </a:spcAft>
              </a:pPr>
              <a:endParaRPr lang="en-US" sz="1200" b="1" smtClean="0">
                <a:solidFill>
                  <a:srgbClr val="FFFFFF"/>
                </a:solidFill>
                <a:cs typeface="Arial" charset="0"/>
              </a:endParaRPr>
            </a:p>
          </p:txBody>
        </p:sp>
        <p:sp>
          <p:nvSpPr>
            <p:cNvPr id="22625" name="Text Box 86"/>
            <p:cNvSpPr txBox="1">
              <a:spLocks noChangeArrowheads="1"/>
            </p:cNvSpPr>
            <p:nvPr/>
          </p:nvSpPr>
          <p:spPr bwMode="auto">
            <a:xfrm>
              <a:off x="868603" y="4880841"/>
              <a:ext cx="2263535" cy="684153"/>
            </a:xfrm>
            <a:prstGeom prst="rect">
              <a:avLst/>
            </a:prstGeom>
            <a:noFill/>
            <a:ln w="9525">
              <a:noFill/>
              <a:miter lim="800000"/>
              <a:headEnd/>
              <a:tailEnd/>
            </a:ln>
          </p:spPr>
          <p:txBody>
            <a:bodyPr>
              <a:spAutoFit/>
            </a:bodyPr>
            <a:lstStyle/>
            <a:p>
              <a:pPr fontAlgn="base">
                <a:spcBef>
                  <a:spcPct val="0"/>
                </a:spcBef>
                <a:spcAft>
                  <a:spcPct val="0"/>
                </a:spcAft>
                <a:defRPr/>
              </a:pPr>
              <a:r>
                <a:rPr lang="en-US" sz="1000" b="1" dirty="0">
                  <a:solidFill>
                    <a:srgbClr val="000000"/>
                  </a:solidFill>
                  <a:effectLst>
                    <a:outerShdw blurRad="38100" dist="38100" dir="2700000" algn="tl">
                      <a:srgbClr val="000000">
                        <a:alpha val="43137"/>
                      </a:srgbClr>
                    </a:outerShdw>
                  </a:effectLst>
                  <a:cs typeface="Arial" charset="0"/>
                </a:rPr>
                <a:t>“Golden Triangle” Marijuana &amp; </a:t>
              </a:r>
              <a:r>
                <a:rPr lang="en-US" sz="1000" b="1" dirty="0" smtClean="0">
                  <a:solidFill>
                    <a:srgbClr val="000000"/>
                  </a:solidFill>
                  <a:effectLst>
                    <a:outerShdw blurRad="38100" dist="38100" dir="2700000" algn="tl">
                      <a:srgbClr val="000000">
                        <a:alpha val="43137"/>
                      </a:srgbClr>
                    </a:outerShdw>
                  </a:effectLst>
                  <a:cs typeface="Arial" charset="0"/>
                </a:rPr>
                <a:t>Heroin </a:t>
              </a:r>
              <a:r>
                <a:rPr lang="en-US" sz="1000" b="1" dirty="0">
                  <a:solidFill>
                    <a:srgbClr val="000000"/>
                  </a:solidFill>
                  <a:effectLst>
                    <a:outerShdw blurRad="38100" dist="38100" dir="2700000" algn="tl">
                      <a:srgbClr val="000000">
                        <a:alpha val="43137"/>
                      </a:srgbClr>
                    </a:outerShdw>
                  </a:effectLst>
                  <a:cs typeface="Arial" charset="0"/>
                </a:rPr>
                <a:t>Production</a:t>
              </a:r>
            </a:p>
          </p:txBody>
        </p:sp>
        <p:sp>
          <p:nvSpPr>
            <p:cNvPr id="59510" name="Rectangle 90"/>
            <p:cNvSpPr>
              <a:spLocks noChangeArrowheads="1"/>
            </p:cNvSpPr>
            <p:nvPr/>
          </p:nvSpPr>
          <p:spPr bwMode="auto">
            <a:xfrm rot="5400000">
              <a:off x="419101" y="4218781"/>
              <a:ext cx="403225" cy="500062"/>
            </a:xfrm>
            <a:prstGeom prst="rect">
              <a:avLst/>
            </a:prstGeom>
            <a:solidFill>
              <a:srgbClr val="C0C0C0"/>
            </a:solidFill>
            <a:ln w="9525">
              <a:solidFill>
                <a:schemeClr val="tx1"/>
              </a:solidFill>
              <a:miter lim="800000"/>
              <a:headEnd/>
              <a:tailEnd/>
            </a:ln>
          </p:spPr>
          <p:txBody>
            <a:bodyPr wrap="none" anchor="ctr"/>
            <a:lstStyle/>
            <a:p>
              <a:pPr fontAlgn="base">
                <a:spcBef>
                  <a:spcPct val="0"/>
                </a:spcBef>
                <a:spcAft>
                  <a:spcPct val="0"/>
                </a:spcAft>
              </a:pPr>
              <a:endParaRPr lang="en-US" sz="1200" b="1" smtClean="0">
                <a:solidFill>
                  <a:srgbClr val="000000"/>
                </a:solidFill>
                <a:latin typeface="Arial" charset="0"/>
                <a:cs typeface="Arial" charset="0"/>
              </a:endParaRPr>
            </a:p>
          </p:txBody>
        </p:sp>
        <p:sp>
          <p:nvSpPr>
            <p:cNvPr id="59511" name="Oval 72"/>
            <p:cNvSpPr>
              <a:spLocks noChangeArrowheads="1"/>
            </p:cNvSpPr>
            <p:nvPr/>
          </p:nvSpPr>
          <p:spPr bwMode="auto">
            <a:xfrm>
              <a:off x="427834" y="4314825"/>
              <a:ext cx="381000" cy="304800"/>
            </a:xfrm>
            <a:prstGeom prst="ellipse">
              <a:avLst/>
            </a:prstGeom>
            <a:noFill/>
            <a:ln w="38100">
              <a:solidFill>
                <a:srgbClr val="FFFF00"/>
              </a:solidFill>
              <a:round/>
              <a:headEnd/>
              <a:tailEnd/>
            </a:ln>
          </p:spPr>
          <p:txBody>
            <a:bodyPr wrap="none" anchor="ctr"/>
            <a:lstStyle/>
            <a:p>
              <a:pPr algn="ctr" fontAlgn="base">
                <a:spcBef>
                  <a:spcPct val="0"/>
                </a:spcBef>
                <a:spcAft>
                  <a:spcPct val="0"/>
                </a:spcAft>
              </a:pPr>
              <a:endParaRPr lang="en-US" sz="1200" b="1" smtClean="0">
                <a:solidFill>
                  <a:srgbClr val="FFFFFF"/>
                </a:solidFill>
                <a:cs typeface="Arial" charset="0"/>
              </a:endParaRPr>
            </a:p>
          </p:txBody>
        </p:sp>
        <p:sp>
          <p:nvSpPr>
            <p:cNvPr id="59512" name="Freeform 92"/>
            <p:cNvSpPr>
              <a:spLocks/>
            </p:cNvSpPr>
            <p:nvPr/>
          </p:nvSpPr>
          <p:spPr bwMode="auto">
            <a:xfrm>
              <a:off x="380999" y="4724400"/>
              <a:ext cx="592534" cy="626918"/>
            </a:xfrm>
            <a:custGeom>
              <a:avLst/>
              <a:gdLst>
                <a:gd name="T0" fmla="*/ 2147483647 w 320"/>
                <a:gd name="T1" fmla="*/ 2147483647 h 369"/>
                <a:gd name="T2" fmla="*/ 2147483647 w 320"/>
                <a:gd name="T3" fmla="*/ 2147483647 h 369"/>
                <a:gd name="T4" fmla="*/ 2147483647 w 320"/>
                <a:gd name="T5" fmla="*/ 2147483647 h 369"/>
                <a:gd name="T6" fmla="*/ 2147483647 w 320"/>
                <a:gd name="T7" fmla="*/ 2147483647 h 369"/>
                <a:gd name="T8" fmla="*/ 2147483647 w 320"/>
                <a:gd name="T9" fmla="*/ 2147483647 h 369"/>
                <a:gd name="T10" fmla="*/ 2147483647 w 320"/>
                <a:gd name="T11" fmla="*/ 2147483647 h 369"/>
                <a:gd name="T12" fmla="*/ 0 w 320"/>
                <a:gd name="T13" fmla="*/ 2147483647 h 369"/>
                <a:gd name="T14" fmla="*/ 2147483647 w 320"/>
                <a:gd name="T15" fmla="*/ 0 h 369"/>
                <a:gd name="T16" fmla="*/ 2147483647 w 320"/>
                <a:gd name="T17" fmla="*/ 2147483647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369"/>
                <a:gd name="T29" fmla="*/ 320 w 320"/>
                <a:gd name="T30" fmla="*/ 369 h 3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369">
                  <a:moveTo>
                    <a:pt x="148" y="102"/>
                  </a:moveTo>
                  <a:lnTo>
                    <a:pt x="310" y="266"/>
                  </a:lnTo>
                  <a:lnTo>
                    <a:pt x="320" y="316"/>
                  </a:lnTo>
                  <a:lnTo>
                    <a:pt x="302" y="340"/>
                  </a:lnTo>
                  <a:lnTo>
                    <a:pt x="190" y="369"/>
                  </a:lnTo>
                  <a:lnTo>
                    <a:pt x="48" y="176"/>
                  </a:lnTo>
                  <a:lnTo>
                    <a:pt x="0" y="66"/>
                  </a:lnTo>
                  <a:lnTo>
                    <a:pt x="14" y="0"/>
                  </a:lnTo>
                  <a:lnTo>
                    <a:pt x="148" y="102"/>
                  </a:lnTo>
                  <a:close/>
                </a:path>
              </a:pathLst>
            </a:custGeom>
            <a:solidFill>
              <a:srgbClr val="00CC00">
                <a:alpha val="79999"/>
              </a:srgbClr>
            </a:solidFill>
            <a:ln w="9525">
              <a:noFill/>
              <a:round/>
              <a:headEnd/>
              <a:tailEnd/>
            </a:ln>
          </p:spPr>
          <p:txBody>
            <a:bodyPr/>
            <a:lstStyle/>
            <a:p>
              <a:pPr fontAlgn="base">
                <a:spcBef>
                  <a:spcPct val="0"/>
                </a:spcBef>
                <a:spcAft>
                  <a:spcPct val="0"/>
                </a:spcAft>
              </a:pPr>
              <a:endParaRPr lang="en-US" sz="1200" b="1" smtClean="0">
                <a:solidFill>
                  <a:prstClr val="white"/>
                </a:solidFill>
                <a:latin typeface="Arial" charset="0"/>
              </a:endParaRPr>
            </a:p>
          </p:txBody>
        </p:sp>
        <p:sp>
          <p:nvSpPr>
            <p:cNvPr id="98" name="Oval 97"/>
            <p:cNvSpPr/>
            <p:nvPr/>
          </p:nvSpPr>
          <p:spPr>
            <a:xfrm>
              <a:off x="425318" y="3751695"/>
              <a:ext cx="381182" cy="3038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200" b="1" dirty="0">
                <a:solidFill>
                  <a:prstClr val="white"/>
                </a:solidFill>
              </a:endParaRPr>
            </a:p>
          </p:txBody>
        </p:sp>
        <p:sp>
          <p:nvSpPr>
            <p:cNvPr id="22630" name="Text Box 86"/>
            <p:cNvSpPr txBox="1">
              <a:spLocks noChangeArrowheads="1"/>
            </p:cNvSpPr>
            <p:nvPr/>
          </p:nvSpPr>
          <p:spPr bwMode="auto">
            <a:xfrm>
              <a:off x="860037" y="4222173"/>
              <a:ext cx="1730309" cy="339136"/>
            </a:xfrm>
            <a:prstGeom prst="rect">
              <a:avLst/>
            </a:prstGeom>
            <a:noFill/>
            <a:ln w="9525">
              <a:noFill/>
              <a:miter lim="800000"/>
              <a:headEnd/>
              <a:tailEnd/>
            </a:ln>
          </p:spPr>
          <p:txBody>
            <a:bodyPr>
              <a:spAutoFit/>
            </a:bodyPr>
            <a:lstStyle/>
            <a:p>
              <a:pPr fontAlgn="base">
                <a:spcBef>
                  <a:spcPct val="0"/>
                </a:spcBef>
                <a:spcAft>
                  <a:spcPct val="0"/>
                </a:spcAft>
                <a:defRPr/>
              </a:pPr>
              <a:r>
                <a:rPr lang="en-US" sz="1000" b="1" dirty="0">
                  <a:solidFill>
                    <a:srgbClr val="000000"/>
                  </a:solidFill>
                  <a:effectLst>
                    <a:outerShdw blurRad="38100" dist="38100" dir="2700000" algn="tl">
                      <a:srgbClr val="000000">
                        <a:alpha val="43137"/>
                      </a:srgbClr>
                    </a:outerShdw>
                  </a:effectLst>
                  <a:latin typeface="Arial" charset="0"/>
                  <a:cs typeface="Arial" charset="0"/>
                </a:rPr>
                <a:t>Strategic Chokepoint</a:t>
              </a:r>
            </a:p>
            <a:p>
              <a:pPr fontAlgn="base">
                <a:spcBef>
                  <a:spcPct val="0"/>
                </a:spcBef>
                <a:spcAft>
                  <a:spcPct val="0"/>
                </a:spcAft>
                <a:defRPr/>
              </a:pPr>
              <a:endParaRPr lang="en-US" sz="1000" b="1" dirty="0">
                <a:solidFill>
                  <a:srgbClr val="000000"/>
                </a:solidFill>
                <a:effectLst>
                  <a:outerShdw blurRad="38100" dist="38100" dir="2700000" algn="tl">
                    <a:srgbClr val="000000">
                      <a:alpha val="43137"/>
                    </a:srgbClr>
                  </a:outerShdw>
                </a:effectLst>
                <a:cs typeface="Arial" charset="0"/>
              </a:endParaRPr>
            </a:p>
          </p:txBody>
        </p:sp>
        <p:sp>
          <p:nvSpPr>
            <p:cNvPr id="22631" name="Text Box 86"/>
            <p:cNvSpPr txBox="1">
              <a:spLocks noChangeArrowheads="1"/>
            </p:cNvSpPr>
            <p:nvPr/>
          </p:nvSpPr>
          <p:spPr bwMode="auto">
            <a:xfrm>
              <a:off x="860037" y="3745815"/>
              <a:ext cx="1730309" cy="303849"/>
            </a:xfrm>
            <a:prstGeom prst="rect">
              <a:avLst/>
            </a:prstGeom>
            <a:noFill/>
            <a:ln w="9525">
              <a:noFill/>
              <a:miter lim="800000"/>
              <a:headEnd/>
              <a:tailEnd/>
            </a:ln>
          </p:spPr>
          <p:txBody>
            <a:bodyPr>
              <a:spAutoFit/>
            </a:bodyPr>
            <a:lstStyle/>
            <a:p>
              <a:pPr fontAlgn="base">
                <a:spcBef>
                  <a:spcPct val="0"/>
                </a:spcBef>
                <a:spcAft>
                  <a:spcPct val="0"/>
                </a:spcAft>
                <a:defRPr/>
              </a:pPr>
              <a:r>
                <a:rPr lang="en-US" sz="1000" b="1" dirty="0">
                  <a:solidFill>
                    <a:srgbClr val="000000"/>
                  </a:solidFill>
                  <a:effectLst>
                    <a:outerShdw blurRad="38100" dist="38100" dir="2700000" algn="tl">
                      <a:srgbClr val="000000">
                        <a:alpha val="43137"/>
                      </a:srgbClr>
                    </a:outerShdw>
                  </a:effectLst>
                  <a:latin typeface="Arial" charset="0"/>
                  <a:cs typeface="Arial" charset="0"/>
                </a:rPr>
                <a:t>Activity Zones</a:t>
              </a:r>
              <a:endParaRPr lang="en-US" sz="1000" b="1" dirty="0">
                <a:solidFill>
                  <a:srgbClr val="000000"/>
                </a:solidFill>
                <a:effectLst>
                  <a:outerShdw blurRad="38100" dist="38100" dir="2700000" algn="tl">
                    <a:srgbClr val="000000">
                      <a:alpha val="43137"/>
                    </a:srgbClr>
                  </a:outerShdw>
                </a:effectLst>
                <a:cs typeface="Arial" charset="0"/>
              </a:endParaRPr>
            </a:p>
          </p:txBody>
        </p:sp>
      </p:grpSp>
      <p:sp>
        <p:nvSpPr>
          <p:cNvPr id="59475" name="Text Box 66"/>
          <p:cNvSpPr txBox="1">
            <a:spLocks noChangeArrowheads="1"/>
          </p:cNvSpPr>
          <p:nvPr/>
        </p:nvSpPr>
        <p:spPr bwMode="auto">
          <a:xfrm>
            <a:off x="1476375" y="2228850"/>
            <a:ext cx="844550" cy="246063"/>
          </a:xfrm>
          <a:prstGeom prst="rect">
            <a:avLst/>
          </a:prstGeom>
          <a:noFill/>
          <a:ln w="9525" algn="ctr">
            <a:noFill/>
            <a:miter lim="800000"/>
            <a:headEnd/>
            <a:tailEnd/>
          </a:ln>
        </p:spPr>
        <p:txBody>
          <a:bodyPr>
            <a:spAutoFit/>
          </a:bodyPr>
          <a:lstStyle/>
          <a:p>
            <a:pPr algn="ctr" fontAlgn="base">
              <a:spcBef>
                <a:spcPts val="600"/>
              </a:spcBef>
              <a:spcAft>
                <a:spcPct val="0"/>
              </a:spcAft>
            </a:pPr>
            <a:r>
              <a:rPr lang="en-US" sz="1000" b="1" smtClean="0">
                <a:solidFill>
                  <a:srgbClr val="000000"/>
                </a:solidFill>
                <a:cs typeface="Arial" charset="0"/>
              </a:rPr>
              <a:t>San Ysidro</a:t>
            </a:r>
          </a:p>
        </p:txBody>
      </p:sp>
      <p:grpSp>
        <p:nvGrpSpPr>
          <p:cNvPr id="11" name="Group 117"/>
          <p:cNvGrpSpPr>
            <a:grpSpLocks/>
          </p:cNvGrpSpPr>
          <p:nvPr/>
        </p:nvGrpSpPr>
        <p:grpSpPr bwMode="auto">
          <a:xfrm>
            <a:off x="609600" y="660400"/>
            <a:ext cx="2103438" cy="990600"/>
            <a:chOff x="142240" y="284480"/>
            <a:chExt cx="2286000" cy="990711"/>
          </a:xfrm>
        </p:grpSpPr>
        <p:sp>
          <p:nvSpPr>
            <p:cNvPr id="119" name="TextBox 118"/>
            <p:cNvSpPr txBox="1"/>
            <p:nvPr/>
          </p:nvSpPr>
          <p:spPr>
            <a:xfrm>
              <a:off x="142240" y="284480"/>
              <a:ext cx="2286000" cy="954107"/>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a:spAutoFit/>
            </a:bodyPr>
            <a:lstStyle/>
            <a:p>
              <a:pPr fontAlgn="base">
                <a:spcBef>
                  <a:spcPct val="0"/>
                </a:spcBef>
                <a:spcAft>
                  <a:spcPct val="0"/>
                </a:spcAft>
                <a:defRPr/>
              </a:pPr>
              <a:r>
                <a:rPr lang="en-US" sz="1400" b="1" dirty="0">
                  <a:solidFill>
                    <a:prstClr val="white"/>
                  </a:solidFill>
                  <a:effectLst>
                    <a:outerShdw blurRad="38100" dist="38100" dir="2700000" algn="tl">
                      <a:srgbClr val="000000">
                        <a:alpha val="43137"/>
                      </a:srgbClr>
                    </a:outerShdw>
                  </a:effectLst>
                </a:rPr>
                <a:t>&gt; 99% of TOTAL drug and alien smuggling flows, into the US come, from US SB</a:t>
              </a:r>
            </a:p>
            <a:p>
              <a:pPr fontAlgn="base">
                <a:spcBef>
                  <a:spcPct val="0"/>
                </a:spcBef>
                <a:spcAft>
                  <a:spcPct val="0"/>
                </a:spcAft>
                <a:defRPr/>
              </a:pPr>
              <a:endParaRPr lang="en-US" sz="1400" b="1" dirty="0">
                <a:solidFill>
                  <a:prstClr val="white"/>
                </a:solidFill>
                <a:effectLst>
                  <a:outerShdw blurRad="38100" dist="38100" dir="2700000" algn="tl">
                    <a:srgbClr val="000000">
                      <a:alpha val="43137"/>
                    </a:srgbClr>
                  </a:outerShdw>
                </a:effectLst>
              </a:endParaRPr>
            </a:p>
          </p:txBody>
        </p:sp>
        <p:sp>
          <p:nvSpPr>
            <p:cNvPr id="120" name="TextBox 119"/>
            <p:cNvSpPr txBox="1"/>
            <p:nvPr/>
          </p:nvSpPr>
          <p:spPr bwMode="auto">
            <a:xfrm>
              <a:off x="1448279" y="1029101"/>
              <a:ext cx="928202" cy="246090"/>
            </a:xfrm>
            <a:prstGeom prst="rect">
              <a:avLst/>
            </a:prstGeom>
            <a:noFill/>
          </p:spPr>
          <p:txBody>
            <a:bodyPr>
              <a:spAutoFit/>
            </a:bodyPr>
            <a:lstStyle/>
            <a:p>
              <a:pPr algn="ctr" fontAlgn="base">
                <a:spcBef>
                  <a:spcPct val="0"/>
                </a:spcBef>
                <a:spcAft>
                  <a:spcPct val="0"/>
                </a:spcAft>
                <a:defRPr/>
              </a:pPr>
              <a:r>
                <a:rPr lang="en-US" sz="1000" b="1" dirty="0">
                  <a:solidFill>
                    <a:prstClr val="white"/>
                  </a:solidFill>
                  <a:effectLst>
                    <a:outerShdw blurRad="38100" dist="38100" dir="2700000" algn="tl">
                      <a:srgbClr val="000000">
                        <a:alpha val="43137"/>
                      </a:srgbClr>
                    </a:outerShdw>
                  </a:effectLst>
                  <a:cs typeface="Arial" charset="0"/>
                </a:rPr>
                <a:t>(NSS/USBP)</a:t>
              </a:r>
            </a:p>
          </p:txBody>
        </p:sp>
      </p:grpSp>
      <p:grpSp>
        <p:nvGrpSpPr>
          <p:cNvPr id="12" name="Group 121"/>
          <p:cNvGrpSpPr>
            <a:grpSpLocks/>
          </p:cNvGrpSpPr>
          <p:nvPr/>
        </p:nvGrpSpPr>
        <p:grpSpPr bwMode="auto">
          <a:xfrm>
            <a:off x="2824163" y="669925"/>
            <a:ext cx="1971675" cy="739775"/>
            <a:chOff x="3962400" y="904240"/>
            <a:chExt cx="1971040" cy="738664"/>
          </a:xfrm>
        </p:grpSpPr>
        <p:sp>
          <p:nvSpPr>
            <p:cNvPr id="115" name="TextBox 114"/>
            <p:cNvSpPr txBox="1"/>
            <p:nvPr/>
          </p:nvSpPr>
          <p:spPr>
            <a:xfrm>
              <a:off x="3962400" y="904240"/>
              <a:ext cx="1971040" cy="738664"/>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a:spAutoFit/>
            </a:bodyPr>
            <a:lstStyle/>
            <a:p>
              <a:pPr fontAlgn="base">
                <a:spcBef>
                  <a:spcPct val="0"/>
                </a:spcBef>
                <a:spcAft>
                  <a:spcPct val="0"/>
                </a:spcAft>
                <a:defRPr/>
              </a:pPr>
              <a:r>
                <a:rPr lang="en-US" sz="1400" b="1" dirty="0">
                  <a:solidFill>
                    <a:prstClr val="white"/>
                  </a:solidFill>
                  <a:effectLst>
                    <a:outerShdw blurRad="38100" dist="38100" dir="2700000" algn="tl">
                      <a:srgbClr val="000000">
                        <a:alpha val="43137"/>
                      </a:srgbClr>
                    </a:outerShdw>
                  </a:effectLst>
                </a:rPr>
                <a:t>&lt; 1% of TOTAL drug flow into the US comes from US NB</a:t>
              </a:r>
            </a:p>
          </p:txBody>
        </p:sp>
        <p:sp>
          <p:nvSpPr>
            <p:cNvPr id="121" name="TextBox 120"/>
            <p:cNvSpPr txBox="1"/>
            <p:nvPr/>
          </p:nvSpPr>
          <p:spPr bwMode="auto">
            <a:xfrm>
              <a:off x="5014573" y="1373434"/>
              <a:ext cx="837930" cy="245693"/>
            </a:xfrm>
            <a:prstGeom prst="rect">
              <a:avLst/>
            </a:prstGeom>
            <a:noFill/>
          </p:spPr>
          <p:txBody>
            <a:bodyPr>
              <a:spAutoFit/>
            </a:bodyPr>
            <a:lstStyle/>
            <a:p>
              <a:pPr algn="ctr" fontAlgn="base">
                <a:spcBef>
                  <a:spcPct val="0"/>
                </a:spcBef>
                <a:spcAft>
                  <a:spcPct val="0"/>
                </a:spcAft>
                <a:defRPr/>
              </a:pPr>
              <a:r>
                <a:rPr lang="en-US" sz="1000" b="1" dirty="0">
                  <a:solidFill>
                    <a:prstClr val="white"/>
                  </a:solidFill>
                  <a:effectLst>
                    <a:outerShdw blurRad="38100" dist="38100" dir="2700000" algn="tl">
                      <a:srgbClr val="000000">
                        <a:alpha val="43137"/>
                      </a:srgbClr>
                    </a:outerShdw>
                  </a:effectLst>
                  <a:cs typeface="Arial" charset="0"/>
                </a:rPr>
                <a:t>(NSS/USBP)</a:t>
              </a:r>
            </a:p>
          </p:txBody>
        </p:sp>
      </p:grpSp>
      <p:sp>
        <p:nvSpPr>
          <p:cNvPr id="126" name="Rectangle 23"/>
          <p:cNvSpPr>
            <a:spLocks noChangeArrowheads="1"/>
          </p:cNvSpPr>
          <p:nvPr/>
        </p:nvSpPr>
        <p:spPr bwMode="auto">
          <a:xfrm>
            <a:off x="6218555" y="3499485"/>
            <a:ext cx="381000" cy="218440"/>
          </a:xfrm>
          <a:prstGeom prst="rect">
            <a:avLst/>
          </a:prstGeom>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base">
              <a:spcBef>
                <a:spcPct val="0"/>
              </a:spcBef>
              <a:spcAft>
                <a:spcPct val="0"/>
              </a:spcAft>
              <a:defRPr/>
            </a:pPr>
            <a:r>
              <a:rPr lang="en-US" sz="1200" b="1" dirty="0">
                <a:solidFill>
                  <a:srgbClr val="000000"/>
                </a:solidFill>
              </a:rPr>
              <a:t>&lt;8%</a:t>
            </a:r>
          </a:p>
        </p:txBody>
      </p:sp>
      <p:sp>
        <p:nvSpPr>
          <p:cNvPr id="59482" name="Text Box 69"/>
          <p:cNvSpPr txBox="1">
            <a:spLocks noChangeArrowheads="1"/>
          </p:cNvSpPr>
          <p:nvPr/>
        </p:nvSpPr>
        <p:spPr bwMode="auto">
          <a:xfrm>
            <a:off x="3362325" y="2771775"/>
            <a:ext cx="606425" cy="2444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000" b="1" smtClean="0">
                <a:solidFill>
                  <a:srgbClr val="000000"/>
                </a:solidFill>
                <a:cs typeface="Arial" charset="0"/>
              </a:rPr>
              <a:t>Laredo</a:t>
            </a:r>
          </a:p>
        </p:txBody>
      </p:sp>
      <p:sp>
        <p:nvSpPr>
          <p:cNvPr id="59483" name="Text Box 69"/>
          <p:cNvSpPr txBox="1">
            <a:spLocks noChangeArrowheads="1"/>
          </p:cNvSpPr>
          <p:nvPr/>
        </p:nvSpPr>
        <p:spPr bwMode="auto">
          <a:xfrm>
            <a:off x="3505200" y="2895600"/>
            <a:ext cx="893763" cy="244475"/>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1000" b="1" smtClean="0">
                <a:solidFill>
                  <a:srgbClr val="000000"/>
                </a:solidFill>
                <a:cs typeface="Arial" charset="0"/>
              </a:rPr>
              <a:t>Brownsville</a:t>
            </a:r>
          </a:p>
        </p:txBody>
      </p:sp>
      <p:sp>
        <p:nvSpPr>
          <p:cNvPr id="127" name="TextBox 126"/>
          <p:cNvSpPr txBox="1"/>
          <p:nvPr/>
        </p:nvSpPr>
        <p:spPr bwMode="auto">
          <a:xfrm>
            <a:off x="2590800" y="5853113"/>
            <a:ext cx="769937" cy="246062"/>
          </a:xfrm>
          <a:prstGeom prst="rect">
            <a:avLst/>
          </a:prstGeom>
          <a:noFill/>
        </p:spPr>
        <p:txBody>
          <a:bodyPr>
            <a:spAutoFit/>
          </a:bodyPr>
          <a:lstStyle/>
          <a:p>
            <a:pPr algn="ctr" fontAlgn="base">
              <a:spcBef>
                <a:spcPct val="0"/>
              </a:spcBef>
              <a:spcAft>
                <a:spcPct val="0"/>
              </a:spcAft>
              <a:defRPr/>
            </a:pPr>
            <a:r>
              <a:rPr lang="en-US" sz="1000" b="1" dirty="0">
                <a:solidFill>
                  <a:prstClr val="white"/>
                </a:solidFill>
                <a:effectLst>
                  <a:outerShdw blurRad="38100" dist="38100" dir="2700000" algn="tl">
                    <a:srgbClr val="000000">
                      <a:alpha val="43137"/>
                    </a:srgbClr>
                  </a:outerShdw>
                </a:effectLst>
                <a:cs typeface="Arial" charset="0"/>
              </a:rPr>
              <a:t>(IACM)</a:t>
            </a:r>
          </a:p>
        </p:txBody>
      </p:sp>
      <p:sp>
        <p:nvSpPr>
          <p:cNvPr id="113" name="Text Box 5"/>
          <p:cNvSpPr txBox="1">
            <a:spLocks noChangeArrowheads="1"/>
          </p:cNvSpPr>
          <p:nvPr/>
        </p:nvSpPr>
        <p:spPr bwMode="auto">
          <a:xfrm>
            <a:off x="23750" y="0"/>
            <a:ext cx="9144000" cy="523220"/>
          </a:xfrm>
          <a:prstGeom prst="rect">
            <a:avLst/>
          </a:prstGeom>
          <a:noFill/>
          <a:ln w="9525" algn="ctr">
            <a:noFill/>
            <a:miter lim="800000"/>
            <a:headEnd/>
            <a:tailEnd/>
          </a:ln>
        </p:spPr>
        <p:txBody>
          <a:bodyPr wrap="square">
            <a:spAutoFit/>
          </a:bodyPr>
          <a:lstStyle/>
          <a:p>
            <a:pPr algn="ctr" fontAlgn="base">
              <a:spcBef>
                <a:spcPct val="0"/>
              </a:spcBef>
              <a:spcAft>
                <a:spcPct val="0"/>
              </a:spcAft>
              <a:defRPr/>
            </a:pPr>
            <a:endParaRPr lang="en-US" sz="1400" b="1" kern="0" dirty="0" smtClean="0">
              <a:solidFill>
                <a:prstClr val="black"/>
              </a:solidFill>
              <a:cs typeface="Arial" pitchFamily="34" charset="0"/>
            </a:endParaRPr>
          </a:p>
          <a:p>
            <a:pPr algn="ctr" fontAlgn="base">
              <a:spcBef>
                <a:spcPct val="0"/>
              </a:spcBef>
              <a:spcAft>
                <a:spcPct val="0"/>
              </a:spcAft>
              <a:defRPr/>
            </a:pPr>
            <a:endParaRPr lang="en-US" sz="1400" b="1" kern="0" dirty="0">
              <a:solidFill>
                <a:prstClr val="black"/>
              </a:solidFill>
              <a:latin typeface="Arial" pitchFamily="34" charset="0"/>
              <a:cs typeface="Arial" pitchFamily="34" charset="0"/>
            </a:endParaRPr>
          </a:p>
        </p:txBody>
      </p:sp>
      <p:pic>
        <p:nvPicPr>
          <p:cNvPr id="114" name="Picture 3"/>
          <p:cNvPicPr>
            <a:picLocks noChangeAspect="1" noChangeArrowheads="1"/>
          </p:cNvPicPr>
          <p:nvPr/>
        </p:nvPicPr>
        <p:blipFill>
          <a:blip r:embed="rId13" cstate="email"/>
          <a:srcRect/>
          <a:stretch>
            <a:fillRect/>
          </a:stretch>
        </p:blipFill>
        <p:spPr bwMode="auto">
          <a:xfrm>
            <a:off x="6758940" y="1219200"/>
            <a:ext cx="2385060" cy="1461124"/>
          </a:xfrm>
          <a:prstGeom prst="rect">
            <a:avLst/>
          </a:prstGeom>
          <a:noFill/>
          <a:ln w="9525">
            <a:noFill/>
            <a:miter lim="800000"/>
            <a:headEnd/>
            <a:tailEnd/>
          </a:ln>
        </p:spPr>
      </p:pic>
      <p:sp>
        <p:nvSpPr>
          <p:cNvPr id="116" name="TextBox 143"/>
          <p:cNvSpPr txBox="1">
            <a:spLocks noChangeArrowheads="1"/>
          </p:cNvSpPr>
          <p:nvPr/>
        </p:nvSpPr>
        <p:spPr bwMode="auto">
          <a:xfrm>
            <a:off x="6934200" y="2362200"/>
            <a:ext cx="1717675" cy="277813"/>
          </a:xfrm>
          <a:prstGeom prst="rect">
            <a:avLst/>
          </a:prstGeom>
          <a:noFill/>
          <a:ln w="9525">
            <a:noFill/>
            <a:miter lim="800000"/>
            <a:headEnd/>
            <a:tailEnd/>
          </a:ln>
        </p:spPr>
        <p:txBody>
          <a:bodyPr wrap="none">
            <a:spAutoFit/>
          </a:bodyPr>
          <a:lstStyle/>
          <a:p>
            <a:r>
              <a:rPr lang="en-US" sz="1200" b="1" dirty="0">
                <a:solidFill>
                  <a:srgbClr val="000000"/>
                </a:solidFill>
                <a:cs typeface="Arial" charset="0"/>
              </a:rPr>
              <a:t>20% of Cocaine Flow</a:t>
            </a:r>
          </a:p>
        </p:txBody>
      </p:sp>
      <p:sp>
        <p:nvSpPr>
          <p:cNvPr id="117" name="TextBox 142"/>
          <p:cNvSpPr txBox="1">
            <a:spLocks noChangeArrowheads="1"/>
          </p:cNvSpPr>
          <p:nvPr/>
        </p:nvSpPr>
        <p:spPr bwMode="auto">
          <a:xfrm>
            <a:off x="6794091" y="1219200"/>
            <a:ext cx="2349909" cy="276999"/>
          </a:xfrm>
          <a:prstGeom prst="rect">
            <a:avLst/>
          </a:prstGeom>
          <a:noFill/>
          <a:ln w="9525">
            <a:noFill/>
            <a:miter lim="800000"/>
            <a:headEnd/>
            <a:tailEnd/>
          </a:ln>
        </p:spPr>
        <p:txBody>
          <a:bodyPr wrap="square">
            <a:spAutoFit/>
          </a:bodyPr>
          <a:lstStyle/>
          <a:p>
            <a:r>
              <a:rPr lang="en-US" sz="1200" b="1" dirty="0">
                <a:solidFill>
                  <a:srgbClr val="000000"/>
                </a:solidFill>
                <a:cs typeface="Arial" charset="0"/>
              </a:rPr>
              <a:t>JIATF-S Air </a:t>
            </a:r>
            <a:r>
              <a:rPr lang="en-US" sz="1200" b="1" dirty="0" smtClean="0">
                <a:solidFill>
                  <a:srgbClr val="000000"/>
                </a:solidFill>
                <a:cs typeface="Arial" charset="0"/>
              </a:rPr>
              <a:t>Tracks (Jan – Jun 2010)</a:t>
            </a:r>
            <a:endParaRPr lang="en-US" sz="1200" b="1" dirty="0">
              <a:solidFill>
                <a:srgbClr val="000000"/>
              </a:solidFill>
              <a:cs typeface="Arial" charset="0"/>
            </a:endParaRPr>
          </a:p>
        </p:txBody>
      </p:sp>
      <p:pic>
        <p:nvPicPr>
          <p:cNvPr id="118" name="Picture 2"/>
          <p:cNvPicPr>
            <a:picLocks noChangeAspect="1" noChangeArrowheads="1"/>
          </p:cNvPicPr>
          <p:nvPr/>
        </p:nvPicPr>
        <p:blipFill>
          <a:blip r:embed="rId14" cstate="email"/>
          <a:srcRect/>
          <a:stretch>
            <a:fillRect/>
          </a:stretch>
        </p:blipFill>
        <p:spPr bwMode="auto">
          <a:xfrm>
            <a:off x="6861461" y="2895600"/>
            <a:ext cx="2282539" cy="1421492"/>
          </a:xfrm>
          <a:prstGeom prst="rect">
            <a:avLst/>
          </a:prstGeom>
          <a:noFill/>
          <a:ln w="9525">
            <a:noFill/>
            <a:miter lim="800000"/>
            <a:headEnd/>
            <a:tailEnd/>
          </a:ln>
        </p:spPr>
      </p:pic>
      <p:sp>
        <p:nvSpPr>
          <p:cNvPr id="122" name="TextBox 140"/>
          <p:cNvSpPr txBox="1">
            <a:spLocks noChangeArrowheads="1"/>
          </p:cNvSpPr>
          <p:nvPr/>
        </p:nvSpPr>
        <p:spPr bwMode="auto">
          <a:xfrm>
            <a:off x="6858000" y="4038600"/>
            <a:ext cx="1768475" cy="276225"/>
          </a:xfrm>
          <a:prstGeom prst="rect">
            <a:avLst/>
          </a:prstGeom>
          <a:noFill/>
          <a:ln w="9525">
            <a:noFill/>
            <a:miter lim="800000"/>
            <a:headEnd/>
            <a:tailEnd/>
          </a:ln>
        </p:spPr>
        <p:txBody>
          <a:bodyPr wrap="none">
            <a:spAutoFit/>
          </a:bodyPr>
          <a:lstStyle/>
          <a:p>
            <a:r>
              <a:rPr lang="en-US" sz="1200" b="1" dirty="0">
                <a:solidFill>
                  <a:srgbClr val="000000"/>
                </a:solidFill>
                <a:cs typeface="Arial" charset="0"/>
              </a:rPr>
              <a:t>80% of Cocaine Flow</a:t>
            </a:r>
          </a:p>
        </p:txBody>
      </p:sp>
      <p:sp>
        <p:nvSpPr>
          <p:cNvPr id="129" name="TextBox 139"/>
          <p:cNvSpPr txBox="1">
            <a:spLocks noChangeArrowheads="1"/>
          </p:cNvSpPr>
          <p:nvPr/>
        </p:nvSpPr>
        <p:spPr bwMode="auto">
          <a:xfrm>
            <a:off x="6843251" y="2895600"/>
            <a:ext cx="2300749" cy="276999"/>
          </a:xfrm>
          <a:prstGeom prst="rect">
            <a:avLst/>
          </a:prstGeom>
          <a:noFill/>
          <a:ln w="9525">
            <a:noFill/>
            <a:miter lim="800000"/>
            <a:headEnd/>
            <a:tailEnd/>
          </a:ln>
        </p:spPr>
        <p:txBody>
          <a:bodyPr wrap="square">
            <a:spAutoFit/>
          </a:bodyPr>
          <a:lstStyle/>
          <a:p>
            <a:pPr algn="ctr"/>
            <a:r>
              <a:rPr lang="en-US" sz="1200" b="1" dirty="0">
                <a:solidFill>
                  <a:srgbClr val="000000"/>
                </a:solidFill>
                <a:cs typeface="Arial" charset="0"/>
              </a:rPr>
              <a:t>JIATF-S Maritime </a:t>
            </a:r>
            <a:r>
              <a:rPr lang="en-US" sz="1200" b="1" dirty="0" smtClean="0">
                <a:solidFill>
                  <a:srgbClr val="000000"/>
                </a:solidFill>
                <a:cs typeface="Arial" charset="0"/>
              </a:rPr>
              <a:t>Tracks (2010)</a:t>
            </a:r>
            <a:endParaRPr lang="en-US" sz="1200" b="1"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a:grpSpLocks/>
          </p:cNvGrpSpPr>
          <p:nvPr/>
        </p:nvGrpSpPr>
        <p:grpSpPr bwMode="auto">
          <a:xfrm>
            <a:off x="0" y="844473"/>
            <a:ext cx="9118600" cy="5991225"/>
            <a:chOff x="0" y="866775"/>
            <a:chExt cx="9118600" cy="5991225"/>
          </a:xfrm>
        </p:grpSpPr>
        <p:pic>
          <p:nvPicPr>
            <p:cNvPr id="3" name="Picture 16" descr="AOP_Slide7_seizures_281400LSEP09"/>
            <p:cNvPicPr>
              <a:picLocks noChangeAspect="1" noChangeArrowheads="1"/>
            </p:cNvPicPr>
            <p:nvPr/>
          </p:nvPicPr>
          <p:blipFill>
            <a:blip r:embed="rId2" cstate="email"/>
            <a:srcRect/>
            <a:stretch>
              <a:fillRect/>
            </a:stretch>
          </p:blipFill>
          <p:spPr bwMode="auto">
            <a:xfrm>
              <a:off x="0" y="866775"/>
              <a:ext cx="7751763" cy="5991225"/>
            </a:xfrm>
            <a:prstGeom prst="rect">
              <a:avLst/>
            </a:prstGeom>
            <a:noFill/>
            <a:ln w="9525">
              <a:noFill/>
              <a:miter lim="800000"/>
              <a:headEnd/>
              <a:tailEnd/>
            </a:ln>
          </p:spPr>
        </p:pic>
        <p:pic>
          <p:nvPicPr>
            <p:cNvPr id="4" name="Picture 4" descr="I9_seizures_prpl_rds_25Sept09"/>
            <p:cNvPicPr>
              <a:picLocks noChangeAspect="1" noChangeArrowheads="1"/>
            </p:cNvPicPr>
            <p:nvPr/>
          </p:nvPicPr>
          <p:blipFill>
            <a:blip r:embed="rId3" cstate="email"/>
            <a:srcRect/>
            <a:stretch>
              <a:fillRect/>
            </a:stretch>
          </p:blipFill>
          <p:spPr bwMode="auto">
            <a:xfrm>
              <a:off x="4648200" y="1147763"/>
              <a:ext cx="1847850" cy="2590800"/>
            </a:xfrm>
            <a:prstGeom prst="rect">
              <a:avLst/>
            </a:prstGeom>
            <a:noFill/>
            <a:ln w="25400">
              <a:solidFill>
                <a:srgbClr val="CC6600"/>
              </a:solidFill>
              <a:miter lim="800000"/>
              <a:headEnd/>
              <a:tailEnd/>
            </a:ln>
          </p:spPr>
        </p:pic>
        <p:sp>
          <p:nvSpPr>
            <p:cNvPr id="5" name="Rectangle 5"/>
            <p:cNvSpPr>
              <a:spLocks noChangeArrowheads="1"/>
            </p:cNvSpPr>
            <p:nvPr/>
          </p:nvSpPr>
          <p:spPr bwMode="auto">
            <a:xfrm>
              <a:off x="2209800" y="2671763"/>
              <a:ext cx="533400" cy="685800"/>
            </a:xfrm>
            <a:prstGeom prst="rect">
              <a:avLst/>
            </a:prstGeom>
            <a:noFill/>
            <a:ln w="38100">
              <a:solidFill>
                <a:srgbClr val="CC6600"/>
              </a:solidFill>
              <a:miter lim="800000"/>
              <a:headEnd/>
              <a:tailEnd/>
            </a:ln>
          </p:spPr>
          <p:txBody>
            <a:bodyPr wrap="none" anchor="ctr"/>
            <a:lstStyle/>
            <a:p>
              <a:pPr algn="ctr" fontAlgn="base">
                <a:spcBef>
                  <a:spcPct val="0"/>
                </a:spcBef>
                <a:spcAft>
                  <a:spcPct val="0"/>
                </a:spcAft>
              </a:pPr>
              <a:endParaRPr lang="en-US" sz="1200" b="1" smtClean="0">
                <a:solidFill>
                  <a:srgbClr val="FFFFFF"/>
                </a:solidFill>
              </a:endParaRPr>
            </a:p>
          </p:txBody>
        </p:sp>
        <p:sp>
          <p:nvSpPr>
            <p:cNvPr id="6" name="Line 7"/>
            <p:cNvSpPr>
              <a:spLocks noChangeShapeType="1"/>
            </p:cNvSpPr>
            <p:nvPr/>
          </p:nvSpPr>
          <p:spPr bwMode="auto">
            <a:xfrm flipH="1">
              <a:off x="2743200" y="1147763"/>
              <a:ext cx="1905000" cy="1524000"/>
            </a:xfrm>
            <a:prstGeom prst="line">
              <a:avLst/>
            </a:prstGeom>
            <a:noFill/>
            <a:ln w="25400">
              <a:solidFill>
                <a:srgbClr val="CC6600"/>
              </a:solidFill>
              <a:round/>
              <a:headEnd/>
              <a:tailEnd/>
            </a:ln>
          </p:spPr>
          <p:txBody>
            <a:bodyPr/>
            <a:lstStyle/>
            <a:p>
              <a:pPr fontAlgn="base">
                <a:spcBef>
                  <a:spcPct val="0"/>
                </a:spcBef>
                <a:spcAft>
                  <a:spcPct val="0"/>
                </a:spcAft>
              </a:pPr>
              <a:endParaRPr lang="en-US" sz="1200" b="1" smtClean="0">
                <a:solidFill>
                  <a:srgbClr val="FFFFFF"/>
                </a:solidFill>
              </a:endParaRPr>
            </a:p>
          </p:txBody>
        </p:sp>
        <p:sp>
          <p:nvSpPr>
            <p:cNvPr id="7" name="Line 8"/>
            <p:cNvSpPr>
              <a:spLocks noChangeShapeType="1"/>
            </p:cNvSpPr>
            <p:nvPr/>
          </p:nvSpPr>
          <p:spPr bwMode="auto">
            <a:xfrm flipH="1" flipV="1">
              <a:off x="2743200" y="3357563"/>
              <a:ext cx="1905000" cy="381000"/>
            </a:xfrm>
            <a:prstGeom prst="line">
              <a:avLst/>
            </a:prstGeom>
            <a:noFill/>
            <a:ln w="25400">
              <a:solidFill>
                <a:srgbClr val="CC6600"/>
              </a:solidFill>
              <a:round/>
              <a:headEnd/>
              <a:tailEnd/>
            </a:ln>
          </p:spPr>
          <p:txBody>
            <a:bodyPr/>
            <a:lstStyle/>
            <a:p>
              <a:pPr fontAlgn="base">
                <a:spcBef>
                  <a:spcPct val="0"/>
                </a:spcBef>
                <a:spcAft>
                  <a:spcPct val="0"/>
                </a:spcAft>
              </a:pPr>
              <a:endParaRPr lang="en-US" sz="1200" b="1" smtClean="0">
                <a:solidFill>
                  <a:srgbClr val="FFFFFF"/>
                </a:solidFill>
              </a:endParaRPr>
            </a:p>
          </p:txBody>
        </p:sp>
        <p:sp>
          <p:nvSpPr>
            <p:cNvPr id="8" name="Text Box 9"/>
            <p:cNvSpPr txBox="1">
              <a:spLocks noChangeArrowheads="1"/>
            </p:cNvSpPr>
            <p:nvPr/>
          </p:nvSpPr>
          <p:spPr bwMode="auto">
            <a:xfrm>
              <a:off x="6629400" y="889000"/>
              <a:ext cx="2489200" cy="3683000"/>
            </a:xfrm>
            <a:prstGeom prst="rect">
              <a:avLst/>
            </a:prstGeom>
            <a:solidFill>
              <a:schemeClr val="bg2"/>
            </a:solidFill>
            <a:ln w="9525">
              <a:solidFill>
                <a:schemeClr val="tx1"/>
              </a:solidFill>
              <a:miter lim="800000"/>
              <a:headEnd/>
              <a:tailEnd/>
            </a:ln>
          </p:spPr>
          <p:txBody>
            <a:bodyPr/>
            <a:lstStyle/>
            <a:p>
              <a:pPr fontAlgn="base">
                <a:spcBef>
                  <a:spcPct val="50000"/>
                </a:spcBef>
                <a:spcAft>
                  <a:spcPct val="0"/>
                </a:spcAft>
              </a:pPr>
              <a:r>
                <a:rPr lang="en-US" sz="1400" b="1" dirty="0" smtClean="0">
                  <a:solidFill>
                    <a:srgbClr val="600020"/>
                  </a:solidFill>
                </a:rPr>
                <a:t>1. Largest foreign producer of Marijuana – 15.5K MT</a:t>
              </a:r>
            </a:p>
            <a:p>
              <a:pPr fontAlgn="base">
                <a:spcBef>
                  <a:spcPct val="50000"/>
                </a:spcBef>
                <a:spcAft>
                  <a:spcPct val="0"/>
                </a:spcAft>
              </a:pPr>
              <a:r>
                <a:rPr lang="en-US" sz="1400" b="1" dirty="0" smtClean="0">
                  <a:solidFill>
                    <a:srgbClr val="600020"/>
                  </a:solidFill>
                </a:rPr>
                <a:t>2. Predominantly dirt strips 2k ft – 3k ft length, 4.5k ft 10k ft elevation</a:t>
              </a:r>
            </a:p>
            <a:p>
              <a:pPr fontAlgn="base">
                <a:spcBef>
                  <a:spcPct val="50000"/>
                </a:spcBef>
                <a:spcAft>
                  <a:spcPct val="0"/>
                </a:spcAft>
              </a:pPr>
              <a:r>
                <a:rPr lang="en-US" sz="1400" b="1" dirty="0" smtClean="0">
                  <a:solidFill>
                    <a:srgbClr val="600020"/>
                  </a:solidFill>
                </a:rPr>
                <a:t>3. Approx 150 events YTD – 65% in Tucson Sector</a:t>
              </a:r>
            </a:p>
            <a:p>
              <a:pPr fontAlgn="base">
                <a:spcBef>
                  <a:spcPct val="50000"/>
                </a:spcBef>
                <a:spcAft>
                  <a:spcPct val="0"/>
                </a:spcAft>
              </a:pPr>
              <a:r>
                <a:rPr lang="en-US" sz="1400" b="1" dirty="0" smtClean="0">
                  <a:solidFill>
                    <a:srgbClr val="600020"/>
                  </a:solidFill>
                </a:rPr>
                <a:t>4. Approx 44 events YTD – 52% in Tucson Sector</a:t>
              </a:r>
            </a:p>
            <a:p>
              <a:pPr fontAlgn="base">
                <a:spcBef>
                  <a:spcPct val="50000"/>
                </a:spcBef>
                <a:spcAft>
                  <a:spcPct val="0"/>
                </a:spcAft>
              </a:pPr>
              <a:r>
                <a:rPr lang="en-US" sz="1400" b="1" dirty="0" smtClean="0">
                  <a:solidFill>
                    <a:srgbClr val="600020"/>
                  </a:solidFill>
                </a:rPr>
                <a:t>5. Principal MODE commercial fishing vessel</a:t>
              </a:r>
            </a:p>
            <a:p>
              <a:pPr fontAlgn="base">
                <a:spcBef>
                  <a:spcPct val="50000"/>
                </a:spcBef>
                <a:spcAft>
                  <a:spcPct val="0"/>
                </a:spcAft>
              </a:pPr>
              <a:r>
                <a:rPr lang="en-US" sz="1400" b="1" dirty="0" smtClean="0">
                  <a:solidFill>
                    <a:srgbClr val="600020"/>
                  </a:solidFill>
                </a:rPr>
                <a:t>6. I-19, principal thoroughfare into Tucson distribution networks</a:t>
              </a:r>
            </a:p>
          </p:txBody>
        </p:sp>
        <p:pic>
          <p:nvPicPr>
            <p:cNvPr id="9" name="Picture 10" descr="legend"/>
            <p:cNvPicPr>
              <a:picLocks noChangeAspect="1" noChangeArrowheads="1"/>
            </p:cNvPicPr>
            <p:nvPr/>
          </p:nvPicPr>
          <p:blipFill>
            <a:blip r:embed="rId4" cstate="email"/>
            <a:srcRect/>
            <a:stretch>
              <a:fillRect/>
            </a:stretch>
          </p:blipFill>
          <p:spPr bwMode="auto">
            <a:xfrm>
              <a:off x="7131050" y="5257800"/>
              <a:ext cx="1631950" cy="1422400"/>
            </a:xfrm>
            <a:prstGeom prst="rect">
              <a:avLst/>
            </a:prstGeom>
            <a:noFill/>
            <a:ln w="3175">
              <a:solidFill>
                <a:srgbClr val="000000"/>
              </a:solidFill>
              <a:miter lim="800000"/>
              <a:headEnd/>
              <a:tailEnd/>
            </a:ln>
          </p:spPr>
        </p:pic>
        <p:pic>
          <p:nvPicPr>
            <p:cNvPr id="10" name="Picture 11" descr="Scalebar"/>
            <p:cNvPicPr>
              <a:picLocks noChangeAspect="1" noChangeArrowheads="1"/>
            </p:cNvPicPr>
            <p:nvPr/>
          </p:nvPicPr>
          <p:blipFill>
            <a:blip r:embed="rId5" cstate="email"/>
            <a:srcRect/>
            <a:stretch>
              <a:fillRect/>
            </a:stretch>
          </p:blipFill>
          <p:spPr bwMode="auto">
            <a:xfrm>
              <a:off x="228600" y="5867400"/>
              <a:ext cx="1981200" cy="609600"/>
            </a:xfrm>
            <a:prstGeom prst="rect">
              <a:avLst/>
            </a:prstGeom>
            <a:noFill/>
            <a:ln w="3175">
              <a:solidFill>
                <a:schemeClr val="tx1"/>
              </a:solidFill>
              <a:miter lim="800000"/>
              <a:headEnd/>
              <a:tailEnd/>
            </a:ln>
          </p:spPr>
        </p:pic>
        <p:pic>
          <p:nvPicPr>
            <p:cNvPr id="11" name="Picture 17"/>
            <p:cNvPicPr>
              <a:picLocks noChangeAspect="1" noChangeArrowheads="1"/>
            </p:cNvPicPr>
            <p:nvPr/>
          </p:nvPicPr>
          <p:blipFill>
            <a:blip r:embed="rId6" cstate="email"/>
            <a:srcRect/>
            <a:stretch>
              <a:fillRect/>
            </a:stretch>
          </p:blipFill>
          <p:spPr bwMode="auto">
            <a:xfrm>
              <a:off x="7162800" y="6248400"/>
              <a:ext cx="152400" cy="104775"/>
            </a:xfrm>
            <a:prstGeom prst="rect">
              <a:avLst/>
            </a:prstGeom>
            <a:noFill/>
            <a:ln w="9525">
              <a:noFill/>
              <a:miter lim="800000"/>
              <a:headEnd/>
              <a:tailEnd/>
            </a:ln>
          </p:spPr>
        </p:pic>
        <p:sp>
          <p:nvSpPr>
            <p:cNvPr id="12" name="AutoShape 20"/>
            <p:cNvSpPr>
              <a:spLocks noChangeArrowheads="1"/>
            </p:cNvSpPr>
            <p:nvPr/>
          </p:nvSpPr>
          <p:spPr bwMode="auto">
            <a:xfrm>
              <a:off x="2266950" y="264795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endParaRPr>
            </a:p>
          </p:txBody>
        </p:sp>
        <p:sp>
          <p:nvSpPr>
            <p:cNvPr id="13" name="AutoShape 21"/>
            <p:cNvSpPr>
              <a:spLocks noChangeArrowheads="1"/>
            </p:cNvSpPr>
            <p:nvPr/>
          </p:nvSpPr>
          <p:spPr bwMode="auto">
            <a:xfrm>
              <a:off x="1924050" y="222885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endParaRPr>
            </a:p>
          </p:txBody>
        </p:sp>
        <p:sp>
          <p:nvSpPr>
            <p:cNvPr id="14" name="Text Box 23"/>
            <p:cNvSpPr txBox="1">
              <a:spLocks noChangeArrowheads="1"/>
            </p:cNvSpPr>
            <p:nvPr/>
          </p:nvSpPr>
          <p:spPr bwMode="auto">
            <a:xfrm>
              <a:off x="2095500" y="2149475"/>
              <a:ext cx="581025" cy="155575"/>
            </a:xfrm>
            <a:prstGeom prst="rect">
              <a:avLst/>
            </a:prstGeom>
            <a:solidFill>
              <a:srgbClr val="C0C0C0">
                <a:alpha val="89803"/>
              </a:srgbClr>
            </a:solidFill>
            <a:ln w="3175">
              <a:solidFill>
                <a:schemeClr val="tx1"/>
              </a:solidFill>
              <a:miter lim="800000"/>
              <a:headEnd/>
              <a:tailEnd/>
            </a:ln>
          </p:spPr>
          <p:txBody>
            <a:bodyPr lIns="0" tIns="0" rIns="0" bIns="0">
              <a:spAutoFit/>
            </a:bodyPr>
            <a:lstStyle/>
            <a:p>
              <a:pPr algn="ctr" fontAlgn="base">
                <a:spcBef>
                  <a:spcPct val="50000"/>
                </a:spcBef>
                <a:spcAft>
                  <a:spcPct val="0"/>
                </a:spcAft>
              </a:pPr>
              <a:r>
                <a:rPr lang="en-US" sz="1000" b="1" smtClean="0">
                  <a:solidFill>
                    <a:srgbClr val="FFFFFF"/>
                  </a:solidFill>
                </a:rPr>
                <a:t>PHOENIX</a:t>
              </a:r>
            </a:p>
          </p:txBody>
        </p:sp>
        <p:sp>
          <p:nvSpPr>
            <p:cNvPr id="15" name="Text Box 24"/>
            <p:cNvSpPr txBox="1">
              <a:spLocks noChangeArrowheads="1"/>
            </p:cNvSpPr>
            <p:nvPr/>
          </p:nvSpPr>
          <p:spPr bwMode="auto">
            <a:xfrm>
              <a:off x="2438400" y="2559050"/>
              <a:ext cx="552450" cy="155575"/>
            </a:xfrm>
            <a:prstGeom prst="rect">
              <a:avLst/>
            </a:prstGeom>
            <a:solidFill>
              <a:srgbClr val="C0C0C0">
                <a:alpha val="89803"/>
              </a:srgbClr>
            </a:solidFill>
            <a:ln w="3175">
              <a:solidFill>
                <a:schemeClr val="tx1"/>
              </a:solidFill>
              <a:miter lim="800000"/>
              <a:headEnd/>
              <a:tailEnd/>
            </a:ln>
          </p:spPr>
          <p:txBody>
            <a:bodyPr lIns="0" tIns="0" rIns="0" bIns="0">
              <a:spAutoFit/>
            </a:bodyPr>
            <a:lstStyle/>
            <a:p>
              <a:pPr algn="ctr" fontAlgn="base">
                <a:spcBef>
                  <a:spcPct val="50000"/>
                </a:spcBef>
                <a:spcAft>
                  <a:spcPct val="0"/>
                </a:spcAft>
              </a:pPr>
              <a:r>
                <a:rPr lang="en-US" sz="1000" b="1" smtClean="0">
                  <a:solidFill>
                    <a:srgbClr val="FFFFFF"/>
                  </a:solidFill>
                </a:rPr>
                <a:t>TUCSON</a:t>
              </a:r>
            </a:p>
          </p:txBody>
        </p:sp>
        <p:sp>
          <p:nvSpPr>
            <p:cNvPr id="16" name="AutoShape 26"/>
            <p:cNvSpPr>
              <a:spLocks noChangeArrowheads="1"/>
            </p:cNvSpPr>
            <p:nvPr/>
          </p:nvSpPr>
          <p:spPr bwMode="auto">
            <a:xfrm>
              <a:off x="5524500" y="13843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endParaRPr>
            </a:p>
          </p:txBody>
        </p:sp>
        <p:sp>
          <p:nvSpPr>
            <p:cNvPr id="17" name="AutoShape 28"/>
            <p:cNvSpPr>
              <a:spLocks noChangeArrowheads="1"/>
            </p:cNvSpPr>
            <p:nvPr/>
          </p:nvSpPr>
          <p:spPr bwMode="auto">
            <a:xfrm>
              <a:off x="5562600" y="3235325"/>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endParaRPr>
            </a:p>
          </p:txBody>
        </p:sp>
        <p:sp>
          <p:nvSpPr>
            <p:cNvPr id="18" name="Text Box 30"/>
            <p:cNvSpPr txBox="1">
              <a:spLocks noChangeArrowheads="1"/>
            </p:cNvSpPr>
            <p:nvPr/>
          </p:nvSpPr>
          <p:spPr bwMode="auto">
            <a:xfrm>
              <a:off x="5695950" y="1295400"/>
              <a:ext cx="552450" cy="155575"/>
            </a:xfrm>
            <a:prstGeom prst="rect">
              <a:avLst/>
            </a:prstGeom>
            <a:solidFill>
              <a:srgbClr val="C0C0C0">
                <a:alpha val="89803"/>
              </a:srgbClr>
            </a:solidFill>
            <a:ln w="3175">
              <a:solidFill>
                <a:schemeClr val="tx1"/>
              </a:solidFill>
              <a:miter lim="800000"/>
              <a:headEnd/>
              <a:tailEnd/>
            </a:ln>
          </p:spPr>
          <p:txBody>
            <a:bodyPr lIns="0" tIns="0" rIns="0" bIns="0">
              <a:spAutoFit/>
            </a:bodyPr>
            <a:lstStyle/>
            <a:p>
              <a:pPr algn="ctr" fontAlgn="base">
                <a:spcBef>
                  <a:spcPct val="50000"/>
                </a:spcBef>
                <a:spcAft>
                  <a:spcPct val="0"/>
                </a:spcAft>
              </a:pPr>
              <a:r>
                <a:rPr lang="en-US" sz="1000" b="1" smtClean="0">
                  <a:solidFill>
                    <a:srgbClr val="FFFFFF"/>
                  </a:solidFill>
                </a:rPr>
                <a:t>TUCSON</a:t>
              </a:r>
            </a:p>
          </p:txBody>
        </p:sp>
        <p:sp>
          <p:nvSpPr>
            <p:cNvPr id="19" name="Text Box 31"/>
            <p:cNvSpPr txBox="1">
              <a:spLocks noChangeArrowheads="1"/>
            </p:cNvSpPr>
            <p:nvPr/>
          </p:nvSpPr>
          <p:spPr bwMode="auto">
            <a:xfrm>
              <a:off x="5724525" y="3378200"/>
              <a:ext cx="647700" cy="155575"/>
            </a:xfrm>
            <a:prstGeom prst="rect">
              <a:avLst/>
            </a:prstGeom>
            <a:solidFill>
              <a:srgbClr val="C0C0C0">
                <a:alpha val="89803"/>
              </a:srgbClr>
            </a:solidFill>
            <a:ln w="3175">
              <a:solidFill>
                <a:schemeClr val="tx1"/>
              </a:solidFill>
              <a:miter lim="800000"/>
              <a:headEnd/>
              <a:tailEnd/>
            </a:ln>
          </p:spPr>
          <p:txBody>
            <a:bodyPr lIns="0" tIns="0" rIns="0" bIns="0">
              <a:spAutoFit/>
            </a:bodyPr>
            <a:lstStyle/>
            <a:p>
              <a:pPr algn="ctr" fontAlgn="base">
                <a:spcBef>
                  <a:spcPct val="50000"/>
                </a:spcBef>
                <a:spcAft>
                  <a:spcPct val="0"/>
                </a:spcAft>
              </a:pPr>
              <a:r>
                <a:rPr lang="en-US" sz="1000" b="1" smtClean="0">
                  <a:solidFill>
                    <a:srgbClr val="FFFFFF"/>
                  </a:solidFill>
                </a:rPr>
                <a:t>NOGALES</a:t>
              </a:r>
            </a:p>
          </p:txBody>
        </p:sp>
        <p:sp>
          <p:nvSpPr>
            <p:cNvPr id="20" name="Line 32"/>
            <p:cNvSpPr>
              <a:spLocks noChangeShapeType="1"/>
            </p:cNvSpPr>
            <p:nvPr/>
          </p:nvSpPr>
          <p:spPr bwMode="auto">
            <a:xfrm>
              <a:off x="2371725" y="3095625"/>
              <a:ext cx="1273175" cy="282575"/>
            </a:xfrm>
            <a:prstGeom prst="line">
              <a:avLst/>
            </a:prstGeom>
            <a:noFill/>
            <a:ln w="28575">
              <a:solidFill>
                <a:schemeClr val="tx1"/>
              </a:solidFill>
              <a:round/>
              <a:headEnd/>
              <a:tailEnd/>
            </a:ln>
          </p:spPr>
          <p:txBody>
            <a:bodyPr/>
            <a:lstStyle/>
            <a:p>
              <a:pPr fontAlgn="base">
                <a:spcBef>
                  <a:spcPct val="0"/>
                </a:spcBef>
                <a:spcAft>
                  <a:spcPct val="0"/>
                </a:spcAft>
              </a:pPr>
              <a:endParaRPr lang="en-US" sz="1200" b="1" smtClean="0">
                <a:solidFill>
                  <a:srgbClr val="FFFFFF"/>
                </a:solidFill>
              </a:endParaRPr>
            </a:p>
          </p:txBody>
        </p:sp>
        <p:sp>
          <p:nvSpPr>
            <p:cNvPr id="21" name="AutoShape 22"/>
            <p:cNvSpPr>
              <a:spLocks noChangeArrowheads="1"/>
            </p:cNvSpPr>
            <p:nvPr/>
          </p:nvSpPr>
          <p:spPr bwMode="auto">
            <a:xfrm>
              <a:off x="2266950" y="2971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200" b="1" smtClean="0">
                <a:solidFill>
                  <a:srgbClr val="FFFFFF"/>
                </a:solidFill>
              </a:endParaRPr>
            </a:p>
          </p:txBody>
        </p:sp>
        <p:sp>
          <p:nvSpPr>
            <p:cNvPr id="22" name="Text Box 25"/>
            <p:cNvSpPr txBox="1">
              <a:spLocks noChangeArrowheads="1"/>
            </p:cNvSpPr>
            <p:nvPr/>
          </p:nvSpPr>
          <p:spPr bwMode="auto">
            <a:xfrm>
              <a:off x="3581400" y="3352800"/>
              <a:ext cx="647700" cy="155575"/>
            </a:xfrm>
            <a:prstGeom prst="rect">
              <a:avLst/>
            </a:prstGeom>
            <a:solidFill>
              <a:srgbClr val="C0C0C0">
                <a:alpha val="89803"/>
              </a:srgbClr>
            </a:solidFill>
            <a:ln w="3175">
              <a:solidFill>
                <a:schemeClr val="tx1"/>
              </a:solidFill>
              <a:miter lim="800000"/>
              <a:headEnd/>
              <a:tailEnd/>
            </a:ln>
          </p:spPr>
          <p:txBody>
            <a:bodyPr lIns="0" tIns="0" rIns="0" bIns="0">
              <a:spAutoFit/>
            </a:bodyPr>
            <a:lstStyle/>
            <a:p>
              <a:pPr algn="ctr" fontAlgn="base">
                <a:spcBef>
                  <a:spcPct val="50000"/>
                </a:spcBef>
                <a:spcAft>
                  <a:spcPct val="0"/>
                </a:spcAft>
              </a:pPr>
              <a:r>
                <a:rPr lang="en-US" sz="1000" b="1" smtClean="0">
                  <a:solidFill>
                    <a:srgbClr val="FFFFFF"/>
                  </a:solidFill>
                </a:rPr>
                <a:t>NOGALES</a:t>
              </a:r>
            </a:p>
          </p:txBody>
        </p:sp>
        <p:pic>
          <p:nvPicPr>
            <p:cNvPr id="23" name="Picture 93" descr="marijuana_leaf.gif"/>
            <p:cNvPicPr>
              <a:picLocks noChangeAspect="1"/>
            </p:cNvPicPr>
            <p:nvPr/>
          </p:nvPicPr>
          <p:blipFill>
            <a:blip r:embed="rId7" cstate="email"/>
            <a:srcRect/>
            <a:stretch>
              <a:fillRect/>
            </a:stretch>
          </p:blipFill>
          <p:spPr bwMode="auto">
            <a:xfrm>
              <a:off x="2194034" y="2689703"/>
              <a:ext cx="555297" cy="584433"/>
            </a:xfrm>
            <a:prstGeom prst="rect">
              <a:avLst/>
            </a:prstGeom>
            <a:noFill/>
            <a:ln w="9525">
              <a:noFill/>
              <a:miter lim="800000"/>
              <a:headEnd/>
              <a:tailEnd/>
            </a:ln>
          </p:spPr>
        </p:pic>
        <p:pic>
          <p:nvPicPr>
            <p:cNvPr id="24" name="Picture 94" descr="Picture2.png"/>
            <p:cNvPicPr>
              <a:picLocks noChangeAspect="1"/>
            </p:cNvPicPr>
            <p:nvPr/>
          </p:nvPicPr>
          <p:blipFill>
            <a:blip r:embed="rId8" cstate="email"/>
            <a:srcRect/>
            <a:stretch>
              <a:fillRect/>
            </a:stretch>
          </p:blipFill>
          <p:spPr bwMode="auto">
            <a:xfrm>
              <a:off x="4724400" y="1219200"/>
              <a:ext cx="1752600" cy="2438400"/>
            </a:xfrm>
            <a:prstGeom prst="rect">
              <a:avLst/>
            </a:prstGeom>
            <a:noFill/>
            <a:ln w="9525">
              <a:noFill/>
              <a:miter lim="800000"/>
              <a:headEnd/>
              <a:tailEnd/>
            </a:ln>
          </p:spPr>
        </p:pic>
      </p:grpSp>
      <p:sp>
        <p:nvSpPr>
          <p:cNvPr id="25" name="Title 91"/>
          <p:cNvSpPr txBox="1">
            <a:spLocks/>
          </p:cNvSpPr>
          <p:nvPr/>
        </p:nvSpPr>
        <p:spPr>
          <a:xfrm>
            <a:off x="227013" y="223838"/>
            <a:ext cx="8686800" cy="82296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Sonora Threat Approach Activity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descr="http://i.usatoday.net/news/_photos/2009/03/05/ultralight05x-large.jpg"/>
          <p:cNvPicPr>
            <a:picLocks noChangeAspect="1" noChangeArrowheads="1"/>
          </p:cNvPicPr>
          <p:nvPr/>
        </p:nvPicPr>
        <p:blipFill>
          <a:blip r:embed="rId2" r:link="rId3" cstate="email"/>
          <a:srcRect/>
          <a:stretch>
            <a:fillRect/>
          </a:stretch>
        </p:blipFill>
        <p:spPr bwMode="auto">
          <a:xfrm>
            <a:off x="4755975" y="609600"/>
            <a:ext cx="4388025" cy="3291840"/>
          </a:xfrm>
          <a:prstGeom prst="rect">
            <a:avLst/>
          </a:prstGeom>
          <a:noFill/>
          <a:ln w="28575">
            <a:solidFill>
              <a:schemeClr val="tx1"/>
            </a:solidFill>
            <a:miter lim="800000"/>
            <a:headEnd/>
            <a:tailEnd/>
          </a:ln>
        </p:spPr>
      </p:pic>
      <p:pic>
        <p:nvPicPr>
          <p:cNvPr id="3" name="Picture 7"/>
          <p:cNvPicPr>
            <a:picLocks noChangeAspect="1" noChangeArrowheads="1"/>
          </p:cNvPicPr>
          <p:nvPr/>
        </p:nvPicPr>
        <p:blipFill>
          <a:blip r:embed="rId4" cstate="email"/>
          <a:srcRect/>
          <a:stretch>
            <a:fillRect/>
          </a:stretch>
        </p:blipFill>
        <p:spPr bwMode="auto">
          <a:xfrm>
            <a:off x="0" y="533400"/>
            <a:ext cx="4724400" cy="3436859"/>
          </a:xfrm>
          <a:prstGeom prst="rect">
            <a:avLst/>
          </a:prstGeom>
          <a:noFill/>
          <a:ln w="28575">
            <a:solidFill>
              <a:schemeClr val="tx1"/>
            </a:solidFill>
            <a:miter lim="800000"/>
            <a:headEnd/>
            <a:tailEnd/>
          </a:ln>
        </p:spPr>
      </p:pic>
      <p:pic>
        <p:nvPicPr>
          <p:cNvPr id="4" name="Picture 3" descr="3_2_05_Cal5"/>
          <p:cNvPicPr>
            <a:picLocks noChangeAspect="1" noChangeArrowheads="1"/>
          </p:cNvPicPr>
          <p:nvPr/>
        </p:nvPicPr>
        <p:blipFill>
          <a:blip r:embed="rId5" cstate="email"/>
          <a:srcRect/>
          <a:stretch>
            <a:fillRect/>
          </a:stretch>
        </p:blipFill>
        <p:spPr bwMode="auto">
          <a:xfrm>
            <a:off x="0" y="3657600"/>
            <a:ext cx="5068532" cy="3200400"/>
          </a:xfrm>
          <a:prstGeom prst="rect">
            <a:avLst/>
          </a:prstGeom>
          <a:noFill/>
          <a:ln w="25400">
            <a:solidFill>
              <a:schemeClr val="tx1"/>
            </a:solidFill>
            <a:miter lim="800000"/>
            <a:headEnd/>
            <a:tailEnd/>
          </a:ln>
        </p:spPr>
      </p:pic>
      <p:pic>
        <p:nvPicPr>
          <p:cNvPr id="5" name="Picture 5" descr="MVC-016F"/>
          <p:cNvPicPr>
            <a:picLocks noChangeAspect="1" noChangeArrowheads="1"/>
          </p:cNvPicPr>
          <p:nvPr/>
        </p:nvPicPr>
        <p:blipFill>
          <a:blip r:embed="rId6" cstate="email"/>
          <a:srcRect/>
          <a:stretch>
            <a:fillRect/>
          </a:stretch>
        </p:blipFill>
        <p:spPr bwMode="auto">
          <a:xfrm>
            <a:off x="4081326" y="3749040"/>
            <a:ext cx="5062674" cy="3108960"/>
          </a:xfrm>
          <a:prstGeom prst="rect">
            <a:avLst/>
          </a:prstGeom>
          <a:noFill/>
          <a:ln w="25400">
            <a:solidFill>
              <a:schemeClr val="tx1"/>
            </a:solidFill>
            <a:miter lim="800000"/>
            <a:headEnd/>
            <a:tailEnd/>
          </a:ln>
        </p:spPr>
      </p:pic>
      <p:sp>
        <p:nvSpPr>
          <p:cNvPr id="6" name="Title 5"/>
          <p:cNvSpPr>
            <a:spLocks noGrp="1"/>
          </p:cNvSpPr>
          <p:nvPr>
            <p:ph type="title"/>
          </p:nvPr>
        </p:nvSpPr>
        <p:spPr>
          <a:xfrm>
            <a:off x="457200" y="-381000"/>
            <a:ext cx="8229600" cy="1143000"/>
          </a:xfrm>
        </p:spPr>
        <p:txBody>
          <a:bodyPr/>
          <a:lstStyle/>
          <a:p>
            <a:r>
              <a:rPr lang="en-US" dirty="0" smtClean="0"/>
              <a:t>Ultra Lights and Tunnels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0"/>
            <a:ext cx="7772400" cy="1470025"/>
          </a:xfrm>
        </p:spPr>
        <p:txBody>
          <a:bodyPr>
            <a:normAutofit/>
          </a:bodyPr>
          <a:lstStyle/>
          <a:p>
            <a:pPr algn="l"/>
            <a:r>
              <a:rPr lang="en-US" sz="3200" dirty="0" smtClean="0"/>
              <a:t>So How Does All This relate to </a:t>
            </a:r>
            <a:br>
              <a:rPr lang="en-US" sz="3200" dirty="0" smtClean="0"/>
            </a:br>
            <a:r>
              <a:rPr lang="en-US" sz="3200" dirty="0" smtClean="0"/>
              <a:t>County Government?</a:t>
            </a:r>
            <a:endParaRPr lang="en-US" sz="3200" dirty="0"/>
          </a:p>
        </p:txBody>
      </p:sp>
      <p:sp>
        <p:nvSpPr>
          <p:cNvPr id="4" name="Subtitle 3"/>
          <p:cNvSpPr>
            <a:spLocks noGrp="1"/>
          </p:cNvSpPr>
          <p:nvPr>
            <p:ph type="subTitle" idx="1"/>
          </p:nvPr>
        </p:nvSpPr>
        <p:spPr>
          <a:xfrm>
            <a:off x="152400" y="1524000"/>
            <a:ext cx="8991600" cy="1752600"/>
          </a:xfrm>
        </p:spPr>
        <p:txBody>
          <a:bodyPr>
            <a:noAutofit/>
          </a:bodyPr>
          <a:lstStyle/>
          <a:p>
            <a:pPr algn="l">
              <a:buFontTx/>
              <a:buChar char="-"/>
            </a:pPr>
            <a:r>
              <a:rPr lang="en-US" sz="2800" dirty="0" smtClean="0">
                <a:solidFill>
                  <a:srgbClr val="FF0000"/>
                </a:solidFill>
              </a:rPr>
              <a:t>Recognizing Diversity is Important</a:t>
            </a:r>
          </a:p>
          <a:p>
            <a:pPr algn="l">
              <a:buFontTx/>
              <a:buChar char="-"/>
            </a:pPr>
            <a:r>
              <a:rPr lang="en-US" sz="2800" dirty="0" smtClean="0">
                <a:solidFill>
                  <a:srgbClr val="FF0000"/>
                </a:solidFill>
              </a:rPr>
              <a:t>There is Tremendous Synergy in Working Together</a:t>
            </a:r>
          </a:p>
          <a:p>
            <a:pPr algn="l">
              <a:buFontTx/>
              <a:buChar char="-"/>
            </a:pPr>
            <a:r>
              <a:rPr lang="en-US" sz="2800" dirty="0" smtClean="0">
                <a:solidFill>
                  <a:srgbClr val="FF0000"/>
                </a:solidFill>
              </a:rPr>
              <a:t>The Importance of Relationships Can’t Be Over-Emphasized</a:t>
            </a:r>
            <a:endParaRPr lang="en-US" sz="2800" dirty="0">
              <a:solidFill>
                <a:srgbClr val="FF0000"/>
              </a:solidFill>
            </a:endParaRPr>
          </a:p>
        </p:txBody>
      </p:sp>
      <p:pic>
        <p:nvPicPr>
          <p:cNvPr id="43010" name="Picture 2" descr="\\copdc1\profiles\Mark\My Documents\My Pictures\VACoBlue1.jpg"/>
          <p:cNvPicPr>
            <a:picLocks noChangeAspect="1" noChangeArrowheads="1"/>
          </p:cNvPicPr>
          <p:nvPr/>
        </p:nvPicPr>
        <p:blipFill>
          <a:blip r:embed="rId2"/>
          <a:srcRect/>
          <a:stretch>
            <a:fillRect/>
          </a:stretch>
        </p:blipFill>
        <p:spPr bwMode="auto">
          <a:xfrm>
            <a:off x="6400800" y="228600"/>
            <a:ext cx="2044700" cy="1092200"/>
          </a:xfrm>
          <a:prstGeom prst="rect">
            <a:avLst/>
          </a:prstGeom>
          <a:noFill/>
        </p:spPr>
      </p:pic>
      <p:pic>
        <p:nvPicPr>
          <p:cNvPr id="43012" name="Picture 4" descr="http://ts4.mm.bing.net/images/thumbnail.aspx?q=1277886203119&amp;id=32ca1e594bcc77d154080f7ce80aff1a&amp;url=http%3a%2f%2fwww.employmentlawgroup.co.uk%2fimages%2fpi-diversity-equality.jpg"/>
          <p:cNvPicPr>
            <a:picLocks noChangeAspect="1" noChangeArrowheads="1"/>
          </p:cNvPicPr>
          <p:nvPr/>
        </p:nvPicPr>
        <p:blipFill>
          <a:blip r:embed="rId3"/>
          <a:srcRect/>
          <a:stretch>
            <a:fillRect/>
          </a:stretch>
        </p:blipFill>
        <p:spPr bwMode="auto">
          <a:xfrm>
            <a:off x="228600" y="4572000"/>
            <a:ext cx="2514600" cy="2019301"/>
          </a:xfrm>
          <a:prstGeom prst="rect">
            <a:avLst/>
          </a:prstGeom>
          <a:noFill/>
        </p:spPr>
      </p:pic>
      <p:pic>
        <p:nvPicPr>
          <p:cNvPr id="43014" name="Picture 6" descr="http://ts4.mm.bing.net/images/thumbnail.aspx?q=1359205051103&amp;id=8771f62bf5ece278c0c7a8346a9a6293&amp;url=http%3a%2f%2fwww.newsgd.com%2fexclusivenews%2fcontent%2fimages%2fattachement%2fjpg%2fsite26%2f20090226%2f0010dc53fa040b1036f607.jpg"/>
          <p:cNvPicPr>
            <a:picLocks noChangeAspect="1" noChangeArrowheads="1"/>
          </p:cNvPicPr>
          <p:nvPr/>
        </p:nvPicPr>
        <p:blipFill>
          <a:blip r:embed="rId4"/>
          <a:srcRect/>
          <a:stretch>
            <a:fillRect/>
          </a:stretch>
        </p:blipFill>
        <p:spPr bwMode="auto">
          <a:xfrm>
            <a:off x="3200400" y="4114800"/>
            <a:ext cx="2505075" cy="2533651"/>
          </a:xfrm>
          <a:prstGeom prst="rect">
            <a:avLst/>
          </a:prstGeom>
          <a:noFill/>
        </p:spPr>
      </p:pic>
      <p:pic>
        <p:nvPicPr>
          <p:cNvPr id="43016" name="Picture 8" descr="http://ts2.mm.bing.net/images/thumbnail.aspx?q=1309855189057&amp;id=c16b32abd1b55b276e41313df72db3bc&amp;url=http%3a%2f%2fsocialnetworksales.net%2fwp-content%2fuploads%2f2010%2f10%2fsocial-networking-can-help-your-business.png"/>
          <p:cNvPicPr>
            <a:picLocks noChangeAspect="1" noChangeArrowheads="1"/>
          </p:cNvPicPr>
          <p:nvPr/>
        </p:nvPicPr>
        <p:blipFill>
          <a:blip r:embed="rId5"/>
          <a:srcRect/>
          <a:stretch>
            <a:fillRect/>
          </a:stretch>
        </p:blipFill>
        <p:spPr bwMode="auto">
          <a:xfrm>
            <a:off x="5867400" y="4343400"/>
            <a:ext cx="2857500" cy="17049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457200" y="1219200"/>
            <a:ext cx="8229600" cy="5059363"/>
          </a:xfrm>
          <a:prstGeom prst="rect">
            <a:avLst/>
          </a:prstGeom>
          <a:noFill/>
          <a:ln w="9525">
            <a:noFill/>
            <a:miter lim="800000"/>
            <a:headEnd/>
            <a:tailEnd/>
          </a:ln>
        </p:spPr>
        <p:txBody>
          <a:bodyPr/>
          <a:lstStyle/>
          <a:p>
            <a:pPr>
              <a:spcBef>
                <a:spcPct val="20000"/>
              </a:spcBef>
            </a:pPr>
            <a:r>
              <a:rPr lang="en-US" sz="2800" b="1" dirty="0">
                <a:solidFill>
                  <a:srgbClr val="0000FF"/>
                </a:solidFill>
                <a:latin typeface="Tahoma" pitchFamily="34" charset="0"/>
                <a:cs typeface="Tahoma" pitchFamily="34" charset="0"/>
              </a:rPr>
              <a:t>Does your governing body reflect the population…with all its visible and hidden traits ?</a:t>
            </a:r>
            <a:endParaRPr lang="en-US" sz="2800" dirty="0">
              <a:solidFill>
                <a:srgbClr val="0000FF"/>
              </a:solidFill>
              <a:latin typeface="Tahoma" pitchFamily="34" charset="0"/>
              <a:cs typeface="Tahoma" pitchFamily="34" charset="0"/>
            </a:endParaRPr>
          </a:p>
          <a:p>
            <a:pPr>
              <a:spcBef>
                <a:spcPct val="20000"/>
              </a:spcBef>
              <a:buFontTx/>
              <a:buChar char="•"/>
            </a:pPr>
            <a:endParaRPr lang="en-US" sz="2800" dirty="0" smtClean="0">
              <a:latin typeface="Tahoma" pitchFamily="34" charset="0"/>
              <a:cs typeface="Tahoma" pitchFamily="34" charset="0"/>
            </a:endParaRPr>
          </a:p>
          <a:p>
            <a:pPr>
              <a:spcBef>
                <a:spcPct val="20000"/>
              </a:spcBef>
              <a:buFontTx/>
              <a:buChar char="•"/>
            </a:pPr>
            <a:r>
              <a:rPr lang="en-US" sz="2800" dirty="0" smtClean="0">
                <a:latin typeface="Tahoma" pitchFamily="34" charset="0"/>
                <a:cs typeface="Tahoma" pitchFamily="34" charset="0"/>
              </a:rPr>
              <a:t> </a:t>
            </a:r>
            <a:r>
              <a:rPr lang="en-US" sz="2800" dirty="0">
                <a:latin typeface="Tahoma" pitchFamily="34" charset="0"/>
                <a:cs typeface="Tahoma" pitchFamily="34" charset="0"/>
              </a:rPr>
              <a:t>“The Supper Club ‘clique’ runs the county”.</a:t>
            </a:r>
          </a:p>
          <a:p>
            <a:pPr>
              <a:spcBef>
                <a:spcPct val="20000"/>
              </a:spcBef>
              <a:buFontTx/>
              <a:buChar char="•"/>
            </a:pPr>
            <a:r>
              <a:rPr lang="en-US" sz="2800" dirty="0">
                <a:latin typeface="Tahoma" pitchFamily="34" charset="0"/>
                <a:cs typeface="Tahoma" pitchFamily="34" charset="0"/>
              </a:rPr>
              <a:t> “I don’t know any of their names…they’re all ‘old’ people” .</a:t>
            </a:r>
          </a:p>
          <a:p>
            <a:pPr>
              <a:spcBef>
                <a:spcPct val="20000"/>
              </a:spcBef>
              <a:buFontTx/>
              <a:buChar char="•"/>
            </a:pPr>
            <a:r>
              <a:rPr lang="en-US" sz="2800" dirty="0" smtClean="0">
                <a:latin typeface="Tahoma" pitchFamily="34" charset="0"/>
                <a:cs typeface="Tahoma" pitchFamily="34" charset="0"/>
              </a:rPr>
              <a:t> </a:t>
            </a:r>
            <a:r>
              <a:rPr lang="en-US" sz="2800" dirty="0">
                <a:latin typeface="Tahoma" pitchFamily="34" charset="0"/>
                <a:cs typeface="Tahoma" pitchFamily="34" charset="0"/>
              </a:rPr>
              <a:t>“Not one citizen has called me about that issue”.</a:t>
            </a:r>
          </a:p>
          <a:p>
            <a:pPr>
              <a:spcBef>
                <a:spcPct val="20000"/>
              </a:spcBef>
            </a:pPr>
            <a:endParaRPr lang="en-US" sz="2800" dirty="0" smtClean="0">
              <a:latin typeface="Tahoma" pitchFamily="34" charset="0"/>
              <a:cs typeface="Tahoma" pitchFamily="34" charset="0"/>
            </a:endParaRPr>
          </a:p>
          <a:p>
            <a:pPr>
              <a:spcBef>
                <a:spcPct val="20000"/>
              </a:spcBef>
            </a:pPr>
            <a:r>
              <a:rPr lang="en-US" sz="2800" dirty="0" smtClean="0">
                <a:latin typeface="Tahoma" pitchFamily="34" charset="0"/>
                <a:cs typeface="Tahoma" pitchFamily="34" charset="0"/>
              </a:rPr>
              <a:t>Diversity </a:t>
            </a:r>
            <a:r>
              <a:rPr lang="en-US" sz="2800" dirty="0">
                <a:latin typeface="Tahoma" pitchFamily="34" charset="0"/>
                <a:cs typeface="Tahoma" pitchFamily="34" charset="0"/>
              </a:rPr>
              <a:t>is about </a:t>
            </a:r>
            <a:r>
              <a:rPr lang="en-US" sz="2800" b="1" u="sng" dirty="0">
                <a:latin typeface="Tahoma" pitchFamily="34" charset="0"/>
                <a:cs typeface="Tahoma" pitchFamily="34" charset="0"/>
              </a:rPr>
              <a:t>recognizing, valuing and leveraging</a:t>
            </a:r>
            <a:r>
              <a:rPr lang="en-US" sz="2800" dirty="0">
                <a:latin typeface="Tahoma" pitchFamily="34" charset="0"/>
                <a:cs typeface="Tahoma" pitchFamily="34" charset="0"/>
              </a:rPr>
              <a:t> the total sum of unique traits each citizen brings to the community.</a:t>
            </a:r>
          </a:p>
        </p:txBody>
      </p:sp>
      <p:pic>
        <p:nvPicPr>
          <p:cNvPr id="38914" name="Picture 7" descr="pagecounty_logosquare"/>
          <p:cNvPicPr>
            <a:picLocks noChangeAspect="1" noChangeArrowheads="1"/>
          </p:cNvPicPr>
          <p:nvPr/>
        </p:nvPicPr>
        <p:blipFill>
          <a:blip r:embed="rId3"/>
          <a:srcRect/>
          <a:stretch>
            <a:fillRect/>
          </a:stretch>
        </p:blipFill>
        <p:spPr bwMode="auto">
          <a:xfrm>
            <a:off x="152400" y="152400"/>
            <a:ext cx="2605088" cy="1087438"/>
          </a:xfrm>
          <a:prstGeom prst="rect">
            <a:avLst/>
          </a:prstGeom>
          <a:noFill/>
          <a:ln w="9525">
            <a:noFill/>
            <a:miter lim="800000"/>
            <a:headEnd/>
            <a:tailEnd/>
          </a:ln>
        </p:spPr>
      </p:pic>
      <p:pic>
        <p:nvPicPr>
          <p:cNvPr id="49154" name="Picture 2" descr="\\copdc1\profiles\Mark\My Documents\My Pictures\VACoBlue1.jpg"/>
          <p:cNvPicPr>
            <a:picLocks noChangeAspect="1" noChangeArrowheads="1"/>
          </p:cNvPicPr>
          <p:nvPr/>
        </p:nvPicPr>
        <p:blipFill>
          <a:blip r:embed="rId4"/>
          <a:srcRect/>
          <a:stretch>
            <a:fillRect/>
          </a:stretch>
        </p:blipFill>
        <p:spPr bwMode="auto">
          <a:xfrm>
            <a:off x="6477000" y="228600"/>
            <a:ext cx="2044700" cy="1092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457200" y="1311823"/>
            <a:ext cx="8229600" cy="4936577"/>
            <a:chOff x="379710" y="907582"/>
            <a:chExt cx="8229600" cy="4936577"/>
          </a:xfrm>
        </p:grpSpPr>
        <p:sp>
          <p:nvSpPr>
            <p:cNvPr id="74" name="Rectangle 23"/>
            <p:cNvSpPr>
              <a:spLocks noChangeArrowheads="1"/>
            </p:cNvSpPr>
            <p:nvPr/>
          </p:nvSpPr>
          <p:spPr bwMode="auto">
            <a:xfrm>
              <a:off x="380999" y="907582"/>
              <a:ext cx="4001815" cy="749300"/>
            </a:xfrm>
            <a:prstGeom prst="rect">
              <a:avLst/>
            </a:prstGeom>
            <a:solidFill>
              <a:srgbClr val="C98F00">
                <a:alpha val="50196"/>
              </a:srgbClr>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FontTx/>
                <a:buChar char="•"/>
              </a:pPr>
              <a:r>
                <a:rPr lang="en-US" sz="1200" b="1" kern="0" dirty="0">
                  <a:solidFill>
                    <a:srgbClr val="000000"/>
                  </a:solidFill>
                  <a:latin typeface="Arial" pitchFamily="34" charset="0"/>
                  <a:cs typeface="Arial" pitchFamily="34" charset="0"/>
                </a:rPr>
                <a:t> </a:t>
              </a:r>
              <a:r>
                <a:rPr lang="en-US" sz="1400" b="1" kern="0" dirty="0" smtClean="0">
                  <a:solidFill>
                    <a:srgbClr val="000000"/>
                  </a:solidFill>
                  <a:latin typeface="Arial" pitchFamily="34" charset="0"/>
                  <a:cs typeface="Arial" pitchFamily="34" charset="0"/>
                </a:rPr>
                <a:t>22 </a:t>
              </a:r>
              <a:r>
                <a:rPr lang="en-US" sz="1400" b="1" kern="0" dirty="0">
                  <a:solidFill>
                    <a:srgbClr val="000000"/>
                  </a:solidFill>
                  <a:latin typeface="Arial" pitchFamily="34" charset="0"/>
                  <a:cs typeface="Arial" pitchFamily="34" charset="0"/>
                </a:rPr>
                <a:t>Years of support</a:t>
              </a:r>
            </a:p>
            <a:p>
              <a:pPr algn="ctr">
                <a:buFontTx/>
                <a:buChar char="•"/>
              </a:pPr>
              <a:r>
                <a:rPr lang="en-US" sz="1400" b="1" kern="0" dirty="0">
                  <a:solidFill>
                    <a:srgbClr val="000000"/>
                  </a:solidFill>
                  <a:latin typeface="Arial" pitchFamily="34" charset="0"/>
                  <a:cs typeface="Arial" pitchFamily="34" charset="0"/>
                </a:rPr>
                <a:t> Developed Relationships</a:t>
              </a:r>
            </a:p>
            <a:p>
              <a:pPr algn="ctr">
                <a:buFontTx/>
                <a:buChar char="•"/>
              </a:pPr>
              <a:r>
                <a:rPr lang="en-US" sz="1400" b="1" kern="0" dirty="0">
                  <a:solidFill>
                    <a:srgbClr val="000000"/>
                  </a:solidFill>
                  <a:latin typeface="Arial" pitchFamily="34" charset="0"/>
                  <a:cs typeface="Arial" pitchFamily="34" charset="0"/>
                </a:rPr>
                <a:t> TTPs  directly applicable to contingency ops </a:t>
              </a:r>
            </a:p>
          </p:txBody>
        </p:sp>
        <p:sp>
          <p:nvSpPr>
            <p:cNvPr id="75" name="Rectangle 24"/>
            <p:cNvSpPr>
              <a:spLocks noChangeArrowheads="1"/>
            </p:cNvSpPr>
            <p:nvPr/>
          </p:nvSpPr>
          <p:spPr bwMode="auto">
            <a:xfrm>
              <a:off x="4682359" y="920282"/>
              <a:ext cx="3882819" cy="749300"/>
            </a:xfrm>
            <a:prstGeom prst="rect">
              <a:avLst/>
            </a:prstGeom>
            <a:solidFill>
              <a:srgbClr val="C98F00">
                <a:alpha val="49804"/>
              </a:srgbClr>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buFontTx/>
                <a:buChar char="•"/>
              </a:pPr>
              <a:r>
                <a:rPr lang="en-US" sz="1400" b="1" kern="0" dirty="0">
                  <a:solidFill>
                    <a:srgbClr val="000000"/>
                  </a:solidFill>
                  <a:latin typeface="Arial" pitchFamily="34" charset="0"/>
                  <a:cs typeface="Arial" pitchFamily="34" charset="0"/>
                </a:rPr>
                <a:t> High Return on Investment</a:t>
              </a:r>
            </a:p>
            <a:p>
              <a:pPr algn="ctr">
                <a:buFontTx/>
                <a:buChar char="•"/>
              </a:pPr>
              <a:r>
                <a:rPr lang="en-US" sz="1400" b="1" kern="0" dirty="0">
                  <a:solidFill>
                    <a:srgbClr val="000000"/>
                  </a:solidFill>
                  <a:latin typeface="Arial" pitchFamily="34" charset="0"/>
                  <a:cs typeface="Arial" pitchFamily="34" charset="0"/>
                </a:rPr>
                <a:t> Operation against “thinking adversary”</a:t>
              </a:r>
            </a:p>
            <a:p>
              <a:pPr algn="ctr">
                <a:buFontTx/>
                <a:buChar char="•"/>
              </a:pPr>
              <a:r>
                <a:rPr lang="en-US" sz="1400" b="1" kern="0" dirty="0">
                  <a:solidFill>
                    <a:srgbClr val="000000"/>
                  </a:solidFill>
                  <a:latin typeface="Arial" pitchFamily="34" charset="0"/>
                  <a:cs typeface="Arial" pitchFamily="34" charset="0"/>
                </a:rPr>
                <a:t> Directly impacts National Security </a:t>
              </a:r>
            </a:p>
          </p:txBody>
        </p:sp>
        <p:sp>
          <p:nvSpPr>
            <p:cNvPr id="76" name="Oval 2"/>
            <p:cNvSpPr>
              <a:spLocks noChangeArrowheads="1"/>
            </p:cNvSpPr>
            <p:nvPr/>
          </p:nvSpPr>
          <p:spPr bwMode="auto">
            <a:xfrm>
              <a:off x="379710" y="1735353"/>
              <a:ext cx="5761038" cy="3825875"/>
            </a:xfrm>
            <a:prstGeom prst="ellipse">
              <a:avLst/>
            </a:prstGeom>
            <a:solidFill>
              <a:srgbClr val="80808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sz="1400" kern="0">
                <a:solidFill>
                  <a:srgbClr val="000000"/>
                </a:solidFill>
              </a:endParaRPr>
            </a:p>
            <a:p>
              <a:endParaRPr lang="en-US" sz="1400" kern="0">
                <a:solidFill>
                  <a:srgbClr val="000000"/>
                </a:solidFill>
              </a:endParaRPr>
            </a:p>
          </p:txBody>
        </p:sp>
        <p:sp>
          <p:nvSpPr>
            <p:cNvPr id="77" name="Oval 3"/>
            <p:cNvSpPr>
              <a:spLocks noChangeArrowheads="1"/>
            </p:cNvSpPr>
            <p:nvPr/>
          </p:nvSpPr>
          <p:spPr bwMode="auto">
            <a:xfrm>
              <a:off x="2848273" y="1735353"/>
              <a:ext cx="5761037" cy="3825875"/>
            </a:xfrm>
            <a:prstGeom prst="ellipse">
              <a:avLst/>
            </a:prstGeom>
            <a:solidFill>
              <a:srgbClr val="99CC00">
                <a:alpha val="50195"/>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1400" kern="0">
                  <a:solidFill>
                    <a:srgbClr val="000000"/>
                  </a:solidFill>
                </a:rPr>
                <a:t>                                     </a:t>
              </a:r>
            </a:p>
            <a:p>
              <a:endParaRPr lang="en-US" sz="1400" kern="0">
                <a:solidFill>
                  <a:srgbClr val="000000"/>
                </a:solidFill>
              </a:endParaRPr>
            </a:p>
          </p:txBody>
        </p:sp>
        <p:sp>
          <p:nvSpPr>
            <p:cNvPr id="78" name="Text Box 4"/>
            <p:cNvSpPr txBox="1">
              <a:spLocks noChangeArrowheads="1"/>
            </p:cNvSpPr>
            <p:nvPr/>
          </p:nvSpPr>
          <p:spPr bwMode="auto">
            <a:xfrm>
              <a:off x="1476673" y="2117941"/>
              <a:ext cx="1813317" cy="369332"/>
            </a:xfrm>
            <a:prstGeom prst="rect">
              <a:avLst/>
            </a:prstGeom>
            <a:noFill/>
            <a:ln w="9525">
              <a:noFill/>
              <a:miter lim="800000"/>
              <a:headEnd/>
              <a:tailEnd/>
            </a:ln>
            <a:effectLst>
              <a:outerShdw blurRad="44450" dist="27940" dir="5400000" algn="ctr">
                <a:srgbClr val="000000">
                  <a:alpha val="32000"/>
                </a:srgbClr>
              </a:outerShdw>
            </a:effectLst>
          </p:spPr>
          <p:txBody>
            <a:bodyPr wrap="none">
              <a:spAutoFit/>
            </a:bodyPr>
            <a:lstStyle/>
            <a:p>
              <a:r>
                <a:rPr lang="en-US" b="1" u="sng" kern="0" dirty="0">
                  <a:solidFill>
                    <a:prstClr val="white"/>
                  </a:solidFill>
                  <a:latin typeface="Arial" pitchFamily="34" charset="0"/>
                  <a:cs typeface="Arial" pitchFamily="34" charset="0"/>
                </a:rPr>
                <a:t>Value to LEAs</a:t>
              </a:r>
              <a:r>
                <a:rPr lang="en-US" b="1" kern="0" dirty="0">
                  <a:solidFill>
                    <a:prstClr val="white"/>
                  </a:solidFill>
                  <a:latin typeface="Arial" pitchFamily="34" charset="0"/>
                  <a:cs typeface="Arial" pitchFamily="34" charset="0"/>
                </a:rPr>
                <a:t>:</a:t>
              </a:r>
            </a:p>
          </p:txBody>
        </p:sp>
        <p:sp>
          <p:nvSpPr>
            <p:cNvPr id="79" name="Text Box 5"/>
            <p:cNvSpPr txBox="1">
              <a:spLocks noChangeArrowheads="1"/>
            </p:cNvSpPr>
            <p:nvPr/>
          </p:nvSpPr>
          <p:spPr bwMode="auto">
            <a:xfrm>
              <a:off x="5534323" y="2117941"/>
              <a:ext cx="1736373" cy="369332"/>
            </a:xfrm>
            <a:prstGeom prst="rect">
              <a:avLst/>
            </a:prstGeom>
            <a:noFill/>
            <a:ln w="9525">
              <a:noFill/>
              <a:miter lim="800000"/>
              <a:headEnd/>
              <a:tailEnd/>
            </a:ln>
            <a:effectLst>
              <a:outerShdw blurRad="44450" dist="27940" dir="5400000" algn="ctr">
                <a:srgbClr val="000000">
                  <a:alpha val="32000"/>
                </a:srgbClr>
              </a:outerShdw>
            </a:effectLst>
          </p:spPr>
          <p:txBody>
            <a:bodyPr wrap="none">
              <a:spAutoFit/>
            </a:bodyPr>
            <a:lstStyle/>
            <a:p>
              <a:r>
                <a:rPr lang="en-US" b="1" u="sng" kern="0" dirty="0">
                  <a:solidFill>
                    <a:srgbClr val="AC0000"/>
                  </a:solidFill>
                  <a:latin typeface="Arial" pitchFamily="34" charset="0"/>
                  <a:cs typeface="Arial" pitchFamily="34" charset="0"/>
                </a:rPr>
                <a:t>Value to DOD</a:t>
              </a:r>
              <a:r>
                <a:rPr lang="en-US" b="1" kern="0" dirty="0">
                  <a:solidFill>
                    <a:srgbClr val="AC0000"/>
                  </a:solidFill>
                  <a:latin typeface="Arial" pitchFamily="34" charset="0"/>
                  <a:cs typeface="Arial" pitchFamily="34" charset="0"/>
                </a:rPr>
                <a:t>:</a:t>
              </a:r>
            </a:p>
          </p:txBody>
        </p:sp>
        <p:sp>
          <p:nvSpPr>
            <p:cNvPr id="80" name="Text Box 6"/>
            <p:cNvSpPr txBox="1">
              <a:spLocks noChangeArrowheads="1"/>
            </p:cNvSpPr>
            <p:nvPr/>
          </p:nvSpPr>
          <p:spPr bwMode="auto">
            <a:xfrm>
              <a:off x="5943600" y="2438400"/>
              <a:ext cx="2438400" cy="584775"/>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srgbClr val="AC0000"/>
                  </a:solidFill>
                  <a:latin typeface="Arial" pitchFamily="34" charset="0"/>
                  <a:cs typeface="Arial" pitchFamily="34" charset="0"/>
                </a:rPr>
                <a:t>- 90% METL Correlation</a:t>
              </a:r>
            </a:p>
          </p:txBody>
        </p:sp>
        <p:sp>
          <p:nvSpPr>
            <p:cNvPr id="81" name="Text Box 7"/>
            <p:cNvSpPr txBox="1">
              <a:spLocks noChangeArrowheads="1"/>
            </p:cNvSpPr>
            <p:nvPr/>
          </p:nvSpPr>
          <p:spPr bwMode="auto">
            <a:xfrm>
              <a:off x="5332710" y="4862728"/>
              <a:ext cx="2286000" cy="584775"/>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srgbClr val="AC0000"/>
                  </a:solidFill>
                  <a:latin typeface="Arial" pitchFamily="34" charset="0"/>
                  <a:cs typeface="Arial" pitchFamily="34" charset="0"/>
                </a:rPr>
                <a:t>- AOR similarity on SWB</a:t>
              </a:r>
            </a:p>
          </p:txBody>
        </p:sp>
        <p:sp>
          <p:nvSpPr>
            <p:cNvPr id="82" name="Text Box 8"/>
            <p:cNvSpPr txBox="1">
              <a:spLocks noChangeArrowheads="1"/>
            </p:cNvSpPr>
            <p:nvPr/>
          </p:nvSpPr>
          <p:spPr bwMode="auto">
            <a:xfrm>
              <a:off x="6324600" y="3352800"/>
              <a:ext cx="2100263" cy="336550"/>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srgbClr val="AC0000"/>
                  </a:solidFill>
                  <a:latin typeface="Arial" pitchFamily="34" charset="0"/>
                  <a:cs typeface="Arial" pitchFamily="34" charset="0"/>
                </a:rPr>
                <a:t>- Go To War Tasks</a:t>
              </a:r>
            </a:p>
          </p:txBody>
        </p:sp>
        <p:sp>
          <p:nvSpPr>
            <p:cNvPr id="83" name="Text Box 9"/>
            <p:cNvSpPr txBox="1">
              <a:spLocks noChangeArrowheads="1"/>
            </p:cNvSpPr>
            <p:nvPr/>
          </p:nvSpPr>
          <p:spPr bwMode="auto">
            <a:xfrm>
              <a:off x="6248400" y="3810000"/>
              <a:ext cx="2286000" cy="336550"/>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srgbClr val="AC0000"/>
                  </a:solidFill>
                  <a:latin typeface="Arial" pitchFamily="34" charset="0"/>
                  <a:cs typeface="Arial" pitchFamily="34" charset="0"/>
                </a:rPr>
                <a:t>- Real-world Mission </a:t>
              </a:r>
            </a:p>
          </p:txBody>
        </p:sp>
        <p:sp>
          <p:nvSpPr>
            <p:cNvPr id="84" name="Text Box 10"/>
            <p:cNvSpPr txBox="1">
              <a:spLocks noChangeArrowheads="1"/>
            </p:cNvSpPr>
            <p:nvPr/>
          </p:nvSpPr>
          <p:spPr bwMode="auto">
            <a:xfrm>
              <a:off x="928985" y="2600541"/>
              <a:ext cx="1939925" cy="581025"/>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prstClr val="white"/>
                  </a:solidFill>
                  <a:latin typeface="Arial" pitchFamily="34" charset="0"/>
                  <a:cs typeface="Arial" pitchFamily="34" charset="0"/>
                </a:rPr>
                <a:t>- Military Unique</a:t>
              </a:r>
            </a:p>
            <a:p>
              <a:r>
                <a:rPr lang="en-US" sz="1600" b="1" kern="0" dirty="0">
                  <a:solidFill>
                    <a:prstClr val="white"/>
                  </a:solidFill>
                  <a:latin typeface="Arial" pitchFamily="34" charset="0"/>
                  <a:cs typeface="Arial" pitchFamily="34" charset="0"/>
                </a:rPr>
                <a:t>Capabilities</a:t>
              </a:r>
            </a:p>
          </p:txBody>
        </p:sp>
        <p:sp>
          <p:nvSpPr>
            <p:cNvPr id="85" name="Text Box 11"/>
            <p:cNvSpPr txBox="1">
              <a:spLocks noChangeArrowheads="1"/>
            </p:cNvSpPr>
            <p:nvPr/>
          </p:nvSpPr>
          <p:spPr bwMode="auto">
            <a:xfrm>
              <a:off x="913110" y="3976903"/>
              <a:ext cx="2057400" cy="581025"/>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prstClr val="white"/>
                  </a:solidFill>
                  <a:latin typeface="Arial" pitchFamily="34" charset="0"/>
                  <a:cs typeface="Arial" pitchFamily="34" charset="0"/>
                </a:rPr>
                <a:t>- Increased operational reach </a:t>
              </a:r>
            </a:p>
          </p:txBody>
        </p:sp>
        <p:sp>
          <p:nvSpPr>
            <p:cNvPr id="86" name="Text Box 12"/>
            <p:cNvSpPr txBox="1">
              <a:spLocks noChangeArrowheads="1"/>
            </p:cNvSpPr>
            <p:nvPr/>
          </p:nvSpPr>
          <p:spPr bwMode="auto">
            <a:xfrm>
              <a:off x="3745210" y="2122703"/>
              <a:ext cx="1579563" cy="646113"/>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b="1" u="sng" kern="0" dirty="0">
                  <a:solidFill>
                    <a:srgbClr val="000066"/>
                  </a:solidFill>
                  <a:latin typeface="Arial" pitchFamily="34" charset="0"/>
                  <a:cs typeface="Arial" pitchFamily="34" charset="0"/>
                </a:rPr>
                <a:t>Value to The</a:t>
              </a:r>
            </a:p>
            <a:p>
              <a:r>
                <a:rPr lang="en-US" b="1" u="sng" kern="0" dirty="0">
                  <a:solidFill>
                    <a:srgbClr val="000066"/>
                  </a:solidFill>
                  <a:latin typeface="Arial" pitchFamily="34" charset="0"/>
                  <a:cs typeface="Arial" pitchFamily="34" charset="0"/>
                </a:rPr>
                <a:t>Nation</a:t>
              </a:r>
              <a:r>
                <a:rPr lang="en-US" b="1" kern="0" dirty="0">
                  <a:solidFill>
                    <a:srgbClr val="000066"/>
                  </a:solidFill>
                  <a:latin typeface="Arial" pitchFamily="34" charset="0"/>
                  <a:cs typeface="Arial" pitchFamily="34" charset="0"/>
                </a:rPr>
                <a:t>:</a:t>
              </a:r>
            </a:p>
          </p:txBody>
        </p:sp>
        <p:sp>
          <p:nvSpPr>
            <p:cNvPr id="87" name="Text Box 13"/>
            <p:cNvSpPr txBox="1">
              <a:spLocks noChangeArrowheads="1"/>
            </p:cNvSpPr>
            <p:nvPr/>
          </p:nvSpPr>
          <p:spPr bwMode="auto">
            <a:xfrm>
              <a:off x="3405485" y="2794216"/>
              <a:ext cx="2508392" cy="323165"/>
            </a:xfrm>
            <a:prstGeom prst="rect">
              <a:avLst/>
            </a:prstGeom>
            <a:noFill/>
            <a:ln w="9525">
              <a:noFill/>
              <a:miter lim="800000"/>
              <a:headEnd/>
              <a:tailEnd/>
            </a:ln>
            <a:effectLst>
              <a:outerShdw blurRad="44450" dist="27940" dir="5400000" algn="ctr">
                <a:srgbClr val="000000">
                  <a:alpha val="32000"/>
                </a:srgbClr>
              </a:outerShdw>
            </a:effectLst>
          </p:spPr>
          <p:txBody>
            <a:bodyPr wrap="square">
              <a:spAutoFit/>
            </a:bodyPr>
            <a:lstStyle/>
            <a:p>
              <a:r>
                <a:rPr lang="en-US" sz="1500" b="1" kern="0" dirty="0" smtClean="0">
                  <a:solidFill>
                    <a:srgbClr val="000066"/>
                  </a:solidFill>
                  <a:latin typeface="Arial" pitchFamily="34" charset="0"/>
                  <a:cs typeface="Arial" pitchFamily="34" charset="0"/>
                </a:rPr>
                <a:t>&gt; </a:t>
              </a:r>
              <a:r>
                <a:rPr lang="en-US" sz="1500" b="1" kern="0" dirty="0">
                  <a:solidFill>
                    <a:srgbClr val="000066"/>
                  </a:solidFill>
                  <a:latin typeface="Arial" pitchFamily="34" charset="0"/>
                  <a:cs typeface="Arial" pitchFamily="34" charset="0"/>
                </a:rPr>
                <a:t>$2 Billion in seizures</a:t>
              </a:r>
            </a:p>
          </p:txBody>
        </p:sp>
        <p:sp>
          <p:nvSpPr>
            <p:cNvPr id="88" name="Text Box 14"/>
            <p:cNvSpPr txBox="1">
              <a:spLocks noChangeArrowheads="1"/>
            </p:cNvSpPr>
            <p:nvPr/>
          </p:nvSpPr>
          <p:spPr bwMode="auto">
            <a:xfrm>
              <a:off x="3429000" y="3124200"/>
              <a:ext cx="2686050" cy="549275"/>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500" b="1" kern="0" dirty="0">
                  <a:solidFill>
                    <a:srgbClr val="000066"/>
                  </a:solidFill>
                  <a:latin typeface="Arial" pitchFamily="34" charset="0"/>
                  <a:cs typeface="Arial" pitchFamily="34" charset="0"/>
                </a:rPr>
                <a:t>DOD Investment of </a:t>
              </a:r>
            </a:p>
            <a:p>
              <a:r>
                <a:rPr lang="en-US" sz="1500" b="1" kern="0" dirty="0">
                  <a:solidFill>
                    <a:srgbClr val="000066"/>
                  </a:solidFill>
                  <a:latin typeface="Arial" pitchFamily="34" charset="0"/>
                  <a:cs typeface="Arial" pitchFamily="34" charset="0"/>
                </a:rPr>
                <a:t>&lt;$10 Million / yr</a:t>
              </a:r>
            </a:p>
          </p:txBody>
        </p:sp>
        <p:sp>
          <p:nvSpPr>
            <p:cNvPr id="89" name="Text Box 15"/>
            <p:cNvSpPr txBox="1">
              <a:spLocks noChangeArrowheads="1"/>
            </p:cNvSpPr>
            <p:nvPr/>
          </p:nvSpPr>
          <p:spPr bwMode="auto">
            <a:xfrm>
              <a:off x="3429000" y="4419600"/>
              <a:ext cx="2247900" cy="554037"/>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500" b="1" kern="0" dirty="0">
                  <a:solidFill>
                    <a:srgbClr val="000066"/>
                  </a:solidFill>
                  <a:latin typeface="Arial" pitchFamily="34" charset="0"/>
                  <a:cs typeface="Arial" pitchFamily="34" charset="0"/>
                </a:rPr>
                <a:t>Federal cooperation in contingency ops</a:t>
              </a:r>
            </a:p>
          </p:txBody>
        </p:sp>
        <p:sp>
          <p:nvSpPr>
            <p:cNvPr id="90" name="Text Box 16"/>
            <p:cNvSpPr txBox="1">
              <a:spLocks noChangeArrowheads="1"/>
            </p:cNvSpPr>
            <p:nvPr/>
          </p:nvSpPr>
          <p:spPr bwMode="auto">
            <a:xfrm>
              <a:off x="3429000" y="3657600"/>
              <a:ext cx="2590800" cy="784830"/>
            </a:xfrm>
            <a:prstGeom prst="rect">
              <a:avLst/>
            </a:prstGeom>
            <a:noFill/>
            <a:ln w="9525">
              <a:noFill/>
              <a:miter lim="800000"/>
              <a:headEnd/>
              <a:tailEnd/>
            </a:ln>
            <a:effectLst>
              <a:outerShdw blurRad="44450" dist="27940" dir="5400000" algn="ctr">
                <a:srgbClr val="000000">
                  <a:alpha val="32000"/>
                </a:srgbClr>
              </a:outerShdw>
            </a:effectLst>
          </p:spPr>
          <p:txBody>
            <a:bodyPr wrap="square">
              <a:spAutoFit/>
            </a:bodyPr>
            <a:lstStyle/>
            <a:p>
              <a:r>
                <a:rPr lang="en-US" sz="1500" b="1" kern="0" dirty="0" smtClean="0">
                  <a:solidFill>
                    <a:srgbClr val="000066"/>
                  </a:solidFill>
                  <a:latin typeface="Arial" pitchFamily="34" charset="0"/>
                  <a:cs typeface="Arial" pitchFamily="34" charset="0"/>
                </a:rPr>
                <a:t>Deter, Prevent Transnational Criminal Organizations (TCOs)</a:t>
              </a:r>
              <a:endParaRPr lang="en-US" sz="1500" b="1" kern="0" dirty="0">
                <a:solidFill>
                  <a:srgbClr val="000066"/>
                </a:solidFill>
                <a:latin typeface="Arial" pitchFamily="34" charset="0"/>
                <a:cs typeface="Arial" pitchFamily="34" charset="0"/>
              </a:endParaRPr>
            </a:p>
          </p:txBody>
        </p:sp>
        <p:sp>
          <p:nvSpPr>
            <p:cNvPr id="91" name="Text Box 17"/>
            <p:cNvSpPr txBox="1">
              <a:spLocks noChangeArrowheads="1"/>
            </p:cNvSpPr>
            <p:nvPr/>
          </p:nvSpPr>
          <p:spPr bwMode="auto">
            <a:xfrm>
              <a:off x="1600200" y="4648200"/>
              <a:ext cx="1760418" cy="584775"/>
            </a:xfrm>
            <a:prstGeom prst="rect">
              <a:avLst/>
            </a:prstGeom>
            <a:noFill/>
            <a:ln w="9525">
              <a:noFill/>
              <a:miter lim="800000"/>
              <a:headEnd/>
              <a:tailEnd/>
            </a:ln>
            <a:effectLst>
              <a:outerShdw blurRad="44450" dist="27940" dir="5400000" algn="ctr">
                <a:srgbClr val="000000">
                  <a:alpha val="32000"/>
                </a:srgbClr>
              </a:outerShdw>
            </a:effectLst>
          </p:spPr>
          <p:txBody>
            <a:bodyPr wrap="none">
              <a:spAutoFit/>
            </a:bodyPr>
            <a:lstStyle/>
            <a:p>
              <a:r>
                <a:rPr lang="en-US" sz="1600" b="1" kern="0" dirty="0">
                  <a:solidFill>
                    <a:prstClr val="white"/>
                  </a:solidFill>
                  <a:latin typeface="Arial" pitchFamily="34" charset="0"/>
                  <a:cs typeface="Arial" pitchFamily="34" charset="0"/>
                </a:rPr>
                <a:t>- Border denial </a:t>
              </a:r>
            </a:p>
            <a:p>
              <a:r>
                <a:rPr lang="en-US" sz="1600" b="1" kern="0" dirty="0">
                  <a:solidFill>
                    <a:prstClr val="white"/>
                  </a:solidFill>
                  <a:latin typeface="Arial" pitchFamily="34" charset="0"/>
                  <a:cs typeface="Arial" pitchFamily="34" charset="0"/>
                </a:rPr>
                <a:t>in remote areas </a:t>
              </a:r>
            </a:p>
          </p:txBody>
        </p:sp>
        <p:sp>
          <p:nvSpPr>
            <p:cNvPr id="92" name="Text Box 18"/>
            <p:cNvSpPr txBox="1">
              <a:spLocks noChangeArrowheads="1"/>
            </p:cNvSpPr>
            <p:nvPr/>
          </p:nvSpPr>
          <p:spPr bwMode="auto">
            <a:xfrm>
              <a:off x="6172200" y="2895600"/>
              <a:ext cx="2350323" cy="338554"/>
            </a:xfrm>
            <a:prstGeom prst="rect">
              <a:avLst/>
            </a:prstGeom>
            <a:noFill/>
            <a:ln w="9525">
              <a:noFill/>
              <a:miter lim="800000"/>
              <a:headEnd/>
              <a:tailEnd/>
            </a:ln>
            <a:effectLst>
              <a:outerShdw blurRad="44450" dist="27940" dir="5400000" algn="ctr">
                <a:srgbClr val="000000">
                  <a:alpha val="32000"/>
                </a:srgbClr>
              </a:outerShdw>
            </a:effectLst>
          </p:spPr>
          <p:txBody>
            <a:bodyPr wrap="none">
              <a:spAutoFit/>
            </a:bodyPr>
            <a:lstStyle/>
            <a:p>
              <a:r>
                <a:rPr lang="en-US" sz="1600" b="1" kern="0" dirty="0">
                  <a:solidFill>
                    <a:srgbClr val="AC0000"/>
                  </a:solidFill>
                  <a:latin typeface="Arial" pitchFamily="34" charset="0"/>
                  <a:cs typeface="Arial" pitchFamily="34" charset="0"/>
                </a:rPr>
                <a:t>- Increased Readiness</a:t>
              </a:r>
            </a:p>
          </p:txBody>
        </p:sp>
        <p:sp>
          <p:nvSpPr>
            <p:cNvPr id="93" name="Text Box 19"/>
            <p:cNvSpPr txBox="1">
              <a:spLocks noChangeArrowheads="1"/>
            </p:cNvSpPr>
            <p:nvPr/>
          </p:nvSpPr>
          <p:spPr bwMode="auto">
            <a:xfrm>
              <a:off x="6096000" y="4267200"/>
              <a:ext cx="1790700" cy="581025"/>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srgbClr val="AC0000"/>
                  </a:solidFill>
                  <a:latin typeface="Arial" pitchFamily="34" charset="0"/>
                  <a:cs typeface="Arial" pitchFamily="34" charset="0"/>
                </a:rPr>
                <a:t>- Operational</a:t>
              </a:r>
            </a:p>
            <a:p>
              <a:r>
                <a:rPr lang="en-US" sz="1600" b="1" kern="0" dirty="0">
                  <a:solidFill>
                    <a:srgbClr val="AC0000"/>
                  </a:solidFill>
                  <a:latin typeface="Arial" pitchFamily="34" charset="0"/>
                  <a:cs typeface="Arial" pitchFamily="34" charset="0"/>
                </a:rPr>
                <a:t>opportunity</a:t>
              </a:r>
            </a:p>
          </p:txBody>
        </p:sp>
        <p:sp>
          <p:nvSpPr>
            <p:cNvPr id="94" name="Text Box 20"/>
            <p:cNvSpPr txBox="1">
              <a:spLocks noChangeArrowheads="1"/>
            </p:cNvSpPr>
            <p:nvPr/>
          </p:nvSpPr>
          <p:spPr bwMode="auto">
            <a:xfrm>
              <a:off x="608310" y="3291103"/>
              <a:ext cx="2133600" cy="581025"/>
            </a:xfrm>
            <a:prstGeom prst="rect">
              <a:avLst/>
            </a:prstGeom>
            <a:noFill/>
            <a:ln w="9525">
              <a:noFill/>
              <a:miter lim="800000"/>
              <a:headEnd/>
              <a:tailEnd/>
            </a:ln>
            <a:effectLst>
              <a:outerShdw blurRad="44450" dist="27940" dir="5400000" algn="ctr">
                <a:srgbClr val="000000">
                  <a:alpha val="32000"/>
                </a:srgbClr>
              </a:outerShdw>
            </a:effectLst>
          </p:spPr>
          <p:txBody>
            <a:bodyPr>
              <a:spAutoFit/>
            </a:bodyPr>
            <a:lstStyle/>
            <a:p>
              <a:r>
                <a:rPr lang="en-US" sz="1600" b="1" kern="0" dirty="0">
                  <a:solidFill>
                    <a:prstClr val="white"/>
                  </a:solidFill>
                  <a:latin typeface="Arial" pitchFamily="34" charset="0"/>
                  <a:cs typeface="Arial" pitchFamily="34" charset="0"/>
                </a:rPr>
                <a:t>- Intelligence assets and analysis</a:t>
              </a:r>
            </a:p>
          </p:txBody>
        </p:sp>
        <p:sp>
          <p:nvSpPr>
            <p:cNvPr id="95" name="Text Box 21"/>
            <p:cNvSpPr txBox="1">
              <a:spLocks noChangeArrowheads="1"/>
            </p:cNvSpPr>
            <p:nvPr/>
          </p:nvSpPr>
          <p:spPr bwMode="auto">
            <a:xfrm>
              <a:off x="2602498" y="5536382"/>
              <a:ext cx="3810000" cy="30777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noFill/>
              <a:miter lim="800000"/>
              <a:headEnd/>
              <a:tailEnd/>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n-US" sz="1400" b="1" kern="0" dirty="0">
                  <a:solidFill>
                    <a:srgbClr val="FFFF00"/>
                  </a:solidFill>
                </a:rPr>
                <a:t>Defense of the Homeland</a:t>
              </a:r>
            </a:p>
          </p:txBody>
        </p:sp>
      </p:grpSp>
      <p:sp>
        <p:nvSpPr>
          <p:cNvPr id="28" name="Title 27"/>
          <p:cNvSpPr>
            <a:spLocks noGrp="1"/>
          </p:cNvSpPr>
          <p:nvPr>
            <p:ph type="title"/>
          </p:nvPr>
        </p:nvSpPr>
        <p:spPr/>
        <p:txBody>
          <a:bodyPr>
            <a:normAutofit fontScale="90000"/>
          </a:bodyPr>
          <a:lstStyle/>
          <a:p>
            <a:r>
              <a:rPr lang="en-US" dirty="0" smtClean="0"/>
              <a:t>Benefits of Cooperation in Counter-Drug Operations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2"/>
          <p:cNvSpPr>
            <a:spLocks/>
          </p:cNvSpPr>
          <p:nvPr/>
        </p:nvSpPr>
        <p:spPr bwMode="auto">
          <a:xfrm>
            <a:off x="3733800" y="3276600"/>
            <a:ext cx="1447800" cy="666750"/>
          </a:xfrm>
          <a:custGeom>
            <a:avLst/>
            <a:gdLst>
              <a:gd name="T0" fmla="*/ 0 w 876"/>
              <a:gd name="T1" fmla="*/ 2147483647 h 708"/>
              <a:gd name="T2" fmla="*/ 2147483647 w 876"/>
              <a:gd name="T3" fmla="*/ 0 h 708"/>
              <a:gd name="T4" fmla="*/ 0 60000 65536"/>
              <a:gd name="T5" fmla="*/ 0 60000 65536"/>
              <a:gd name="T6" fmla="*/ 0 w 876"/>
              <a:gd name="T7" fmla="*/ 0 h 708"/>
              <a:gd name="T8" fmla="*/ 876 w 876"/>
              <a:gd name="T9" fmla="*/ 708 h 708"/>
            </a:gdLst>
            <a:ahLst/>
            <a:cxnLst>
              <a:cxn ang="T4">
                <a:pos x="T0" y="T1"/>
              </a:cxn>
              <a:cxn ang="T5">
                <a:pos x="T2" y="T3"/>
              </a:cxn>
            </a:cxnLst>
            <a:rect l="T6" t="T7" r="T8" b="T9"/>
            <a:pathLst>
              <a:path w="876" h="708">
                <a:moveTo>
                  <a:pt x="0" y="708"/>
                </a:moveTo>
                <a:lnTo>
                  <a:pt x="876" y="0"/>
                </a:lnTo>
              </a:path>
            </a:pathLst>
          </a:custGeom>
          <a:noFill/>
          <a:ln w="38100">
            <a:pattFill prst="wdDnDiag">
              <a:fgClr>
                <a:srgbClr val="33CC33"/>
              </a:fgClr>
              <a:bgClr>
                <a:srgbClr val="FF3300"/>
              </a:bgClr>
            </a:pattFill>
            <a:round/>
            <a:headEnd/>
            <a:tailEnd/>
          </a:ln>
        </p:spPr>
        <p:txBody>
          <a:bodyPr/>
          <a:lstStyle/>
          <a:p>
            <a:endParaRPr lang="en-US"/>
          </a:p>
        </p:txBody>
      </p:sp>
      <p:sp>
        <p:nvSpPr>
          <p:cNvPr id="2052" name="Freeform 4"/>
          <p:cNvSpPr>
            <a:spLocks/>
          </p:cNvSpPr>
          <p:nvPr/>
        </p:nvSpPr>
        <p:spPr bwMode="auto">
          <a:xfrm>
            <a:off x="3333750" y="2009775"/>
            <a:ext cx="400050" cy="1952625"/>
          </a:xfrm>
          <a:custGeom>
            <a:avLst/>
            <a:gdLst>
              <a:gd name="T0" fmla="*/ 2147483647 w 252"/>
              <a:gd name="T1" fmla="*/ 2147483647 h 1230"/>
              <a:gd name="T2" fmla="*/ 2147483647 w 252"/>
              <a:gd name="T3" fmla="*/ 2147483647 h 1230"/>
              <a:gd name="T4" fmla="*/ 2147483647 w 252"/>
              <a:gd name="T5" fmla="*/ 2147483647 h 1230"/>
              <a:gd name="T6" fmla="*/ 0 w 252"/>
              <a:gd name="T7" fmla="*/ 0 h 1230"/>
              <a:gd name="T8" fmla="*/ 0 60000 65536"/>
              <a:gd name="T9" fmla="*/ 0 60000 65536"/>
              <a:gd name="T10" fmla="*/ 0 60000 65536"/>
              <a:gd name="T11" fmla="*/ 0 60000 65536"/>
              <a:gd name="T12" fmla="*/ 0 w 252"/>
              <a:gd name="T13" fmla="*/ 0 h 1230"/>
              <a:gd name="T14" fmla="*/ 252 w 252"/>
              <a:gd name="T15" fmla="*/ 1230 h 1230"/>
            </a:gdLst>
            <a:ahLst/>
            <a:cxnLst>
              <a:cxn ang="T8">
                <a:pos x="T0" y="T1"/>
              </a:cxn>
              <a:cxn ang="T9">
                <a:pos x="T2" y="T3"/>
              </a:cxn>
              <a:cxn ang="T10">
                <a:pos x="T4" y="T5"/>
              </a:cxn>
              <a:cxn ang="T11">
                <a:pos x="T6" y="T7"/>
              </a:cxn>
            </a:cxnLst>
            <a:rect l="T12" t="T13" r="T14" b="T15"/>
            <a:pathLst>
              <a:path w="252" h="1230">
                <a:moveTo>
                  <a:pt x="250" y="1228"/>
                </a:moveTo>
                <a:lnTo>
                  <a:pt x="252" y="1230"/>
                </a:lnTo>
                <a:lnTo>
                  <a:pt x="114" y="708"/>
                </a:lnTo>
                <a:lnTo>
                  <a:pt x="0" y="0"/>
                </a:lnTo>
              </a:path>
            </a:pathLst>
          </a:custGeom>
          <a:noFill/>
          <a:ln w="40005">
            <a:pattFill prst="wdDnDiag">
              <a:fgClr>
                <a:srgbClr val="33CC33"/>
              </a:fgClr>
              <a:bgClr>
                <a:srgbClr val="FF3300"/>
              </a:bgClr>
            </a:pattFill>
            <a:round/>
            <a:headEnd/>
            <a:tailEnd/>
          </a:ln>
        </p:spPr>
        <p:txBody>
          <a:bodyPr/>
          <a:lstStyle/>
          <a:p>
            <a:endParaRPr lang="en-US"/>
          </a:p>
        </p:txBody>
      </p:sp>
      <p:sp>
        <p:nvSpPr>
          <p:cNvPr id="2053" name="Freeform 5"/>
          <p:cNvSpPr>
            <a:spLocks/>
          </p:cNvSpPr>
          <p:nvPr/>
        </p:nvSpPr>
        <p:spPr bwMode="auto">
          <a:xfrm>
            <a:off x="2665413" y="5389563"/>
            <a:ext cx="2744787" cy="503237"/>
          </a:xfrm>
          <a:custGeom>
            <a:avLst/>
            <a:gdLst>
              <a:gd name="T0" fmla="*/ 2147483647 w 1729"/>
              <a:gd name="T1" fmla="*/ 2147483647 h 317"/>
              <a:gd name="T2" fmla="*/ 2147483647 w 1729"/>
              <a:gd name="T3" fmla="*/ 2147483647 h 317"/>
              <a:gd name="T4" fmla="*/ 2147483647 w 1729"/>
              <a:gd name="T5" fmla="*/ 0 h 317"/>
              <a:gd name="T6" fmla="*/ 0 60000 65536"/>
              <a:gd name="T7" fmla="*/ 0 60000 65536"/>
              <a:gd name="T8" fmla="*/ 0 60000 65536"/>
              <a:gd name="T9" fmla="*/ 0 w 1729"/>
              <a:gd name="T10" fmla="*/ 0 h 317"/>
              <a:gd name="T11" fmla="*/ 1729 w 1729"/>
              <a:gd name="T12" fmla="*/ 317 h 317"/>
            </a:gdLst>
            <a:ahLst/>
            <a:cxnLst>
              <a:cxn ang="T6">
                <a:pos x="T0" y="T1"/>
              </a:cxn>
              <a:cxn ang="T7">
                <a:pos x="T2" y="T3"/>
              </a:cxn>
              <a:cxn ang="T8">
                <a:pos x="T4" y="T5"/>
              </a:cxn>
            </a:cxnLst>
            <a:rect l="T9" t="T10" r="T11" b="T12"/>
            <a:pathLst>
              <a:path w="1729" h="317">
                <a:moveTo>
                  <a:pt x="1729" y="317"/>
                </a:moveTo>
                <a:cubicBezTo>
                  <a:pt x="1489" y="294"/>
                  <a:pt x="574" y="230"/>
                  <a:pt x="287" y="177"/>
                </a:cubicBezTo>
                <a:cubicBezTo>
                  <a:pt x="0" y="124"/>
                  <a:pt x="64" y="37"/>
                  <a:pt x="5" y="0"/>
                </a:cubicBezTo>
              </a:path>
            </a:pathLst>
          </a:custGeom>
          <a:noFill/>
          <a:ln w="38100">
            <a:solidFill>
              <a:srgbClr val="990099"/>
            </a:solidFill>
            <a:round/>
            <a:headEnd/>
            <a:tailEnd/>
          </a:ln>
        </p:spPr>
        <p:txBody>
          <a:bodyPr/>
          <a:lstStyle/>
          <a:p>
            <a:endParaRPr lang="en-US"/>
          </a:p>
        </p:txBody>
      </p:sp>
      <p:sp>
        <p:nvSpPr>
          <p:cNvPr id="2054" name="Freeform 6"/>
          <p:cNvSpPr>
            <a:spLocks/>
          </p:cNvSpPr>
          <p:nvPr/>
        </p:nvSpPr>
        <p:spPr bwMode="auto">
          <a:xfrm>
            <a:off x="2589213" y="5318125"/>
            <a:ext cx="2820987" cy="625475"/>
          </a:xfrm>
          <a:custGeom>
            <a:avLst/>
            <a:gdLst>
              <a:gd name="T0" fmla="*/ 0 w 1777"/>
              <a:gd name="T1" fmla="*/ 0 h 394"/>
              <a:gd name="T2" fmla="*/ 2147483647 w 1777"/>
              <a:gd name="T3" fmla="*/ 2147483647 h 394"/>
              <a:gd name="T4" fmla="*/ 2147483647 w 1777"/>
              <a:gd name="T5" fmla="*/ 2147483647 h 394"/>
              <a:gd name="T6" fmla="*/ 0 60000 65536"/>
              <a:gd name="T7" fmla="*/ 0 60000 65536"/>
              <a:gd name="T8" fmla="*/ 0 60000 65536"/>
              <a:gd name="T9" fmla="*/ 0 w 1777"/>
              <a:gd name="T10" fmla="*/ 0 h 394"/>
              <a:gd name="T11" fmla="*/ 1777 w 1777"/>
              <a:gd name="T12" fmla="*/ 394 h 394"/>
            </a:gdLst>
            <a:ahLst/>
            <a:cxnLst>
              <a:cxn ang="T6">
                <a:pos x="T0" y="T1"/>
              </a:cxn>
              <a:cxn ang="T7">
                <a:pos x="T2" y="T3"/>
              </a:cxn>
              <a:cxn ang="T8">
                <a:pos x="T4" y="T5"/>
              </a:cxn>
            </a:cxnLst>
            <a:rect l="T9" t="T10" r="T11" b="T12"/>
            <a:pathLst>
              <a:path w="1777" h="394">
                <a:moveTo>
                  <a:pt x="0" y="0"/>
                </a:moveTo>
                <a:cubicBezTo>
                  <a:pt x="49" y="43"/>
                  <a:pt x="0" y="187"/>
                  <a:pt x="296" y="253"/>
                </a:cubicBezTo>
                <a:cubicBezTo>
                  <a:pt x="592" y="319"/>
                  <a:pt x="1469" y="365"/>
                  <a:pt x="1777" y="394"/>
                </a:cubicBezTo>
              </a:path>
            </a:pathLst>
          </a:custGeom>
          <a:noFill/>
          <a:ln w="38100">
            <a:solidFill>
              <a:srgbClr val="00CC00"/>
            </a:solidFill>
            <a:round/>
            <a:headEnd/>
            <a:tailEnd/>
          </a:ln>
        </p:spPr>
        <p:txBody>
          <a:bodyPr/>
          <a:lstStyle/>
          <a:p>
            <a:endParaRPr lang="en-US"/>
          </a:p>
        </p:txBody>
      </p:sp>
      <p:sp>
        <p:nvSpPr>
          <p:cNvPr id="2055" name="Freeform 7"/>
          <p:cNvSpPr>
            <a:spLocks/>
          </p:cNvSpPr>
          <p:nvPr/>
        </p:nvSpPr>
        <p:spPr bwMode="auto">
          <a:xfrm>
            <a:off x="2362200" y="762000"/>
            <a:ext cx="977900" cy="1331913"/>
          </a:xfrm>
          <a:custGeom>
            <a:avLst/>
            <a:gdLst>
              <a:gd name="T0" fmla="*/ 2147483647 w 616"/>
              <a:gd name="T1" fmla="*/ 2147483647 h 839"/>
              <a:gd name="T2" fmla="*/ 2147483647 w 616"/>
              <a:gd name="T3" fmla="*/ 2147483647 h 839"/>
              <a:gd name="T4" fmla="*/ 2147483647 w 616"/>
              <a:gd name="T5" fmla="*/ 2147483647 h 839"/>
              <a:gd name="T6" fmla="*/ 0 w 616"/>
              <a:gd name="T7" fmla="*/ 0 h 839"/>
              <a:gd name="T8" fmla="*/ 0 60000 65536"/>
              <a:gd name="T9" fmla="*/ 0 60000 65536"/>
              <a:gd name="T10" fmla="*/ 0 60000 65536"/>
              <a:gd name="T11" fmla="*/ 0 60000 65536"/>
              <a:gd name="T12" fmla="*/ 0 w 616"/>
              <a:gd name="T13" fmla="*/ 0 h 839"/>
              <a:gd name="T14" fmla="*/ 616 w 616"/>
              <a:gd name="T15" fmla="*/ 839 h 839"/>
            </a:gdLst>
            <a:ahLst/>
            <a:cxnLst>
              <a:cxn ang="T8">
                <a:pos x="T0" y="T1"/>
              </a:cxn>
              <a:cxn ang="T9">
                <a:pos x="T2" y="T3"/>
              </a:cxn>
              <a:cxn ang="T10">
                <a:pos x="T4" y="T5"/>
              </a:cxn>
              <a:cxn ang="T11">
                <a:pos x="T6" y="T7"/>
              </a:cxn>
            </a:cxnLst>
            <a:rect l="T12" t="T13" r="T14" b="T15"/>
            <a:pathLst>
              <a:path w="616" h="839">
                <a:moveTo>
                  <a:pt x="612" y="738"/>
                </a:moveTo>
                <a:cubicBezTo>
                  <a:pt x="609" y="745"/>
                  <a:pt x="616" y="839"/>
                  <a:pt x="594" y="780"/>
                </a:cubicBezTo>
                <a:cubicBezTo>
                  <a:pt x="572" y="721"/>
                  <a:pt x="579" y="514"/>
                  <a:pt x="480" y="384"/>
                </a:cubicBezTo>
                <a:cubicBezTo>
                  <a:pt x="381" y="254"/>
                  <a:pt x="64" y="24"/>
                  <a:pt x="0" y="0"/>
                </a:cubicBezTo>
              </a:path>
            </a:pathLst>
          </a:custGeom>
          <a:noFill/>
          <a:ln w="57150">
            <a:solidFill>
              <a:srgbClr val="33CC33"/>
            </a:solidFill>
            <a:round/>
            <a:headEnd/>
            <a:tailEnd/>
          </a:ln>
        </p:spPr>
        <p:txBody>
          <a:bodyPr/>
          <a:lstStyle/>
          <a:p>
            <a:endParaRPr lang="en-US"/>
          </a:p>
        </p:txBody>
      </p:sp>
      <p:sp>
        <p:nvSpPr>
          <p:cNvPr id="2056" name="AutoShape 8"/>
          <p:cNvSpPr>
            <a:spLocks noChangeArrowheads="1"/>
          </p:cNvSpPr>
          <p:nvPr/>
        </p:nvSpPr>
        <p:spPr bwMode="auto">
          <a:xfrm>
            <a:off x="1695450" y="495300"/>
            <a:ext cx="671513" cy="433388"/>
          </a:xfrm>
          <a:prstGeom prst="can">
            <a:avLst>
              <a:gd name="adj" fmla="val 25000"/>
            </a:avLst>
          </a:prstGeom>
          <a:gradFill rotWithShape="1">
            <a:gsLst>
              <a:gs pos="0">
                <a:srgbClr val="F18707"/>
              </a:gs>
              <a:gs pos="100000">
                <a:srgbClr val="703E03"/>
              </a:gs>
            </a:gsLst>
            <a:path path="rect">
              <a:fillToRect l="100000" t="100000"/>
            </a:path>
          </a:gradFill>
          <a:ln w="9525">
            <a:solidFill>
              <a:schemeClr val="tx1"/>
            </a:solidFill>
            <a:round/>
            <a:headEnd/>
            <a:tailEnd/>
          </a:ln>
        </p:spPr>
        <p:txBody>
          <a:bodyPr wrap="none" anchor="ctr"/>
          <a:lstStyle/>
          <a:p>
            <a:pPr algn="ctr"/>
            <a:endParaRPr lang="en-US" altLang="ko-KR" sz="1200" b="1">
              <a:ea typeface="굴림"/>
              <a:cs typeface="굴림"/>
            </a:endParaRPr>
          </a:p>
        </p:txBody>
      </p:sp>
      <p:sp>
        <p:nvSpPr>
          <p:cNvPr id="2057" name="Freeform 9"/>
          <p:cNvSpPr>
            <a:spLocks/>
          </p:cNvSpPr>
          <p:nvPr/>
        </p:nvSpPr>
        <p:spPr bwMode="auto">
          <a:xfrm>
            <a:off x="5486400" y="5867400"/>
            <a:ext cx="793750" cy="514350"/>
          </a:xfrm>
          <a:custGeom>
            <a:avLst/>
            <a:gdLst>
              <a:gd name="T0" fmla="*/ 0 w 500"/>
              <a:gd name="T1" fmla="*/ 0 h 324"/>
              <a:gd name="T2" fmla="*/ 2147483647 w 500"/>
              <a:gd name="T3" fmla="*/ 2147483647 h 324"/>
              <a:gd name="T4" fmla="*/ 0 60000 65536"/>
              <a:gd name="T5" fmla="*/ 0 60000 65536"/>
              <a:gd name="T6" fmla="*/ 0 w 500"/>
              <a:gd name="T7" fmla="*/ 0 h 324"/>
              <a:gd name="T8" fmla="*/ 500 w 500"/>
              <a:gd name="T9" fmla="*/ 324 h 324"/>
            </a:gdLst>
            <a:ahLst/>
            <a:cxnLst>
              <a:cxn ang="T4">
                <a:pos x="T0" y="T1"/>
              </a:cxn>
              <a:cxn ang="T5">
                <a:pos x="T2" y="T3"/>
              </a:cxn>
            </a:cxnLst>
            <a:rect l="T6" t="T7" r="T8" b="T9"/>
            <a:pathLst>
              <a:path w="500" h="324">
                <a:moveTo>
                  <a:pt x="0" y="0"/>
                </a:moveTo>
                <a:lnTo>
                  <a:pt x="500" y="324"/>
                </a:lnTo>
              </a:path>
            </a:pathLst>
          </a:custGeom>
          <a:noFill/>
          <a:ln w="38100">
            <a:solidFill>
              <a:srgbClr val="33CC33"/>
            </a:solidFill>
            <a:round/>
            <a:headEnd/>
            <a:tailEnd/>
          </a:ln>
        </p:spPr>
        <p:txBody>
          <a:bodyPr/>
          <a:lstStyle/>
          <a:p>
            <a:endParaRPr lang="en-US"/>
          </a:p>
        </p:txBody>
      </p:sp>
      <p:sp>
        <p:nvSpPr>
          <p:cNvPr id="2058" name="Line 10"/>
          <p:cNvSpPr>
            <a:spLocks noChangeShapeType="1"/>
          </p:cNvSpPr>
          <p:nvPr/>
        </p:nvSpPr>
        <p:spPr bwMode="auto">
          <a:xfrm>
            <a:off x="5486400" y="5943600"/>
            <a:ext cx="717550" cy="457200"/>
          </a:xfrm>
          <a:prstGeom prst="line">
            <a:avLst/>
          </a:prstGeom>
          <a:noFill/>
          <a:ln w="38100">
            <a:solidFill>
              <a:srgbClr val="33CC33"/>
            </a:solidFill>
            <a:round/>
            <a:headEnd/>
            <a:tailEnd/>
          </a:ln>
        </p:spPr>
        <p:txBody>
          <a:bodyPr/>
          <a:lstStyle/>
          <a:p>
            <a:endParaRPr lang="en-US"/>
          </a:p>
        </p:txBody>
      </p:sp>
      <p:sp>
        <p:nvSpPr>
          <p:cNvPr id="2059" name="Line 11"/>
          <p:cNvSpPr>
            <a:spLocks noChangeShapeType="1"/>
          </p:cNvSpPr>
          <p:nvPr/>
        </p:nvSpPr>
        <p:spPr bwMode="auto">
          <a:xfrm flipH="1">
            <a:off x="5486400" y="5638800"/>
            <a:ext cx="685800" cy="228600"/>
          </a:xfrm>
          <a:prstGeom prst="line">
            <a:avLst/>
          </a:prstGeom>
          <a:noFill/>
          <a:ln w="38100">
            <a:solidFill>
              <a:srgbClr val="33CC33"/>
            </a:solidFill>
            <a:round/>
            <a:headEnd/>
            <a:tailEnd/>
          </a:ln>
        </p:spPr>
        <p:txBody>
          <a:bodyPr/>
          <a:lstStyle/>
          <a:p>
            <a:endParaRPr lang="en-US"/>
          </a:p>
        </p:txBody>
      </p:sp>
      <p:sp>
        <p:nvSpPr>
          <p:cNvPr id="2060" name="Line 12"/>
          <p:cNvSpPr>
            <a:spLocks noChangeShapeType="1"/>
          </p:cNvSpPr>
          <p:nvPr/>
        </p:nvSpPr>
        <p:spPr bwMode="auto">
          <a:xfrm flipH="1" flipV="1">
            <a:off x="523875" y="3028950"/>
            <a:ext cx="1371600" cy="152400"/>
          </a:xfrm>
          <a:prstGeom prst="line">
            <a:avLst/>
          </a:prstGeom>
          <a:noFill/>
          <a:ln w="57150">
            <a:pattFill prst="wdUpDiag">
              <a:fgClr>
                <a:srgbClr val="33CC33"/>
              </a:fgClr>
              <a:bgClr>
                <a:srgbClr val="FF0000"/>
              </a:bgClr>
            </a:pattFill>
            <a:round/>
            <a:headEnd/>
            <a:tailEnd type="triangle" w="med" len="med"/>
          </a:ln>
        </p:spPr>
        <p:txBody>
          <a:bodyPr/>
          <a:lstStyle/>
          <a:p>
            <a:endParaRPr lang="en-US"/>
          </a:p>
        </p:txBody>
      </p:sp>
      <p:sp>
        <p:nvSpPr>
          <p:cNvPr id="2061" name="Oval 13"/>
          <p:cNvSpPr>
            <a:spLocks noChangeArrowheads="1"/>
          </p:cNvSpPr>
          <p:nvPr/>
        </p:nvSpPr>
        <p:spPr bwMode="auto">
          <a:xfrm>
            <a:off x="5919788" y="5497513"/>
            <a:ext cx="609600" cy="228600"/>
          </a:xfrm>
          <a:prstGeom prst="ellipse">
            <a:avLst/>
          </a:prstGeom>
          <a:gradFill rotWithShape="1">
            <a:gsLst>
              <a:gs pos="0">
                <a:srgbClr val="663300"/>
              </a:gs>
              <a:gs pos="50000">
                <a:srgbClr val="2F1800"/>
              </a:gs>
              <a:gs pos="100000">
                <a:srgbClr val="663300"/>
              </a:gs>
            </a:gsLst>
            <a:lin ang="5400000" scaled="1"/>
          </a:gradFill>
          <a:ln w="9525" algn="ctr">
            <a:solidFill>
              <a:srgbClr val="663300"/>
            </a:solidFill>
            <a:round/>
            <a:headEnd/>
            <a:tailEnd/>
          </a:ln>
        </p:spPr>
        <p:txBody>
          <a:bodyPr wrap="none" anchor="ctr"/>
          <a:lstStyle/>
          <a:p>
            <a:endParaRPr lang="en-US"/>
          </a:p>
        </p:txBody>
      </p:sp>
      <p:sp>
        <p:nvSpPr>
          <p:cNvPr id="2062" name="Text Box 14"/>
          <p:cNvSpPr txBox="1">
            <a:spLocks noChangeArrowheads="1"/>
          </p:cNvSpPr>
          <p:nvPr/>
        </p:nvSpPr>
        <p:spPr bwMode="auto">
          <a:xfrm>
            <a:off x="1600200" y="2889250"/>
            <a:ext cx="377825" cy="274638"/>
          </a:xfrm>
          <a:prstGeom prst="rect">
            <a:avLst/>
          </a:prstGeom>
          <a:noFill/>
          <a:ln w="9525">
            <a:noFill/>
            <a:miter lim="800000"/>
            <a:headEnd/>
            <a:tailEnd/>
          </a:ln>
        </p:spPr>
        <p:txBody>
          <a:bodyPr wrap="none">
            <a:spAutoFit/>
          </a:bodyPr>
          <a:lstStyle/>
          <a:p>
            <a:pPr algn="ctr"/>
            <a:r>
              <a:rPr lang="en-US" altLang="ko-KR" sz="1200" b="1">
                <a:ea typeface="굴림"/>
                <a:cs typeface="굴림"/>
              </a:rPr>
              <a:t>K3</a:t>
            </a:r>
          </a:p>
        </p:txBody>
      </p:sp>
      <p:sp>
        <p:nvSpPr>
          <p:cNvPr id="2063" name="Text Box 15"/>
          <p:cNvSpPr txBox="1">
            <a:spLocks noChangeArrowheads="1"/>
          </p:cNvSpPr>
          <p:nvPr/>
        </p:nvSpPr>
        <p:spPr bwMode="auto">
          <a:xfrm>
            <a:off x="4419600" y="5969000"/>
            <a:ext cx="471488" cy="274638"/>
          </a:xfrm>
          <a:prstGeom prst="rect">
            <a:avLst/>
          </a:prstGeom>
          <a:noFill/>
          <a:ln w="9525">
            <a:noFill/>
            <a:miter lim="800000"/>
            <a:headEnd/>
            <a:tailEnd/>
          </a:ln>
        </p:spPr>
        <p:txBody>
          <a:bodyPr wrap="none">
            <a:spAutoFit/>
          </a:bodyPr>
          <a:lstStyle/>
          <a:p>
            <a:pPr algn="ctr"/>
            <a:r>
              <a:rPr lang="en-US" altLang="ko-KR" sz="1200" b="1">
                <a:ea typeface="굴림"/>
                <a:cs typeface="굴림"/>
              </a:rPr>
              <a:t>PS1</a:t>
            </a:r>
          </a:p>
        </p:txBody>
      </p:sp>
      <p:sp>
        <p:nvSpPr>
          <p:cNvPr id="2064" name="Text Box 16"/>
          <p:cNvSpPr txBox="1">
            <a:spLocks noChangeArrowheads="1"/>
          </p:cNvSpPr>
          <p:nvPr/>
        </p:nvSpPr>
        <p:spPr bwMode="auto">
          <a:xfrm>
            <a:off x="6096000" y="6430963"/>
            <a:ext cx="2495550" cy="276225"/>
          </a:xfrm>
          <a:prstGeom prst="rect">
            <a:avLst/>
          </a:prstGeom>
          <a:noFill/>
          <a:ln w="9525">
            <a:noFill/>
            <a:miter lim="800000"/>
            <a:headEnd/>
            <a:tailEnd/>
          </a:ln>
        </p:spPr>
        <p:txBody>
          <a:bodyPr wrap="none">
            <a:spAutoFit/>
          </a:bodyPr>
          <a:lstStyle/>
          <a:p>
            <a:pPr algn="ctr"/>
            <a:r>
              <a:rPr lang="en-US" altLang="ko-KR" sz="1200" b="1">
                <a:ea typeface="굴림"/>
                <a:cs typeface="굴림"/>
              </a:rPr>
              <a:t>ABOT and KAAOT oil platforms</a:t>
            </a:r>
          </a:p>
        </p:txBody>
      </p:sp>
      <p:sp>
        <p:nvSpPr>
          <p:cNvPr id="2065" name="Text Box 17"/>
          <p:cNvSpPr txBox="1">
            <a:spLocks noChangeArrowheads="1"/>
          </p:cNvSpPr>
          <p:nvPr/>
        </p:nvSpPr>
        <p:spPr bwMode="auto">
          <a:xfrm>
            <a:off x="5267325" y="6424613"/>
            <a:ext cx="817563" cy="274637"/>
          </a:xfrm>
          <a:prstGeom prst="rect">
            <a:avLst/>
          </a:prstGeom>
          <a:noFill/>
          <a:ln w="9525">
            <a:noFill/>
            <a:miter lim="800000"/>
            <a:headEnd/>
            <a:tailEnd/>
          </a:ln>
        </p:spPr>
        <p:txBody>
          <a:bodyPr wrap="none">
            <a:spAutoFit/>
          </a:bodyPr>
          <a:lstStyle/>
          <a:p>
            <a:pPr algn="ctr"/>
            <a:r>
              <a:rPr lang="en-US" altLang="ko-KR" sz="1200" b="1">
                <a:ea typeface="굴림"/>
                <a:cs typeface="굴림"/>
              </a:rPr>
              <a:t>Rumayla</a:t>
            </a:r>
          </a:p>
        </p:txBody>
      </p:sp>
      <p:sp>
        <p:nvSpPr>
          <p:cNvPr id="2066" name="Line 18"/>
          <p:cNvSpPr>
            <a:spLocks noChangeShapeType="1"/>
          </p:cNvSpPr>
          <p:nvPr/>
        </p:nvSpPr>
        <p:spPr bwMode="auto">
          <a:xfrm flipV="1">
            <a:off x="5181600" y="5867400"/>
            <a:ext cx="250825" cy="609600"/>
          </a:xfrm>
          <a:prstGeom prst="line">
            <a:avLst/>
          </a:prstGeom>
          <a:noFill/>
          <a:ln w="38100">
            <a:solidFill>
              <a:srgbClr val="33CC33"/>
            </a:solidFill>
            <a:round/>
            <a:headEnd/>
            <a:tailEnd/>
          </a:ln>
        </p:spPr>
        <p:txBody>
          <a:bodyPr/>
          <a:lstStyle/>
          <a:p>
            <a:endParaRPr lang="en-US"/>
          </a:p>
        </p:txBody>
      </p:sp>
      <p:sp>
        <p:nvSpPr>
          <p:cNvPr id="2067" name="Oval 19"/>
          <p:cNvSpPr>
            <a:spLocks noChangeArrowheads="1"/>
          </p:cNvSpPr>
          <p:nvPr/>
        </p:nvSpPr>
        <p:spPr bwMode="auto">
          <a:xfrm rot="-715759">
            <a:off x="4724400" y="6448425"/>
            <a:ext cx="609600" cy="228600"/>
          </a:xfrm>
          <a:prstGeom prst="ellipse">
            <a:avLst/>
          </a:prstGeom>
          <a:gradFill rotWithShape="1">
            <a:gsLst>
              <a:gs pos="0">
                <a:srgbClr val="663300"/>
              </a:gs>
              <a:gs pos="50000">
                <a:srgbClr val="2F1800"/>
              </a:gs>
              <a:gs pos="100000">
                <a:srgbClr val="663300"/>
              </a:gs>
            </a:gsLst>
            <a:lin ang="5400000" scaled="1"/>
          </a:gradFill>
          <a:ln w="9525" algn="ctr">
            <a:solidFill>
              <a:srgbClr val="663300"/>
            </a:solidFill>
            <a:round/>
            <a:headEnd/>
            <a:tailEnd/>
          </a:ln>
        </p:spPr>
        <p:txBody>
          <a:bodyPr wrap="none" anchor="ctr"/>
          <a:lstStyle/>
          <a:p>
            <a:endParaRPr lang="en-US"/>
          </a:p>
        </p:txBody>
      </p:sp>
      <p:sp>
        <p:nvSpPr>
          <p:cNvPr id="2068" name="Line 20"/>
          <p:cNvSpPr>
            <a:spLocks noChangeShapeType="1"/>
          </p:cNvSpPr>
          <p:nvPr/>
        </p:nvSpPr>
        <p:spPr bwMode="auto">
          <a:xfrm>
            <a:off x="74613" y="6248400"/>
            <a:ext cx="838200" cy="0"/>
          </a:xfrm>
          <a:prstGeom prst="line">
            <a:avLst/>
          </a:prstGeom>
          <a:noFill/>
          <a:ln w="57150">
            <a:solidFill>
              <a:srgbClr val="33CC33"/>
            </a:solidFill>
            <a:round/>
            <a:headEnd/>
            <a:tailEnd/>
          </a:ln>
        </p:spPr>
        <p:txBody>
          <a:bodyPr/>
          <a:lstStyle/>
          <a:p>
            <a:endParaRPr lang="en-US"/>
          </a:p>
        </p:txBody>
      </p:sp>
      <p:sp>
        <p:nvSpPr>
          <p:cNvPr id="2069" name="Text Box 21"/>
          <p:cNvSpPr txBox="1">
            <a:spLocks noChangeArrowheads="1"/>
          </p:cNvSpPr>
          <p:nvPr/>
        </p:nvSpPr>
        <p:spPr bwMode="auto">
          <a:xfrm>
            <a:off x="919163" y="6115050"/>
            <a:ext cx="1006475" cy="244475"/>
          </a:xfrm>
          <a:prstGeom prst="rect">
            <a:avLst/>
          </a:prstGeom>
          <a:noFill/>
          <a:ln w="9525">
            <a:noFill/>
            <a:miter lim="800000"/>
            <a:headEnd/>
            <a:tailEnd/>
          </a:ln>
        </p:spPr>
        <p:txBody>
          <a:bodyPr>
            <a:spAutoFit/>
          </a:bodyPr>
          <a:lstStyle/>
          <a:p>
            <a:r>
              <a:rPr lang="en-US" altLang="ko-KR" sz="1000">
                <a:ea typeface="굴림"/>
                <a:cs typeface="굴림"/>
              </a:rPr>
              <a:t>Crude Line</a:t>
            </a:r>
          </a:p>
        </p:txBody>
      </p:sp>
      <p:sp>
        <p:nvSpPr>
          <p:cNvPr id="2070" name="Oval 22"/>
          <p:cNvSpPr>
            <a:spLocks noChangeArrowheads="1"/>
          </p:cNvSpPr>
          <p:nvPr/>
        </p:nvSpPr>
        <p:spPr bwMode="auto">
          <a:xfrm>
            <a:off x="230188" y="4946650"/>
            <a:ext cx="652462" cy="228600"/>
          </a:xfrm>
          <a:prstGeom prst="ellipse">
            <a:avLst/>
          </a:prstGeom>
          <a:gradFill rotWithShape="1">
            <a:gsLst>
              <a:gs pos="0">
                <a:srgbClr val="663300"/>
              </a:gs>
              <a:gs pos="50000">
                <a:srgbClr val="2F1800"/>
              </a:gs>
              <a:gs pos="100000">
                <a:srgbClr val="663300"/>
              </a:gs>
            </a:gsLst>
            <a:lin ang="5400000" scaled="1"/>
          </a:gradFill>
          <a:ln w="9525" algn="ctr">
            <a:solidFill>
              <a:srgbClr val="663300"/>
            </a:solidFill>
            <a:round/>
            <a:headEnd/>
            <a:tailEnd/>
          </a:ln>
        </p:spPr>
        <p:txBody>
          <a:bodyPr wrap="none" anchor="ctr"/>
          <a:lstStyle/>
          <a:p>
            <a:endParaRPr lang="en-US"/>
          </a:p>
        </p:txBody>
      </p:sp>
      <p:sp>
        <p:nvSpPr>
          <p:cNvPr id="2071" name="Text Box 23"/>
          <p:cNvSpPr txBox="1">
            <a:spLocks noChangeArrowheads="1"/>
          </p:cNvSpPr>
          <p:nvPr/>
        </p:nvSpPr>
        <p:spPr bwMode="auto">
          <a:xfrm>
            <a:off x="904875" y="4945063"/>
            <a:ext cx="1076325" cy="244475"/>
          </a:xfrm>
          <a:prstGeom prst="rect">
            <a:avLst/>
          </a:prstGeom>
          <a:noFill/>
          <a:ln w="9525">
            <a:noFill/>
            <a:miter lim="800000"/>
            <a:headEnd/>
            <a:tailEnd/>
          </a:ln>
        </p:spPr>
        <p:txBody>
          <a:bodyPr>
            <a:spAutoFit/>
          </a:bodyPr>
          <a:lstStyle/>
          <a:p>
            <a:r>
              <a:rPr lang="en-US" altLang="ko-KR" sz="1000">
                <a:ea typeface="굴림"/>
                <a:cs typeface="굴림"/>
              </a:rPr>
              <a:t>Oil Field</a:t>
            </a:r>
          </a:p>
        </p:txBody>
      </p:sp>
      <p:sp>
        <p:nvSpPr>
          <p:cNvPr id="2072" name="Line 24"/>
          <p:cNvSpPr>
            <a:spLocks noChangeShapeType="1"/>
          </p:cNvSpPr>
          <p:nvPr/>
        </p:nvSpPr>
        <p:spPr bwMode="auto">
          <a:xfrm>
            <a:off x="74613" y="6459538"/>
            <a:ext cx="838200" cy="0"/>
          </a:xfrm>
          <a:prstGeom prst="line">
            <a:avLst/>
          </a:prstGeom>
          <a:noFill/>
          <a:ln w="57150">
            <a:pattFill prst="wdUpDiag">
              <a:fgClr>
                <a:srgbClr val="00CC00"/>
              </a:fgClr>
              <a:bgClr>
                <a:srgbClr val="FF0000"/>
              </a:bgClr>
            </a:pattFill>
            <a:round/>
            <a:headEnd/>
            <a:tailEnd/>
          </a:ln>
        </p:spPr>
        <p:txBody>
          <a:bodyPr/>
          <a:lstStyle/>
          <a:p>
            <a:endParaRPr lang="en-US"/>
          </a:p>
        </p:txBody>
      </p:sp>
      <p:sp>
        <p:nvSpPr>
          <p:cNvPr id="2073" name="Text Box 25"/>
          <p:cNvSpPr txBox="1">
            <a:spLocks noChangeArrowheads="1"/>
          </p:cNvSpPr>
          <p:nvPr/>
        </p:nvSpPr>
        <p:spPr bwMode="auto">
          <a:xfrm>
            <a:off x="919163" y="6346825"/>
            <a:ext cx="1920875" cy="244475"/>
          </a:xfrm>
          <a:prstGeom prst="rect">
            <a:avLst/>
          </a:prstGeom>
          <a:noFill/>
          <a:ln w="9525">
            <a:noFill/>
            <a:miter lim="800000"/>
            <a:headEnd/>
            <a:tailEnd/>
          </a:ln>
        </p:spPr>
        <p:txBody>
          <a:bodyPr>
            <a:spAutoFit/>
          </a:bodyPr>
          <a:lstStyle/>
          <a:p>
            <a:r>
              <a:rPr lang="en-US" altLang="ko-KR" sz="1000">
                <a:ea typeface="굴림"/>
                <a:cs typeface="굴림"/>
              </a:rPr>
              <a:t>Long term out of Service</a:t>
            </a:r>
          </a:p>
        </p:txBody>
      </p:sp>
      <p:sp>
        <p:nvSpPr>
          <p:cNvPr id="2074" name="Text Box 26"/>
          <p:cNvSpPr txBox="1">
            <a:spLocks noChangeArrowheads="1"/>
          </p:cNvSpPr>
          <p:nvPr/>
        </p:nvSpPr>
        <p:spPr bwMode="auto">
          <a:xfrm>
            <a:off x="152400" y="3076575"/>
            <a:ext cx="452438" cy="212725"/>
          </a:xfrm>
          <a:prstGeom prst="rect">
            <a:avLst/>
          </a:prstGeom>
          <a:solidFill>
            <a:schemeClr val="bg1"/>
          </a:solidFill>
          <a:ln w="9525">
            <a:noFill/>
            <a:miter lim="800000"/>
            <a:headEnd/>
            <a:tailEnd/>
          </a:ln>
        </p:spPr>
        <p:txBody>
          <a:bodyPr lIns="0" tIns="0" rIns="0" bIns="0">
            <a:spAutoFit/>
          </a:bodyPr>
          <a:lstStyle/>
          <a:p>
            <a:pPr algn="ctr"/>
            <a:r>
              <a:rPr lang="en-US" altLang="ko-KR" sz="1400">
                <a:ea typeface="굴림"/>
                <a:cs typeface="굴림"/>
              </a:rPr>
              <a:t>Syria</a:t>
            </a:r>
          </a:p>
        </p:txBody>
      </p:sp>
      <p:sp>
        <p:nvSpPr>
          <p:cNvPr id="2075" name="Text Box 27"/>
          <p:cNvSpPr txBox="1">
            <a:spLocks noChangeArrowheads="1"/>
          </p:cNvSpPr>
          <p:nvPr/>
        </p:nvSpPr>
        <p:spPr bwMode="auto">
          <a:xfrm>
            <a:off x="3914775" y="5915025"/>
            <a:ext cx="471488" cy="274638"/>
          </a:xfrm>
          <a:prstGeom prst="rect">
            <a:avLst/>
          </a:prstGeom>
          <a:noFill/>
          <a:ln w="9525">
            <a:noFill/>
            <a:miter lim="800000"/>
            <a:headEnd/>
            <a:tailEnd/>
          </a:ln>
        </p:spPr>
        <p:txBody>
          <a:bodyPr wrap="none">
            <a:spAutoFit/>
          </a:bodyPr>
          <a:lstStyle/>
          <a:p>
            <a:pPr algn="ctr"/>
            <a:r>
              <a:rPr lang="en-US" altLang="ko-KR" sz="1200" b="1">
                <a:ea typeface="굴림"/>
                <a:cs typeface="굴림"/>
              </a:rPr>
              <a:t>PS2</a:t>
            </a:r>
          </a:p>
        </p:txBody>
      </p:sp>
      <p:sp>
        <p:nvSpPr>
          <p:cNvPr id="2076" name="Text Box 28"/>
          <p:cNvSpPr txBox="1">
            <a:spLocks noChangeArrowheads="1"/>
          </p:cNvSpPr>
          <p:nvPr/>
        </p:nvSpPr>
        <p:spPr bwMode="auto">
          <a:xfrm>
            <a:off x="3276600" y="5857875"/>
            <a:ext cx="471488" cy="274638"/>
          </a:xfrm>
          <a:prstGeom prst="rect">
            <a:avLst/>
          </a:prstGeom>
          <a:noFill/>
          <a:ln w="9525">
            <a:noFill/>
            <a:miter lim="800000"/>
            <a:headEnd/>
            <a:tailEnd/>
          </a:ln>
        </p:spPr>
        <p:txBody>
          <a:bodyPr wrap="none">
            <a:spAutoFit/>
          </a:bodyPr>
          <a:lstStyle/>
          <a:p>
            <a:pPr algn="ctr"/>
            <a:r>
              <a:rPr lang="en-US" altLang="ko-KR" sz="1200" b="1">
                <a:ea typeface="굴림"/>
                <a:cs typeface="굴림"/>
              </a:rPr>
              <a:t>PS3</a:t>
            </a:r>
          </a:p>
        </p:txBody>
      </p:sp>
      <p:sp>
        <p:nvSpPr>
          <p:cNvPr id="2077" name="Text Box 29"/>
          <p:cNvSpPr txBox="1">
            <a:spLocks noChangeArrowheads="1"/>
          </p:cNvSpPr>
          <p:nvPr/>
        </p:nvSpPr>
        <p:spPr bwMode="auto">
          <a:xfrm>
            <a:off x="2819400" y="1752600"/>
            <a:ext cx="330200" cy="182563"/>
          </a:xfrm>
          <a:prstGeom prst="rect">
            <a:avLst/>
          </a:prstGeom>
          <a:noFill/>
          <a:ln w="9525">
            <a:noFill/>
            <a:miter lim="800000"/>
            <a:headEnd/>
            <a:tailEnd/>
          </a:ln>
        </p:spPr>
        <p:txBody>
          <a:bodyPr wrap="none" lIns="0" tIns="0" rIns="0" bIns="0">
            <a:spAutoFit/>
          </a:bodyPr>
          <a:lstStyle/>
          <a:p>
            <a:pPr algn="ctr"/>
            <a:r>
              <a:rPr lang="en-US" altLang="ko-KR" sz="1200" b="1">
                <a:ea typeface="굴림"/>
                <a:cs typeface="굴림"/>
              </a:rPr>
              <a:t>IT1A</a:t>
            </a:r>
          </a:p>
        </p:txBody>
      </p:sp>
      <p:sp>
        <p:nvSpPr>
          <p:cNvPr id="2078" name="Text Box 30"/>
          <p:cNvSpPr txBox="1">
            <a:spLocks noChangeArrowheads="1"/>
          </p:cNvSpPr>
          <p:nvPr/>
        </p:nvSpPr>
        <p:spPr bwMode="auto">
          <a:xfrm>
            <a:off x="2589213" y="1122363"/>
            <a:ext cx="220662" cy="182562"/>
          </a:xfrm>
          <a:prstGeom prst="rect">
            <a:avLst/>
          </a:prstGeom>
          <a:noFill/>
          <a:ln w="9525">
            <a:noFill/>
            <a:miter lim="800000"/>
            <a:headEnd/>
            <a:tailEnd/>
          </a:ln>
        </p:spPr>
        <p:txBody>
          <a:bodyPr wrap="none" lIns="0" tIns="0" rIns="0" bIns="0">
            <a:spAutoFit/>
          </a:bodyPr>
          <a:lstStyle/>
          <a:p>
            <a:pPr algn="ctr"/>
            <a:r>
              <a:rPr lang="en-US" altLang="ko-KR" sz="1200" b="1">
                <a:ea typeface="굴림"/>
                <a:cs typeface="굴림"/>
              </a:rPr>
              <a:t>IT2</a:t>
            </a:r>
          </a:p>
        </p:txBody>
      </p:sp>
      <p:sp>
        <p:nvSpPr>
          <p:cNvPr id="2079" name="Oval 31"/>
          <p:cNvSpPr>
            <a:spLocks noChangeArrowheads="1"/>
          </p:cNvSpPr>
          <p:nvPr/>
        </p:nvSpPr>
        <p:spPr bwMode="auto">
          <a:xfrm>
            <a:off x="128588" y="5272088"/>
            <a:ext cx="193675" cy="228600"/>
          </a:xfrm>
          <a:prstGeom prst="ellipse">
            <a:avLst/>
          </a:prstGeom>
          <a:solidFill>
            <a:schemeClr val="accent2"/>
          </a:solidFill>
          <a:ln w="28575">
            <a:solidFill>
              <a:srgbClr val="33CC33"/>
            </a:solidFill>
            <a:round/>
            <a:headEnd/>
            <a:tailEnd/>
          </a:ln>
        </p:spPr>
        <p:txBody>
          <a:bodyPr wrap="none" anchor="ctr"/>
          <a:lstStyle/>
          <a:p>
            <a:endParaRPr lang="en-US"/>
          </a:p>
        </p:txBody>
      </p:sp>
      <p:sp>
        <p:nvSpPr>
          <p:cNvPr id="2080" name="Oval 32"/>
          <p:cNvSpPr>
            <a:spLocks noChangeAspect="1" noChangeArrowheads="1"/>
          </p:cNvSpPr>
          <p:nvPr/>
        </p:nvSpPr>
        <p:spPr bwMode="auto">
          <a:xfrm>
            <a:off x="525463" y="5272088"/>
            <a:ext cx="165100" cy="212725"/>
          </a:xfrm>
          <a:prstGeom prst="ellipse">
            <a:avLst/>
          </a:prstGeom>
          <a:solidFill>
            <a:schemeClr val="accent2"/>
          </a:solidFill>
          <a:ln w="28575">
            <a:solidFill>
              <a:srgbClr val="FF0000"/>
            </a:solidFill>
            <a:round/>
            <a:headEnd/>
            <a:tailEnd/>
          </a:ln>
        </p:spPr>
        <p:txBody>
          <a:bodyPr wrap="none" anchor="ctr"/>
          <a:lstStyle/>
          <a:p>
            <a:endParaRPr lang="en-US"/>
          </a:p>
        </p:txBody>
      </p:sp>
      <p:sp>
        <p:nvSpPr>
          <p:cNvPr id="2081" name="Line 33"/>
          <p:cNvSpPr>
            <a:spLocks noChangeAspect="1" noChangeShapeType="1"/>
          </p:cNvSpPr>
          <p:nvPr/>
        </p:nvSpPr>
        <p:spPr bwMode="auto">
          <a:xfrm>
            <a:off x="376238" y="5283200"/>
            <a:ext cx="109537" cy="187325"/>
          </a:xfrm>
          <a:prstGeom prst="line">
            <a:avLst/>
          </a:prstGeom>
          <a:noFill/>
          <a:ln w="28575">
            <a:solidFill>
              <a:srgbClr val="FF0000"/>
            </a:solidFill>
            <a:round/>
            <a:headEnd/>
            <a:tailEnd/>
          </a:ln>
        </p:spPr>
        <p:txBody>
          <a:bodyPr/>
          <a:lstStyle/>
          <a:p>
            <a:endParaRPr lang="en-US"/>
          </a:p>
        </p:txBody>
      </p:sp>
      <p:sp>
        <p:nvSpPr>
          <p:cNvPr id="2082" name="Text Box 34"/>
          <p:cNvSpPr txBox="1">
            <a:spLocks noChangeArrowheads="1"/>
          </p:cNvSpPr>
          <p:nvPr/>
        </p:nvSpPr>
        <p:spPr bwMode="auto">
          <a:xfrm>
            <a:off x="971550" y="6148388"/>
            <a:ext cx="1622425" cy="244475"/>
          </a:xfrm>
          <a:prstGeom prst="rect">
            <a:avLst/>
          </a:prstGeom>
          <a:noFill/>
          <a:ln w="9525">
            <a:noFill/>
            <a:miter lim="800000"/>
            <a:headEnd/>
            <a:tailEnd/>
          </a:ln>
        </p:spPr>
        <p:txBody>
          <a:bodyPr>
            <a:spAutoFit/>
          </a:bodyPr>
          <a:lstStyle/>
          <a:p>
            <a:endParaRPr lang="ko-KR" altLang="en-US" sz="1000">
              <a:ea typeface="굴림"/>
              <a:cs typeface="굴림"/>
            </a:endParaRPr>
          </a:p>
        </p:txBody>
      </p:sp>
      <p:sp>
        <p:nvSpPr>
          <p:cNvPr id="2083" name="Line 35"/>
          <p:cNvSpPr>
            <a:spLocks noChangeShapeType="1"/>
          </p:cNvSpPr>
          <p:nvPr/>
        </p:nvSpPr>
        <p:spPr bwMode="auto">
          <a:xfrm flipV="1">
            <a:off x="74613" y="6048375"/>
            <a:ext cx="838200" cy="0"/>
          </a:xfrm>
          <a:prstGeom prst="line">
            <a:avLst/>
          </a:prstGeom>
          <a:noFill/>
          <a:ln w="57150">
            <a:solidFill>
              <a:schemeClr val="tx1"/>
            </a:solidFill>
            <a:round/>
            <a:headEnd/>
            <a:tailEnd/>
          </a:ln>
        </p:spPr>
        <p:txBody>
          <a:bodyPr/>
          <a:lstStyle/>
          <a:p>
            <a:endParaRPr lang="en-US"/>
          </a:p>
        </p:txBody>
      </p:sp>
      <p:sp>
        <p:nvSpPr>
          <p:cNvPr id="2084" name="Text Box 36"/>
          <p:cNvSpPr txBox="1">
            <a:spLocks noChangeArrowheads="1"/>
          </p:cNvSpPr>
          <p:nvPr/>
        </p:nvSpPr>
        <p:spPr bwMode="auto">
          <a:xfrm>
            <a:off x="914400" y="5915025"/>
            <a:ext cx="1557338" cy="244475"/>
          </a:xfrm>
          <a:prstGeom prst="rect">
            <a:avLst/>
          </a:prstGeom>
          <a:noFill/>
          <a:ln w="9525">
            <a:noFill/>
            <a:miter lim="800000"/>
            <a:headEnd/>
            <a:tailEnd/>
          </a:ln>
        </p:spPr>
        <p:txBody>
          <a:bodyPr>
            <a:spAutoFit/>
          </a:bodyPr>
          <a:lstStyle/>
          <a:p>
            <a:r>
              <a:rPr lang="en-US" altLang="ko-KR" sz="1000">
                <a:ea typeface="굴림"/>
                <a:cs typeface="굴림"/>
              </a:rPr>
              <a:t>Product  Line</a:t>
            </a:r>
          </a:p>
        </p:txBody>
      </p:sp>
      <p:sp>
        <p:nvSpPr>
          <p:cNvPr id="2085" name="Text Box 37"/>
          <p:cNvSpPr txBox="1">
            <a:spLocks noChangeArrowheads="1"/>
          </p:cNvSpPr>
          <p:nvPr/>
        </p:nvSpPr>
        <p:spPr bwMode="auto">
          <a:xfrm>
            <a:off x="3581400" y="2057400"/>
            <a:ext cx="685800" cy="369888"/>
          </a:xfrm>
          <a:prstGeom prst="rect">
            <a:avLst/>
          </a:prstGeom>
          <a:solidFill>
            <a:schemeClr val="bg1"/>
          </a:solidFill>
          <a:ln w="9525">
            <a:noFill/>
            <a:miter lim="800000"/>
            <a:headEnd/>
            <a:tailEnd/>
          </a:ln>
        </p:spPr>
        <p:txBody>
          <a:bodyPr lIns="0" tIns="0" rIns="0" bIns="0">
            <a:spAutoFit/>
          </a:bodyPr>
          <a:lstStyle/>
          <a:p>
            <a:pPr algn="ctr"/>
            <a:r>
              <a:rPr lang="en-US" altLang="ko-KR" sz="1200" b="1">
                <a:ea typeface="굴림"/>
                <a:cs typeface="굴림"/>
              </a:rPr>
              <a:t>Bayji </a:t>
            </a:r>
          </a:p>
          <a:p>
            <a:pPr algn="ctr"/>
            <a:r>
              <a:rPr lang="en-US" altLang="ko-KR" sz="1200" b="1">
                <a:ea typeface="굴림"/>
                <a:cs typeface="굴림"/>
              </a:rPr>
              <a:t>Refinery</a:t>
            </a:r>
          </a:p>
        </p:txBody>
      </p:sp>
      <p:sp>
        <p:nvSpPr>
          <p:cNvPr id="2086" name="Text Box 38"/>
          <p:cNvSpPr txBox="1">
            <a:spLocks noChangeArrowheads="1"/>
          </p:cNvSpPr>
          <p:nvPr/>
        </p:nvSpPr>
        <p:spPr bwMode="auto">
          <a:xfrm>
            <a:off x="3886200" y="6281738"/>
            <a:ext cx="762000" cy="365125"/>
          </a:xfrm>
          <a:prstGeom prst="rect">
            <a:avLst/>
          </a:prstGeom>
          <a:solidFill>
            <a:schemeClr val="bg1"/>
          </a:solidFill>
          <a:ln w="9525">
            <a:noFill/>
            <a:miter lim="800000"/>
            <a:headEnd/>
            <a:tailEnd/>
          </a:ln>
        </p:spPr>
        <p:txBody>
          <a:bodyPr lIns="0" tIns="0" rIns="0" bIns="0">
            <a:spAutoFit/>
          </a:bodyPr>
          <a:lstStyle/>
          <a:p>
            <a:pPr algn="ctr"/>
            <a:r>
              <a:rPr lang="en-US" altLang="ko-KR" sz="1200" b="1">
                <a:ea typeface="굴림"/>
                <a:cs typeface="굴림"/>
              </a:rPr>
              <a:t>Basrah Refinery</a:t>
            </a:r>
          </a:p>
        </p:txBody>
      </p:sp>
      <p:sp>
        <p:nvSpPr>
          <p:cNvPr id="2087" name="Text Box 39"/>
          <p:cNvSpPr txBox="1">
            <a:spLocks noChangeArrowheads="1"/>
          </p:cNvSpPr>
          <p:nvPr/>
        </p:nvSpPr>
        <p:spPr bwMode="auto">
          <a:xfrm>
            <a:off x="2160588" y="941388"/>
            <a:ext cx="458787" cy="182562"/>
          </a:xfrm>
          <a:prstGeom prst="rect">
            <a:avLst/>
          </a:prstGeom>
          <a:noFill/>
          <a:ln w="9525">
            <a:noFill/>
            <a:miter lim="800000"/>
            <a:headEnd/>
            <a:tailEnd/>
          </a:ln>
        </p:spPr>
        <p:txBody>
          <a:bodyPr lIns="0" tIns="0" rIns="0" bIns="0">
            <a:spAutoFit/>
          </a:bodyPr>
          <a:lstStyle/>
          <a:p>
            <a:pPr algn="ctr"/>
            <a:r>
              <a:rPr lang="en-US" altLang="ko-KR" sz="1200" b="1">
                <a:ea typeface="굴림"/>
                <a:cs typeface="굴림"/>
              </a:rPr>
              <a:t>IT2A</a:t>
            </a:r>
          </a:p>
        </p:txBody>
      </p:sp>
      <p:sp>
        <p:nvSpPr>
          <p:cNvPr id="2088" name="Text Box 40"/>
          <p:cNvSpPr txBox="1">
            <a:spLocks noChangeArrowheads="1"/>
          </p:cNvSpPr>
          <p:nvPr/>
        </p:nvSpPr>
        <p:spPr bwMode="auto">
          <a:xfrm>
            <a:off x="914400" y="4633913"/>
            <a:ext cx="1593850" cy="244475"/>
          </a:xfrm>
          <a:prstGeom prst="rect">
            <a:avLst/>
          </a:prstGeom>
          <a:noFill/>
          <a:ln w="9525">
            <a:noFill/>
            <a:miter lim="800000"/>
            <a:headEnd/>
            <a:tailEnd/>
          </a:ln>
        </p:spPr>
        <p:txBody>
          <a:bodyPr>
            <a:spAutoFit/>
          </a:bodyPr>
          <a:lstStyle/>
          <a:p>
            <a:r>
              <a:rPr lang="en-US" altLang="ko-KR" sz="1000">
                <a:ea typeface="굴림"/>
                <a:cs typeface="굴림"/>
              </a:rPr>
              <a:t>Under Repair</a:t>
            </a:r>
          </a:p>
        </p:txBody>
      </p:sp>
      <p:sp>
        <p:nvSpPr>
          <p:cNvPr id="2089" name="AutoShape 41"/>
          <p:cNvSpPr>
            <a:spLocks noChangeArrowheads="1"/>
          </p:cNvSpPr>
          <p:nvPr/>
        </p:nvSpPr>
        <p:spPr bwMode="auto">
          <a:xfrm rot="-2347356">
            <a:off x="568325" y="4500563"/>
            <a:ext cx="396875" cy="381000"/>
          </a:xfrm>
          <a:prstGeom prst="star4">
            <a:avLst>
              <a:gd name="adj" fmla="val 12500"/>
            </a:avLst>
          </a:prstGeom>
          <a:gradFill rotWithShape="1">
            <a:gsLst>
              <a:gs pos="0">
                <a:srgbClr val="B9B900"/>
              </a:gs>
              <a:gs pos="100000">
                <a:srgbClr val="FFFF00"/>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2090" name="Text Box 42"/>
          <p:cNvSpPr txBox="1">
            <a:spLocks noChangeArrowheads="1"/>
          </p:cNvSpPr>
          <p:nvPr/>
        </p:nvSpPr>
        <p:spPr bwMode="auto">
          <a:xfrm>
            <a:off x="1028700" y="3194050"/>
            <a:ext cx="836613" cy="274638"/>
          </a:xfrm>
          <a:prstGeom prst="rect">
            <a:avLst/>
          </a:prstGeom>
          <a:noFill/>
          <a:ln w="9525">
            <a:noFill/>
            <a:miter lim="800000"/>
            <a:headEnd/>
            <a:tailEnd/>
          </a:ln>
        </p:spPr>
        <p:txBody>
          <a:bodyPr wrap="none">
            <a:spAutoFit/>
          </a:bodyPr>
          <a:lstStyle/>
          <a:p>
            <a:pPr algn="ctr"/>
            <a:r>
              <a:rPr lang="en-US" altLang="ko-KR" sz="1200" b="1">
                <a:ea typeface="굴림"/>
                <a:cs typeface="굴림"/>
              </a:rPr>
              <a:t>Hadithah</a:t>
            </a:r>
          </a:p>
        </p:txBody>
      </p:sp>
      <p:sp>
        <p:nvSpPr>
          <p:cNvPr id="2091" name="Text Box 43"/>
          <p:cNvSpPr txBox="1">
            <a:spLocks noChangeArrowheads="1"/>
          </p:cNvSpPr>
          <p:nvPr/>
        </p:nvSpPr>
        <p:spPr bwMode="auto">
          <a:xfrm>
            <a:off x="838200" y="685800"/>
            <a:ext cx="866775" cy="646113"/>
          </a:xfrm>
          <a:prstGeom prst="rect">
            <a:avLst/>
          </a:prstGeom>
          <a:noFill/>
          <a:ln w="12700" algn="ctr">
            <a:noFill/>
            <a:miter lim="800000"/>
            <a:headEnd/>
            <a:tailEnd/>
          </a:ln>
        </p:spPr>
        <p:txBody>
          <a:bodyPr>
            <a:spAutoFit/>
          </a:bodyPr>
          <a:lstStyle/>
          <a:p>
            <a:pPr algn="r">
              <a:spcBef>
                <a:spcPct val="50000"/>
              </a:spcBef>
            </a:pPr>
            <a:r>
              <a:rPr lang="en-US" altLang="ko-KR" sz="1200" b="1">
                <a:ea typeface="굴림"/>
                <a:cs typeface="굴림"/>
              </a:rPr>
              <a:t>Ceyhan Terminal  (Turkey)</a:t>
            </a:r>
          </a:p>
        </p:txBody>
      </p:sp>
      <p:sp>
        <p:nvSpPr>
          <p:cNvPr id="2092" name="Oval 44"/>
          <p:cNvSpPr>
            <a:spLocks noChangeArrowheads="1"/>
          </p:cNvSpPr>
          <p:nvPr/>
        </p:nvSpPr>
        <p:spPr bwMode="auto">
          <a:xfrm>
            <a:off x="3162300" y="1600200"/>
            <a:ext cx="152400" cy="152400"/>
          </a:xfrm>
          <a:prstGeom prst="ellipse">
            <a:avLst/>
          </a:prstGeom>
          <a:solidFill>
            <a:schemeClr val="accent2"/>
          </a:solidFill>
          <a:ln w="28575">
            <a:solidFill>
              <a:srgbClr val="00CC00"/>
            </a:solidFill>
            <a:round/>
            <a:headEnd/>
            <a:tailEnd/>
          </a:ln>
        </p:spPr>
        <p:txBody>
          <a:bodyPr wrap="none" anchor="ctr"/>
          <a:lstStyle/>
          <a:p>
            <a:endParaRPr lang="en-US"/>
          </a:p>
        </p:txBody>
      </p:sp>
      <p:sp>
        <p:nvSpPr>
          <p:cNvPr id="2093" name="Rectangle 45"/>
          <p:cNvSpPr>
            <a:spLocks noChangeArrowheads="1"/>
          </p:cNvSpPr>
          <p:nvPr/>
        </p:nvSpPr>
        <p:spPr bwMode="auto">
          <a:xfrm>
            <a:off x="2286000" y="152400"/>
            <a:ext cx="4991100" cy="400050"/>
          </a:xfrm>
          <a:prstGeom prst="rect">
            <a:avLst/>
          </a:prstGeom>
          <a:noFill/>
          <a:ln w="9525">
            <a:noFill/>
            <a:miter lim="800000"/>
            <a:headEnd/>
            <a:tailEnd/>
          </a:ln>
        </p:spPr>
        <p:txBody>
          <a:bodyPr/>
          <a:lstStyle/>
          <a:p>
            <a:pPr algn="ctr">
              <a:lnSpc>
                <a:spcPct val="80000"/>
              </a:lnSpc>
            </a:pPr>
            <a:r>
              <a:rPr lang="en-US" altLang="ko-KR" sz="2400" b="1" dirty="0" smtClean="0">
                <a:solidFill>
                  <a:schemeClr val="tx2"/>
                </a:solidFill>
                <a:ea typeface="굴림"/>
                <a:cs typeface="굴림"/>
              </a:rPr>
              <a:t>Iraq Oil Pipeline </a:t>
            </a:r>
            <a:r>
              <a:rPr lang="en-US" altLang="ko-KR" sz="2400" b="1" dirty="0">
                <a:solidFill>
                  <a:schemeClr val="tx2"/>
                </a:solidFill>
                <a:ea typeface="굴림"/>
                <a:cs typeface="굴림"/>
              </a:rPr>
              <a:t>Infrastructure</a:t>
            </a:r>
          </a:p>
        </p:txBody>
      </p:sp>
      <p:sp>
        <p:nvSpPr>
          <p:cNvPr id="2094" name="Oval 46"/>
          <p:cNvSpPr>
            <a:spLocks noChangeArrowheads="1"/>
          </p:cNvSpPr>
          <p:nvPr/>
        </p:nvSpPr>
        <p:spPr bwMode="auto">
          <a:xfrm>
            <a:off x="2743200" y="990600"/>
            <a:ext cx="152400" cy="152400"/>
          </a:xfrm>
          <a:prstGeom prst="ellipse">
            <a:avLst/>
          </a:prstGeom>
          <a:solidFill>
            <a:schemeClr val="accent2"/>
          </a:solidFill>
          <a:ln w="28575">
            <a:solidFill>
              <a:srgbClr val="FF0000"/>
            </a:solidFill>
            <a:round/>
            <a:headEnd/>
            <a:tailEnd/>
          </a:ln>
        </p:spPr>
        <p:txBody>
          <a:bodyPr wrap="none" anchor="ctr"/>
          <a:lstStyle/>
          <a:p>
            <a:endParaRPr lang="en-US"/>
          </a:p>
        </p:txBody>
      </p:sp>
      <p:sp>
        <p:nvSpPr>
          <p:cNvPr id="2095" name="Line 47"/>
          <p:cNvSpPr>
            <a:spLocks noChangeShapeType="1"/>
          </p:cNvSpPr>
          <p:nvPr/>
        </p:nvSpPr>
        <p:spPr bwMode="auto">
          <a:xfrm>
            <a:off x="2752725" y="1000125"/>
            <a:ext cx="120650" cy="120650"/>
          </a:xfrm>
          <a:prstGeom prst="line">
            <a:avLst/>
          </a:prstGeom>
          <a:noFill/>
          <a:ln w="28575">
            <a:solidFill>
              <a:srgbClr val="FF0000"/>
            </a:solidFill>
            <a:round/>
            <a:headEnd/>
            <a:tailEnd/>
          </a:ln>
        </p:spPr>
        <p:txBody>
          <a:bodyPr/>
          <a:lstStyle/>
          <a:p>
            <a:endParaRPr lang="en-US"/>
          </a:p>
        </p:txBody>
      </p:sp>
      <p:sp>
        <p:nvSpPr>
          <p:cNvPr id="2096" name="Oval 48"/>
          <p:cNvSpPr>
            <a:spLocks noChangeArrowheads="1"/>
          </p:cNvSpPr>
          <p:nvPr/>
        </p:nvSpPr>
        <p:spPr bwMode="auto">
          <a:xfrm>
            <a:off x="2514600" y="838200"/>
            <a:ext cx="152400" cy="152400"/>
          </a:xfrm>
          <a:prstGeom prst="ellipse">
            <a:avLst/>
          </a:prstGeom>
          <a:solidFill>
            <a:schemeClr val="accent2"/>
          </a:solidFill>
          <a:ln w="28575">
            <a:solidFill>
              <a:srgbClr val="00CC00"/>
            </a:solidFill>
            <a:round/>
            <a:headEnd/>
            <a:tailEnd/>
          </a:ln>
        </p:spPr>
        <p:txBody>
          <a:bodyPr wrap="none" anchor="ctr"/>
          <a:lstStyle/>
          <a:p>
            <a:endParaRPr lang="en-US"/>
          </a:p>
        </p:txBody>
      </p:sp>
      <p:sp>
        <p:nvSpPr>
          <p:cNvPr id="2097" name="Text Box 49"/>
          <p:cNvSpPr txBox="1">
            <a:spLocks noChangeArrowheads="1"/>
          </p:cNvSpPr>
          <p:nvPr/>
        </p:nvSpPr>
        <p:spPr bwMode="auto">
          <a:xfrm>
            <a:off x="5059363" y="698500"/>
            <a:ext cx="1427162" cy="244475"/>
          </a:xfrm>
          <a:prstGeom prst="rect">
            <a:avLst/>
          </a:prstGeom>
          <a:noFill/>
          <a:ln w="9525">
            <a:noFill/>
            <a:miter lim="800000"/>
            <a:headEnd/>
            <a:tailEnd/>
          </a:ln>
        </p:spPr>
        <p:txBody>
          <a:bodyPr>
            <a:spAutoFit/>
          </a:bodyPr>
          <a:lstStyle/>
          <a:p>
            <a:endParaRPr lang="en-US" altLang="ko-KR" sz="1000" b="1">
              <a:ea typeface="굴림"/>
              <a:cs typeface="굴림"/>
            </a:endParaRPr>
          </a:p>
        </p:txBody>
      </p:sp>
      <p:cxnSp>
        <p:nvCxnSpPr>
          <p:cNvPr id="2098" name="AutoShape 50"/>
          <p:cNvCxnSpPr>
            <a:cxnSpLocks noChangeShapeType="1"/>
          </p:cNvCxnSpPr>
          <p:nvPr/>
        </p:nvCxnSpPr>
        <p:spPr bwMode="auto">
          <a:xfrm>
            <a:off x="6216650" y="1687513"/>
            <a:ext cx="0" cy="0"/>
          </a:xfrm>
          <a:prstGeom prst="straightConnector1">
            <a:avLst/>
          </a:prstGeom>
          <a:noFill/>
          <a:ln w="38100">
            <a:solidFill>
              <a:schemeClr val="accent2"/>
            </a:solidFill>
            <a:round/>
            <a:headEnd/>
            <a:tailEnd/>
          </a:ln>
        </p:spPr>
      </p:cxnSp>
      <p:sp>
        <p:nvSpPr>
          <p:cNvPr id="2099" name="Freeform 51"/>
          <p:cNvSpPr>
            <a:spLocks/>
          </p:cNvSpPr>
          <p:nvPr/>
        </p:nvSpPr>
        <p:spPr bwMode="auto">
          <a:xfrm>
            <a:off x="3362325" y="838200"/>
            <a:ext cx="38100" cy="1162050"/>
          </a:xfrm>
          <a:custGeom>
            <a:avLst/>
            <a:gdLst>
              <a:gd name="T0" fmla="*/ 2147483647 w 24"/>
              <a:gd name="T1" fmla="*/ 0 h 732"/>
              <a:gd name="T2" fmla="*/ 0 w 24"/>
              <a:gd name="T3" fmla="*/ 2147483647 h 732"/>
              <a:gd name="T4" fmla="*/ 0 60000 65536"/>
              <a:gd name="T5" fmla="*/ 0 60000 65536"/>
              <a:gd name="T6" fmla="*/ 0 w 24"/>
              <a:gd name="T7" fmla="*/ 0 h 732"/>
              <a:gd name="T8" fmla="*/ 24 w 24"/>
              <a:gd name="T9" fmla="*/ 732 h 732"/>
            </a:gdLst>
            <a:ahLst/>
            <a:cxnLst>
              <a:cxn ang="T4">
                <a:pos x="T0" y="T1"/>
              </a:cxn>
              <a:cxn ang="T5">
                <a:pos x="T2" y="T3"/>
              </a:cxn>
            </a:cxnLst>
            <a:rect l="T6" t="T7" r="T8" b="T9"/>
            <a:pathLst>
              <a:path w="24" h="732">
                <a:moveTo>
                  <a:pt x="24" y="0"/>
                </a:moveTo>
                <a:lnTo>
                  <a:pt x="0" y="732"/>
                </a:lnTo>
              </a:path>
            </a:pathLst>
          </a:custGeom>
          <a:noFill/>
          <a:ln w="38100">
            <a:pattFill prst="wdUpDiag">
              <a:fgClr>
                <a:srgbClr val="FF2323"/>
              </a:fgClr>
              <a:bgClr>
                <a:srgbClr val="00CC00"/>
              </a:bgClr>
            </a:pattFill>
            <a:round/>
            <a:headEnd/>
            <a:tailEnd/>
          </a:ln>
        </p:spPr>
        <p:txBody>
          <a:bodyPr/>
          <a:lstStyle/>
          <a:p>
            <a:endParaRPr lang="en-US"/>
          </a:p>
        </p:txBody>
      </p:sp>
      <p:sp>
        <p:nvSpPr>
          <p:cNvPr id="2100" name="Text Box 52"/>
          <p:cNvSpPr txBox="1">
            <a:spLocks noChangeArrowheads="1"/>
          </p:cNvSpPr>
          <p:nvPr/>
        </p:nvSpPr>
        <p:spPr bwMode="auto">
          <a:xfrm>
            <a:off x="3419475" y="752475"/>
            <a:ext cx="1076325" cy="319088"/>
          </a:xfrm>
          <a:prstGeom prst="rect">
            <a:avLst/>
          </a:prstGeom>
          <a:solidFill>
            <a:schemeClr val="bg1"/>
          </a:solidFill>
          <a:ln w="9525">
            <a:noFill/>
            <a:miter lim="800000"/>
            <a:headEnd/>
            <a:tailEnd/>
          </a:ln>
        </p:spPr>
        <p:txBody>
          <a:bodyPr lIns="0" tIns="0" rIns="0" bIns="0">
            <a:spAutoFit/>
          </a:bodyPr>
          <a:lstStyle/>
          <a:p>
            <a:pPr algn="ctr"/>
            <a:r>
              <a:rPr lang="en-US" altLang="ko-KR" sz="1200" b="1">
                <a:ea typeface="굴림"/>
                <a:cs typeface="굴림"/>
              </a:rPr>
              <a:t>Mosul</a:t>
            </a:r>
          </a:p>
          <a:p>
            <a:pPr algn="ctr"/>
            <a:r>
              <a:rPr lang="en-US" altLang="ko-KR" sz="900" b="1">
                <a:ea typeface="굴림"/>
                <a:cs typeface="굴림"/>
              </a:rPr>
              <a:t>(Hammam Al Aleel)</a:t>
            </a:r>
          </a:p>
        </p:txBody>
      </p:sp>
      <p:sp>
        <p:nvSpPr>
          <p:cNvPr id="2101" name="Text Box 53"/>
          <p:cNvSpPr txBox="1">
            <a:spLocks noChangeArrowheads="1"/>
          </p:cNvSpPr>
          <p:nvPr/>
        </p:nvSpPr>
        <p:spPr bwMode="auto">
          <a:xfrm>
            <a:off x="3041650" y="2116138"/>
            <a:ext cx="377825" cy="274637"/>
          </a:xfrm>
          <a:prstGeom prst="rect">
            <a:avLst/>
          </a:prstGeom>
          <a:noFill/>
          <a:ln w="9525">
            <a:noFill/>
            <a:miter lim="800000"/>
            <a:headEnd/>
            <a:tailEnd/>
          </a:ln>
        </p:spPr>
        <p:txBody>
          <a:bodyPr wrap="none">
            <a:spAutoFit/>
          </a:bodyPr>
          <a:lstStyle/>
          <a:p>
            <a:pPr algn="ctr"/>
            <a:r>
              <a:rPr lang="en-US" altLang="ko-KR" sz="1200" b="1">
                <a:ea typeface="굴림"/>
                <a:cs typeface="굴림"/>
              </a:rPr>
              <a:t>K2</a:t>
            </a:r>
          </a:p>
        </p:txBody>
      </p:sp>
      <p:sp>
        <p:nvSpPr>
          <p:cNvPr id="2102" name="Text Box 54"/>
          <p:cNvSpPr txBox="1">
            <a:spLocks noChangeArrowheads="1"/>
          </p:cNvSpPr>
          <p:nvPr/>
        </p:nvSpPr>
        <p:spPr bwMode="auto">
          <a:xfrm>
            <a:off x="6086475" y="5249863"/>
            <a:ext cx="944563" cy="274637"/>
          </a:xfrm>
          <a:prstGeom prst="rect">
            <a:avLst/>
          </a:prstGeom>
          <a:noFill/>
          <a:ln w="9525">
            <a:noFill/>
            <a:miter lim="800000"/>
            <a:headEnd/>
            <a:tailEnd/>
          </a:ln>
        </p:spPr>
        <p:txBody>
          <a:bodyPr wrap="none">
            <a:spAutoFit/>
          </a:bodyPr>
          <a:lstStyle/>
          <a:p>
            <a:pPr algn="ctr"/>
            <a:r>
              <a:rPr lang="en-US" altLang="ko-KR" sz="1200" b="1">
                <a:ea typeface="굴림"/>
                <a:cs typeface="굴림"/>
              </a:rPr>
              <a:t>Al Amarah</a:t>
            </a:r>
          </a:p>
        </p:txBody>
      </p:sp>
      <p:sp>
        <p:nvSpPr>
          <p:cNvPr id="2103" name="Freeform 55"/>
          <p:cNvSpPr>
            <a:spLocks/>
          </p:cNvSpPr>
          <p:nvPr/>
        </p:nvSpPr>
        <p:spPr bwMode="auto">
          <a:xfrm>
            <a:off x="1905000" y="1981200"/>
            <a:ext cx="1390650" cy="1123950"/>
          </a:xfrm>
          <a:custGeom>
            <a:avLst/>
            <a:gdLst>
              <a:gd name="T0" fmla="*/ 0 w 876"/>
              <a:gd name="T1" fmla="*/ 2147483647 h 708"/>
              <a:gd name="T2" fmla="*/ 2147483647 w 876"/>
              <a:gd name="T3" fmla="*/ 0 h 708"/>
              <a:gd name="T4" fmla="*/ 0 60000 65536"/>
              <a:gd name="T5" fmla="*/ 0 60000 65536"/>
              <a:gd name="T6" fmla="*/ 0 w 876"/>
              <a:gd name="T7" fmla="*/ 0 h 708"/>
              <a:gd name="T8" fmla="*/ 876 w 876"/>
              <a:gd name="T9" fmla="*/ 708 h 708"/>
            </a:gdLst>
            <a:ahLst/>
            <a:cxnLst>
              <a:cxn ang="T4">
                <a:pos x="T0" y="T1"/>
              </a:cxn>
              <a:cxn ang="T5">
                <a:pos x="T2" y="T3"/>
              </a:cxn>
            </a:cxnLst>
            <a:rect l="T6" t="T7" r="T8" b="T9"/>
            <a:pathLst>
              <a:path w="876" h="708">
                <a:moveTo>
                  <a:pt x="0" y="708"/>
                </a:moveTo>
                <a:lnTo>
                  <a:pt x="876" y="0"/>
                </a:lnTo>
              </a:path>
            </a:pathLst>
          </a:custGeom>
          <a:noFill/>
          <a:ln w="38100">
            <a:pattFill prst="wdDnDiag">
              <a:fgClr>
                <a:srgbClr val="33CC33"/>
              </a:fgClr>
              <a:bgClr>
                <a:srgbClr val="FF3300"/>
              </a:bgClr>
            </a:pattFill>
            <a:round/>
            <a:headEnd/>
            <a:tailEnd/>
          </a:ln>
        </p:spPr>
        <p:txBody>
          <a:bodyPr/>
          <a:lstStyle/>
          <a:p>
            <a:endParaRPr lang="en-US"/>
          </a:p>
        </p:txBody>
      </p:sp>
      <p:sp>
        <p:nvSpPr>
          <p:cNvPr id="2104" name="Text Box 57"/>
          <p:cNvSpPr txBox="1">
            <a:spLocks noChangeArrowheads="1"/>
          </p:cNvSpPr>
          <p:nvPr/>
        </p:nvSpPr>
        <p:spPr bwMode="auto">
          <a:xfrm>
            <a:off x="1590675" y="3733800"/>
            <a:ext cx="471488" cy="274638"/>
          </a:xfrm>
          <a:prstGeom prst="rect">
            <a:avLst/>
          </a:prstGeom>
          <a:noFill/>
          <a:ln w="9525">
            <a:noFill/>
            <a:miter lim="800000"/>
            <a:headEnd/>
            <a:tailEnd/>
          </a:ln>
        </p:spPr>
        <p:txBody>
          <a:bodyPr wrap="none">
            <a:spAutoFit/>
          </a:bodyPr>
          <a:lstStyle/>
          <a:p>
            <a:pPr algn="ctr"/>
            <a:r>
              <a:rPr lang="en-US" altLang="ko-KR" sz="1200" b="1">
                <a:ea typeface="굴림"/>
                <a:cs typeface="굴림"/>
              </a:rPr>
              <a:t>PS4</a:t>
            </a:r>
          </a:p>
        </p:txBody>
      </p:sp>
      <p:cxnSp>
        <p:nvCxnSpPr>
          <p:cNvPr id="2105" name="AutoShape 58"/>
          <p:cNvCxnSpPr>
            <a:cxnSpLocks noChangeShapeType="1"/>
            <a:stCxn id="2137" idx="2"/>
            <a:endCxn id="2128" idx="2"/>
          </p:cNvCxnSpPr>
          <p:nvPr/>
        </p:nvCxnSpPr>
        <p:spPr bwMode="auto">
          <a:xfrm flipV="1">
            <a:off x="3214688" y="1558925"/>
            <a:ext cx="2522537" cy="460375"/>
          </a:xfrm>
          <a:prstGeom prst="straightConnector1">
            <a:avLst/>
          </a:prstGeom>
          <a:noFill/>
          <a:ln w="38100">
            <a:solidFill>
              <a:srgbClr val="33CC33"/>
            </a:solidFill>
            <a:round/>
            <a:headEnd/>
            <a:tailEnd/>
          </a:ln>
        </p:spPr>
      </p:cxnSp>
      <p:sp>
        <p:nvSpPr>
          <p:cNvPr id="2106" name="Line 60"/>
          <p:cNvSpPr>
            <a:spLocks noChangeShapeType="1"/>
          </p:cNvSpPr>
          <p:nvPr/>
        </p:nvSpPr>
        <p:spPr bwMode="auto">
          <a:xfrm flipV="1">
            <a:off x="6038850" y="1385888"/>
            <a:ext cx="452438" cy="192087"/>
          </a:xfrm>
          <a:prstGeom prst="line">
            <a:avLst/>
          </a:prstGeom>
          <a:noFill/>
          <a:ln w="38100">
            <a:solidFill>
              <a:srgbClr val="33CC33"/>
            </a:solidFill>
            <a:round/>
            <a:headEnd/>
            <a:tailEnd/>
          </a:ln>
        </p:spPr>
        <p:txBody>
          <a:bodyPr/>
          <a:lstStyle/>
          <a:p>
            <a:endParaRPr lang="en-US"/>
          </a:p>
        </p:txBody>
      </p:sp>
      <p:sp>
        <p:nvSpPr>
          <p:cNvPr id="2107" name="Line 61"/>
          <p:cNvSpPr>
            <a:spLocks noChangeShapeType="1"/>
          </p:cNvSpPr>
          <p:nvPr/>
        </p:nvSpPr>
        <p:spPr bwMode="auto">
          <a:xfrm>
            <a:off x="5832475" y="1549400"/>
            <a:ext cx="223838" cy="14288"/>
          </a:xfrm>
          <a:prstGeom prst="line">
            <a:avLst/>
          </a:prstGeom>
          <a:noFill/>
          <a:ln w="38100">
            <a:solidFill>
              <a:srgbClr val="00CC00"/>
            </a:solidFill>
            <a:round/>
            <a:headEnd/>
            <a:tailEnd/>
          </a:ln>
        </p:spPr>
        <p:txBody>
          <a:bodyPr/>
          <a:lstStyle/>
          <a:p>
            <a:endParaRPr lang="en-US"/>
          </a:p>
        </p:txBody>
      </p:sp>
      <p:sp>
        <p:nvSpPr>
          <p:cNvPr id="2108" name="Oval 62"/>
          <p:cNvSpPr>
            <a:spLocks noChangeArrowheads="1"/>
          </p:cNvSpPr>
          <p:nvPr/>
        </p:nvSpPr>
        <p:spPr bwMode="auto">
          <a:xfrm rot="-6929854">
            <a:off x="6030119" y="1208881"/>
            <a:ext cx="1201738" cy="307975"/>
          </a:xfrm>
          <a:prstGeom prst="ellipse">
            <a:avLst/>
          </a:prstGeom>
          <a:gradFill rotWithShape="1">
            <a:gsLst>
              <a:gs pos="0">
                <a:srgbClr val="663300"/>
              </a:gs>
              <a:gs pos="50000">
                <a:srgbClr val="2F1800"/>
              </a:gs>
              <a:gs pos="100000">
                <a:srgbClr val="663300"/>
              </a:gs>
            </a:gsLst>
            <a:lin ang="5400000" scaled="1"/>
          </a:gradFill>
          <a:ln w="9525">
            <a:solidFill>
              <a:srgbClr val="663300"/>
            </a:solidFill>
            <a:round/>
            <a:headEnd/>
            <a:tailEnd/>
          </a:ln>
        </p:spPr>
        <p:txBody>
          <a:bodyPr wrap="none" anchor="ctr"/>
          <a:lstStyle/>
          <a:p>
            <a:endParaRPr lang="en-US"/>
          </a:p>
        </p:txBody>
      </p:sp>
      <p:sp>
        <p:nvSpPr>
          <p:cNvPr id="2109" name="Text Box 63"/>
          <p:cNvSpPr txBox="1">
            <a:spLocks noChangeArrowheads="1"/>
          </p:cNvSpPr>
          <p:nvPr/>
        </p:nvSpPr>
        <p:spPr bwMode="auto">
          <a:xfrm>
            <a:off x="5907088" y="1579563"/>
            <a:ext cx="377825" cy="274637"/>
          </a:xfrm>
          <a:prstGeom prst="rect">
            <a:avLst/>
          </a:prstGeom>
          <a:noFill/>
          <a:ln w="9525">
            <a:noFill/>
            <a:miter lim="800000"/>
            <a:headEnd/>
            <a:tailEnd/>
          </a:ln>
        </p:spPr>
        <p:txBody>
          <a:bodyPr wrap="none">
            <a:spAutoFit/>
          </a:bodyPr>
          <a:lstStyle/>
          <a:p>
            <a:pPr algn="ctr"/>
            <a:r>
              <a:rPr lang="en-US" altLang="ko-KR" sz="1200" b="1">
                <a:ea typeface="굴림"/>
                <a:cs typeface="굴림"/>
              </a:rPr>
              <a:t>K1</a:t>
            </a:r>
          </a:p>
        </p:txBody>
      </p:sp>
      <p:sp>
        <p:nvSpPr>
          <p:cNvPr id="2110" name="Text Box 64"/>
          <p:cNvSpPr txBox="1">
            <a:spLocks noChangeArrowheads="1"/>
          </p:cNvSpPr>
          <p:nvPr/>
        </p:nvSpPr>
        <p:spPr bwMode="auto">
          <a:xfrm>
            <a:off x="5514975" y="1252538"/>
            <a:ext cx="693738" cy="274637"/>
          </a:xfrm>
          <a:prstGeom prst="rect">
            <a:avLst/>
          </a:prstGeom>
          <a:noFill/>
          <a:ln w="9525">
            <a:noFill/>
            <a:miter lim="800000"/>
            <a:headEnd/>
            <a:tailEnd/>
          </a:ln>
        </p:spPr>
        <p:txBody>
          <a:bodyPr>
            <a:spAutoFit/>
          </a:bodyPr>
          <a:lstStyle/>
          <a:p>
            <a:pPr algn="ctr"/>
            <a:r>
              <a:rPr lang="en-US" altLang="ko-KR" sz="1200" b="1">
                <a:ea typeface="굴림"/>
                <a:cs typeface="굴림"/>
              </a:rPr>
              <a:t>IT1</a:t>
            </a:r>
          </a:p>
        </p:txBody>
      </p:sp>
      <p:sp>
        <p:nvSpPr>
          <p:cNvPr id="2111" name="Text Box 65"/>
          <p:cNvSpPr txBox="1">
            <a:spLocks noChangeArrowheads="1"/>
          </p:cNvSpPr>
          <p:nvPr/>
        </p:nvSpPr>
        <p:spPr bwMode="auto">
          <a:xfrm>
            <a:off x="6705600" y="914400"/>
            <a:ext cx="473075" cy="182563"/>
          </a:xfrm>
          <a:prstGeom prst="rect">
            <a:avLst/>
          </a:prstGeom>
          <a:solidFill>
            <a:schemeClr val="bg1"/>
          </a:solidFill>
          <a:ln w="9525">
            <a:noFill/>
            <a:miter lim="800000"/>
            <a:headEnd/>
            <a:tailEnd/>
          </a:ln>
        </p:spPr>
        <p:txBody>
          <a:bodyPr wrap="none" lIns="0" tIns="0" rIns="0" bIns="0">
            <a:spAutoFit/>
          </a:bodyPr>
          <a:lstStyle/>
          <a:p>
            <a:pPr algn="ctr"/>
            <a:r>
              <a:rPr lang="en-US" altLang="ko-KR" sz="1200" b="1">
                <a:ea typeface="굴림"/>
                <a:cs typeface="굴림"/>
              </a:rPr>
              <a:t>Kirkuk</a:t>
            </a:r>
          </a:p>
        </p:txBody>
      </p:sp>
      <p:sp>
        <p:nvSpPr>
          <p:cNvPr id="2112" name="Oval 66"/>
          <p:cNvSpPr>
            <a:spLocks noChangeArrowheads="1"/>
          </p:cNvSpPr>
          <p:nvPr/>
        </p:nvSpPr>
        <p:spPr bwMode="auto">
          <a:xfrm>
            <a:off x="5970588" y="1463675"/>
            <a:ext cx="152400" cy="152400"/>
          </a:xfrm>
          <a:prstGeom prst="ellipse">
            <a:avLst/>
          </a:prstGeom>
          <a:solidFill>
            <a:schemeClr val="accent2"/>
          </a:solidFill>
          <a:ln w="28575">
            <a:solidFill>
              <a:srgbClr val="00CC00"/>
            </a:solidFill>
            <a:round/>
            <a:headEnd/>
            <a:tailEnd/>
          </a:ln>
        </p:spPr>
        <p:txBody>
          <a:bodyPr wrap="none" anchor="ctr"/>
          <a:lstStyle/>
          <a:p>
            <a:endParaRPr lang="en-US"/>
          </a:p>
        </p:txBody>
      </p:sp>
      <p:sp>
        <p:nvSpPr>
          <p:cNvPr id="2113" name="AutoShape 71"/>
          <p:cNvSpPr>
            <a:spLocks noChangeArrowheads="1"/>
          </p:cNvSpPr>
          <p:nvPr/>
        </p:nvSpPr>
        <p:spPr bwMode="auto">
          <a:xfrm>
            <a:off x="2362200" y="2971800"/>
            <a:ext cx="914400" cy="533400"/>
          </a:xfrm>
          <a:prstGeom prst="wedgeRectCallout">
            <a:avLst>
              <a:gd name="adj1" fmla="val 73264"/>
              <a:gd name="adj2" fmla="val -55116"/>
            </a:avLst>
          </a:prstGeom>
          <a:solidFill>
            <a:srgbClr val="FFFFFF"/>
          </a:solidFill>
          <a:ln w="9525" algn="ctr">
            <a:solidFill>
              <a:srgbClr val="000000"/>
            </a:solidFill>
            <a:miter lim="800000"/>
            <a:headEnd/>
            <a:tailEnd/>
          </a:ln>
        </p:spPr>
        <p:txBody>
          <a:bodyPr/>
          <a:lstStyle/>
          <a:p>
            <a:r>
              <a:rPr lang="en-US" sz="800" b="1"/>
              <a:t>8” LPG</a:t>
            </a:r>
          </a:p>
          <a:p>
            <a:r>
              <a:rPr lang="en-US" sz="800" b="1"/>
              <a:t>8” Gas</a:t>
            </a:r>
          </a:p>
          <a:p>
            <a:r>
              <a:rPr lang="en-US" sz="800" b="1"/>
              <a:t>16” Gas</a:t>
            </a:r>
          </a:p>
        </p:txBody>
      </p:sp>
      <p:sp>
        <p:nvSpPr>
          <p:cNvPr id="2114" name="Text Box 78"/>
          <p:cNvSpPr txBox="1">
            <a:spLocks noChangeArrowheads="1"/>
          </p:cNvSpPr>
          <p:nvPr/>
        </p:nvSpPr>
        <p:spPr bwMode="auto">
          <a:xfrm>
            <a:off x="2362200" y="3962400"/>
            <a:ext cx="1485900" cy="304800"/>
          </a:xfrm>
          <a:prstGeom prst="rect">
            <a:avLst/>
          </a:prstGeom>
          <a:noFill/>
          <a:ln w="9525">
            <a:noFill/>
            <a:miter lim="800000"/>
            <a:headEnd/>
            <a:tailEnd/>
          </a:ln>
        </p:spPr>
        <p:txBody>
          <a:bodyPr>
            <a:spAutoFit/>
          </a:bodyPr>
          <a:lstStyle/>
          <a:p>
            <a:pPr algn="ctr"/>
            <a:r>
              <a:rPr lang="en-US" altLang="ko-KR" sz="1400" b="1">
                <a:ea typeface="굴림"/>
                <a:cs typeface="굴림"/>
              </a:rPr>
              <a:t>BAGHDAD</a:t>
            </a:r>
          </a:p>
        </p:txBody>
      </p:sp>
      <p:sp>
        <p:nvSpPr>
          <p:cNvPr id="2119" name="Line 83"/>
          <p:cNvSpPr>
            <a:spLocks noChangeShapeType="1"/>
          </p:cNvSpPr>
          <p:nvPr/>
        </p:nvSpPr>
        <p:spPr bwMode="auto">
          <a:xfrm flipH="1" flipV="1">
            <a:off x="3429000" y="2057400"/>
            <a:ext cx="228600" cy="152400"/>
          </a:xfrm>
          <a:prstGeom prst="line">
            <a:avLst/>
          </a:prstGeom>
          <a:noFill/>
          <a:ln w="9525">
            <a:solidFill>
              <a:srgbClr val="000000"/>
            </a:solidFill>
            <a:round/>
            <a:headEnd/>
            <a:tailEnd type="triangle" w="med" len="med"/>
          </a:ln>
        </p:spPr>
        <p:txBody>
          <a:bodyPr/>
          <a:lstStyle/>
          <a:p>
            <a:endParaRPr lang="en-US"/>
          </a:p>
        </p:txBody>
      </p:sp>
      <p:sp>
        <p:nvSpPr>
          <p:cNvPr id="2120" name="Freeform 84"/>
          <p:cNvSpPr>
            <a:spLocks/>
          </p:cNvSpPr>
          <p:nvPr/>
        </p:nvSpPr>
        <p:spPr bwMode="auto">
          <a:xfrm>
            <a:off x="2628900" y="4029075"/>
            <a:ext cx="1304925" cy="1390650"/>
          </a:xfrm>
          <a:custGeom>
            <a:avLst/>
            <a:gdLst>
              <a:gd name="T0" fmla="*/ 0 w 822"/>
              <a:gd name="T1" fmla="*/ 2147483647 h 876"/>
              <a:gd name="T2" fmla="*/ 2147483647 w 822"/>
              <a:gd name="T3" fmla="*/ 2147483647 h 876"/>
              <a:gd name="T4" fmla="*/ 2147483647 w 822"/>
              <a:gd name="T5" fmla="*/ 0 h 876"/>
              <a:gd name="T6" fmla="*/ 0 60000 65536"/>
              <a:gd name="T7" fmla="*/ 0 60000 65536"/>
              <a:gd name="T8" fmla="*/ 0 60000 65536"/>
              <a:gd name="T9" fmla="*/ 0 w 822"/>
              <a:gd name="T10" fmla="*/ 0 h 876"/>
              <a:gd name="T11" fmla="*/ 822 w 822"/>
              <a:gd name="T12" fmla="*/ 876 h 876"/>
            </a:gdLst>
            <a:ahLst/>
            <a:cxnLst>
              <a:cxn ang="T6">
                <a:pos x="T0" y="T1"/>
              </a:cxn>
              <a:cxn ang="T7">
                <a:pos x="T2" y="T3"/>
              </a:cxn>
              <a:cxn ang="T8">
                <a:pos x="T4" y="T5"/>
              </a:cxn>
            </a:cxnLst>
            <a:rect l="T9" t="T10" r="T11" b="T12"/>
            <a:pathLst>
              <a:path w="822" h="876">
                <a:moveTo>
                  <a:pt x="0" y="876"/>
                </a:moveTo>
                <a:cubicBezTo>
                  <a:pt x="119" y="815"/>
                  <a:pt x="606" y="650"/>
                  <a:pt x="714" y="504"/>
                </a:cubicBezTo>
                <a:cubicBezTo>
                  <a:pt x="822" y="358"/>
                  <a:pt x="662" y="105"/>
                  <a:pt x="648" y="0"/>
                </a:cubicBezTo>
              </a:path>
            </a:pathLst>
          </a:custGeom>
          <a:noFill/>
          <a:ln w="38100">
            <a:solidFill>
              <a:srgbClr val="33CC33"/>
            </a:solidFill>
            <a:round/>
            <a:headEnd/>
            <a:tailEnd/>
          </a:ln>
        </p:spPr>
        <p:txBody>
          <a:bodyPr/>
          <a:lstStyle/>
          <a:p>
            <a:endParaRPr lang="en-US"/>
          </a:p>
        </p:txBody>
      </p:sp>
      <p:sp>
        <p:nvSpPr>
          <p:cNvPr id="2122" name="Oval 86"/>
          <p:cNvSpPr>
            <a:spLocks noChangeArrowheads="1"/>
          </p:cNvSpPr>
          <p:nvPr/>
        </p:nvSpPr>
        <p:spPr bwMode="auto">
          <a:xfrm>
            <a:off x="4679950" y="5762625"/>
            <a:ext cx="228600" cy="228600"/>
          </a:xfrm>
          <a:prstGeom prst="ellipse">
            <a:avLst/>
          </a:prstGeom>
          <a:solidFill>
            <a:schemeClr val="accent2"/>
          </a:solidFill>
          <a:ln w="28575">
            <a:solidFill>
              <a:srgbClr val="00CC00"/>
            </a:solidFill>
            <a:round/>
            <a:headEnd/>
            <a:tailEnd/>
          </a:ln>
        </p:spPr>
        <p:txBody>
          <a:bodyPr wrap="none" anchor="ctr"/>
          <a:lstStyle/>
          <a:p>
            <a:endParaRPr lang="en-US"/>
          </a:p>
        </p:txBody>
      </p:sp>
      <p:sp>
        <p:nvSpPr>
          <p:cNvPr id="2123" name="Oval 87"/>
          <p:cNvSpPr>
            <a:spLocks noChangeArrowheads="1"/>
          </p:cNvSpPr>
          <p:nvPr/>
        </p:nvSpPr>
        <p:spPr bwMode="auto">
          <a:xfrm>
            <a:off x="4038600" y="5743575"/>
            <a:ext cx="217488" cy="200025"/>
          </a:xfrm>
          <a:prstGeom prst="ellipse">
            <a:avLst/>
          </a:prstGeom>
          <a:solidFill>
            <a:schemeClr val="accent2"/>
          </a:solidFill>
          <a:ln w="28575">
            <a:solidFill>
              <a:srgbClr val="FF0000"/>
            </a:solidFill>
            <a:round/>
            <a:headEnd/>
            <a:tailEnd/>
          </a:ln>
        </p:spPr>
        <p:txBody>
          <a:bodyPr wrap="none" anchor="ctr"/>
          <a:lstStyle/>
          <a:p>
            <a:endParaRPr lang="en-US"/>
          </a:p>
        </p:txBody>
      </p:sp>
      <p:sp>
        <p:nvSpPr>
          <p:cNvPr id="2124" name="Line 88"/>
          <p:cNvSpPr>
            <a:spLocks noChangeShapeType="1"/>
          </p:cNvSpPr>
          <p:nvPr/>
        </p:nvSpPr>
        <p:spPr bwMode="auto">
          <a:xfrm>
            <a:off x="4075113" y="5753100"/>
            <a:ext cx="134937" cy="163513"/>
          </a:xfrm>
          <a:prstGeom prst="line">
            <a:avLst/>
          </a:prstGeom>
          <a:noFill/>
          <a:ln w="28575">
            <a:solidFill>
              <a:srgbClr val="FF0000"/>
            </a:solidFill>
            <a:round/>
            <a:headEnd/>
            <a:tailEnd/>
          </a:ln>
        </p:spPr>
        <p:txBody>
          <a:bodyPr/>
          <a:lstStyle/>
          <a:p>
            <a:endParaRPr lang="en-US"/>
          </a:p>
        </p:txBody>
      </p:sp>
      <p:sp>
        <p:nvSpPr>
          <p:cNvPr id="2125" name="Oval 89"/>
          <p:cNvSpPr>
            <a:spLocks noChangeArrowheads="1"/>
          </p:cNvSpPr>
          <p:nvPr/>
        </p:nvSpPr>
        <p:spPr bwMode="auto">
          <a:xfrm>
            <a:off x="3429000" y="5667375"/>
            <a:ext cx="228600" cy="209550"/>
          </a:xfrm>
          <a:prstGeom prst="ellipse">
            <a:avLst/>
          </a:prstGeom>
          <a:solidFill>
            <a:schemeClr val="accent2"/>
          </a:solidFill>
          <a:ln w="28575">
            <a:solidFill>
              <a:srgbClr val="FF0000"/>
            </a:solidFill>
            <a:round/>
            <a:headEnd/>
            <a:tailEnd/>
          </a:ln>
        </p:spPr>
        <p:txBody>
          <a:bodyPr wrap="none" anchor="ctr"/>
          <a:lstStyle/>
          <a:p>
            <a:endParaRPr lang="en-US"/>
          </a:p>
        </p:txBody>
      </p:sp>
      <p:sp>
        <p:nvSpPr>
          <p:cNvPr id="2126" name="Line 90"/>
          <p:cNvSpPr>
            <a:spLocks noChangeShapeType="1"/>
          </p:cNvSpPr>
          <p:nvPr/>
        </p:nvSpPr>
        <p:spPr bwMode="auto">
          <a:xfrm>
            <a:off x="3476625" y="5691188"/>
            <a:ext cx="150813" cy="161925"/>
          </a:xfrm>
          <a:prstGeom prst="line">
            <a:avLst/>
          </a:prstGeom>
          <a:noFill/>
          <a:ln w="28575">
            <a:solidFill>
              <a:srgbClr val="FF0000"/>
            </a:solidFill>
            <a:round/>
            <a:headEnd/>
            <a:tailEnd/>
          </a:ln>
        </p:spPr>
        <p:txBody>
          <a:bodyPr/>
          <a:lstStyle/>
          <a:p>
            <a:endParaRPr lang="en-US"/>
          </a:p>
        </p:txBody>
      </p:sp>
      <p:sp>
        <p:nvSpPr>
          <p:cNvPr id="2127" name="Freeform 91"/>
          <p:cNvSpPr>
            <a:spLocks/>
          </p:cNvSpPr>
          <p:nvPr/>
        </p:nvSpPr>
        <p:spPr bwMode="auto">
          <a:xfrm>
            <a:off x="3695700" y="3990975"/>
            <a:ext cx="1714500" cy="1876425"/>
          </a:xfrm>
          <a:custGeom>
            <a:avLst/>
            <a:gdLst>
              <a:gd name="T0" fmla="*/ 0 w 1080"/>
              <a:gd name="T1" fmla="*/ 0 h 1182"/>
              <a:gd name="T2" fmla="*/ 2147483647 w 1080"/>
              <a:gd name="T3" fmla="*/ 2147483647 h 1182"/>
              <a:gd name="T4" fmla="*/ 2147483647 w 1080"/>
              <a:gd name="T5" fmla="*/ 2147483647 h 1182"/>
              <a:gd name="T6" fmla="*/ 0 60000 65536"/>
              <a:gd name="T7" fmla="*/ 0 60000 65536"/>
              <a:gd name="T8" fmla="*/ 0 60000 65536"/>
              <a:gd name="T9" fmla="*/ 0 w 1080"/>
              <a:gd name="T10" fmla="*/ 0 h 1182"/>
              <a:gd name="T11" fmla="*/ 1080 w 1080"/>
              <a:gd name="T12" fmla="*/ 1182 h 1182"/>
            </a:gdLst>
            <a:ahLst/>
            <a:cxnLst>
              <a:cxn ang="T6">
                <a:pos x="T0" y="T1"/>
              </a:cxn>
              <a:cxn ang="T7">
                <a:pos x="T2" y="T3"/>
              </a:cxn>
              <a:cxn ang="T8">
                <a:pos x="T4" y="T5"/>
              </a:cxn>
            </a:cxnLst>
            <a:rect l="T9" t="T10" r="T11" b="T12"/>
            <a:pathLst>
              <a:path w="1080" h="1182">
                <a:moveTo>
                  <a:pt x="0" y="0"/>
                </a:moveTo>
                <a:cubicBezTo>
                  <a:pt x="51" y="101"/>
                  <a:pt x="132" y="409"/>
                  <a:pt x="312" y="606"/>
                </a:cubicBezTo>
                <a:cubicBezTo>
                  <a:pt x="492" y="803"/>
                  <a:pt x="992" y="1166"/>
                  <a:pt x="1080" y="1182"/>
                </a:cubicBezTo>
              </a:path>
            </a:pathLst>
          </a:custGeom>
          <a:noFill/>
          <a:ln w="38100">
            <a:solidFill>
              <a:srgbClr val="FF0000"/>
            </a:solidFill>
            <a:round/>
            <a:headEnd/>
            <a:tailEnd/>
          </a:ln>
        </p:spPr>
        <p:txBody>
          <a:bodyPr/>
          <a:lstStyle/>
          <a:p>
            <a:endParaRPr lang="en-US"/>
          </a:p>
        </p:txBody>
      </p:sp>
      <p:sp>
        <p:nvSpPr>
          <p:cNvPr id="2128" name="Oval 93"/>
          <p:cNvSpPr>
            <a:spLocks noChangeArrowheads="1"/>
          </p:cNvSpPr>
          <p:nvPr/>
        </p:nvSpPr>
        <p:spPr bwMode="auto">
          <a:xfrm>
            <a:off x="5751513" y="1482725"/>
            <a:ext cx="152400" cy="152400"/>
          </a:xfrm>
          <a:prstGeom prst="ellipse">
            <a:avLst/>
          </a:prstGeom>
          <a:solidFill>
            <a:schemeClr val="accent2"/>
          </a:solidFill>
          <a:ln w="28575">
            <a:solidFill>
              <a:srgbClr val="00CC00"/>
            </a:solidFill>
            <a:round/>
            <a:headEnd/>
            <a:tailEnd/>
          </a:ln>
        </p:spPr>
        <p:txBody>
          <a:bodyPr wrap="none" anchor="ctr"/>
          <a:lstStyle/>
          <a:p>
            <a:endParaRPr lang="en-US"/>
          </a:p>
        </p:txBody>
      </p:sp>
      <p:sp>
        <p:nvSpPr>
          <p:cNvPr id="2129" name="Freeform 95"/>
          <p:cNvSpPr>
            <a:spLocks/>
          </p:cNvSpPr>
          <p:nvPr/>
        </p:nvSpPr>
        <p:spPr bwMode="auto">
          <a:xfrm>
            <a:off x="3790950" y="4038600"/>
            <a:ext cx="1638300" cy="1800225"/>
          </a:xfrm>
          <a:custGeom>
            <a:avLst/>
            <a:gdLst>
              <a:gd name="T0" fmla="*/ 2147483647 w 1032"/>
              <a:gd name="T1" fmla="*/ 2147483647 h 1134"/>
              <a:gd name="T2" fmla="*/ 2147483647 w 1032"/>
              <a:gd name="T3" fmla="*/ 2147483647 h 1134"/>
              <a:gd name="T4" fmla="*/ 0 w 1032"/>
              <a:gd name="T5" fmla="*/ 0 h 1134"/>
              <a:gd name="T6" fmla="*/ 0 60000 65536"/>
              <a:gd name="T7" fmla="*/ 0 60000 65536"/>
              <a:gd name="T8" fmla="*/ 0 60000 65536"/>
              <a:gd name="T9" fmla="*/ 0 w 1032"/>
              <a:gd name="T10" fmla="*/ 0 h 1134"/>
              <a:gd name="T11" fmla="*/ 1032 w 1032"/>
              <a:gd name="T12" fmla="*/ 1134 h 1134"/>
            </a:gdLst>
            <a:ahLst/>
            <a:cxnLst>
              <a:cxn ang="T6">
                <a:pos x="T0" y="T1"/>
              </a:cxn>
              <a:cxn ang="T7">
                <a:pos x="T2" y="T3"/>
              </a:cxn>
              <a:cxn ang="T8">
                <a:pos x="T4" y="T5"/>
              </a:cxn>
            </a:cxnLst>
            <a:rect l="T9" t="T10" r="T11" b="T12"/>
            <a:pathLst>
              <a:path w="1032" h="1134">
                <a:moveTo>
                  <a:pt x="1032" y="1134"/>
                </a:moveTo>
                <a:cubicBezTo>
                  <a:pt x="913" y="1039"/>
                  <a:pt x="490" y="759"/>
                  <a:pt x="318" y="570"/>
                </a:cubicBezTo>
                <a:cubicBezTo>
                  <a:pt x="146" y="381"/>
                  <a:pt x="66" y="119"/>
                  <a:pt x="0" y="0"/>
                </a:cubicBezTo>
              </a:path>
            </a:pathLst>
          </a:custGeom>
          <a:noFill/>
          <a:ln w="31750">
            <a:solidFill>
              <a:schemeClr val="tx1"/>
            </a:solidFill>
            <a:round/>
            <a:headEnd/>
            <a:tailEnd/>
          </a:ln>
        </p:spPr>
        <p:txBody>
          <a:bodyPr/>
          <a:lstStyle/>
          <a:p>
            <a:endParaRPr lang="en-US"/>
          </a:p>
        </p:txBody>
      </p:sp>
      <p:sp>
        <p:nvSpPr>
          <p:cNvPr id="2130" name="Oval 96"/>
          <p:cNvSpPr>
            <a:spLocks noChangeArrowheads="1"/>
          </p:cNvSpPr>
          <p:nvPr/>
        </p:nvSpPr>
        <p:spPr bwMode="auto">
          <a:xfrm>
            <a:off x="5334000" y="5791200"/>
            <a:ext cx="228600" cy="228600"/>
          </a:xfrm>
          <a:prstGeom prst="ellipse">
            <a:avLst/>
          </a:prstGeom>
          <a:solidFill>
            <a:schemeClr val="accent2"/>
          </a:solidFill>
          <a:ln w="28575">
            <a:solidFill>
              <a:srgbClr val="00CC00"/>
            </a:solidFill>
            <a:round/>
            <a:headEnd/>
            <a:tailEnd/>
          </a:ln>
        </p:spPr>
        <p:txBody>
          <a:bodyPr wrap="none" anchor="ctr"/>
          <a:lstStyle/>
          <a:p>
            <a:endParaRPr lang="en-US"/>
          </a:p>
        </p:txBody>
      </p:sp>
      <p:sp>
        <p:nvSpPr>
          <p:cNvPr id="2131" name="Line 97"/>
          <p:cNvSpPr>
            <a:spLocks noChangeShapeType="1"/>
          </p:cNvSpPr>
          <p:nvPr/>
        </p:nvSpPr>
        <p:spPr bwMode="auto">
          <a:xfrm flipV="1">
            <a:off x="74613" y="5848350"/>
            <a:ext cx="838200" cy="0"/>
          </a:xfrm>
          <a:prstGeom prst="line">
            <a:avLst/>
          </a:prstGeom>
          <a:noFill/>
          <a:ln w="57150">
            <a:solidFill>
              <a:srgbClr val="990099"/>
            </a:solidFill>
            <a:round/>
            <a:headEnd/>
            <a:tailEnd/>
          </a:ln>
        </p:spPr>
        <p:txBody>
          <a:bodyPr/>
          <a:lstStyle/>
          <a:p>
            <a:endParaRPr lang="en-US"/>
          </a:p>
        </p:txBody>
      </p:sp>
      <p:sp>
        <p:nvSpPr>
          <p:cNvPr id="2132" name="Text Box 98"/>
          <p:cNvSpPr txBox="1">
            <a:spLocks noChangeArrowheads="1"/>
          </p:cNvSpPr>
          <p:nvPr/>
        </p:nvSpPr>
        <p:spPr bwMode="auto">
          <a:xfrm>
            <a:off x="914400" y="5715000"/>
            <a:ext cx="1557338" cy="244475"/>
          </a:xfrm>
          <a:prstGeom prst="rect">
            <a:avLst/>
          </a:prstGeom>
          <a:noFill/>
          <a:ln w="9525">
            <a:noFill/>
            <a:miter lim="800000"/>
            <a:headEnd/>
            <a:tailEnd/>
          </a:ln>
        </p:spPr>
        <p:txBody>
          <a:bodyPr>
            <a:spAutoFit/>
          </a:bodyPr>
          <a:lstStyle/>
          <a:p>
            <a:r>
              <a:rPr lang="en-US" altLang="ko-KR" sz="1000">
                <a:ea typeface="굴림"/>
                <a:cs typeface="굴림"/>
              </a:rPr>
              <a:t>Natural Gas</a:t>
            </a:r>
          </a:p>
        </p:txBody>
      </p:sp>
      <p:sp>
        <p:nvSpPr>
          <p:cNvPr id="2133" name="Line 99"/>
          <p:cNvSpPr>
            <a:spLocks noChangeShapeType="1"/>
          </p:cNvSpPr>
          <p:nvPr/>
        </p:nvSpPr>
        <p:spPr bwMode="auto">
          <a:xfrm flipV="1">
            <a:off x="74613" y="5648325"/>
            <a:ext cx="838200" cy="0"/>
          </a:xfrm>
          <a:prstGeom prst="line">
            <a:avLst/>
          </a:prstGeom>
          <a:noFill/>
          <a:ln w="57150">
            <a:solidFill>
              <a:srgbClr val="FF3300"/>
            </a:solidFill>
            <a:round/>
            <a:headEnd/>
            <a:tailEnd/>
          </a:ln>
        </p:spPr>
        <p:txBody>
          <a:bodyPr/>
          <a:lstStyle/>
          <a:p>
            <a:endParaRPr lang="en-US"/>
          </a:p>
        </p:txBody>
      </p:sp>
      <p:sp>
        <p:nvSpPr>
          <p:cNvPr id="2134" name="Text Box 100"/>
          <p:cNvSpPr txBox="1">
            <a:spLocks noChangeArrowheads="1"/>
          </p:cNvSpPr>
          <p:nvPr/>
        </p:nvSpPr>
        <p:spPr bwMode="auto">
          <a:xfrm>
            <a:off x="914400" y="5514975"/>
            <a:ext cx="1557338" cy="244475"/>
          </a:xfrm>
          <a:prstGeom prst="rect">
            <a:avLst/>
          </a:prstGeom>
          <a:noFill/>
          <a:ln w="9525">
            <a:noFill/>
            <a:miter lim="800000"/>
            <a:headEnd/>
            <a:tailEnd/>
          </a:ln>
        </p:spPr>
        <p:txBody>
          <a:bodyPr>
            <a:spAutoFit/>
          </a:bodyPr>
          <a:lstStyle/>
          <a:p>
            <a:r>
              <a:rPr lang="en-US" altLang="ko-KR" sz="1000">
                <a:ea typeface="굴림"/>
                <a:cs typeface="굴림"/>
              </a:rPr>
              <a:t>Liquid Petroleum Gas</a:t>
            </a:r>
          </a:p>
        </p:txBody>
      </p:sp>
      <p:sp>
        <p:nvSpPr>
          <p:cNvPr id="2135" name="AutoShape 101"/>
          <p:cNvSpPr>
            <a:spLocks noChangeArrowheads="1"/>
          </p:cNvSpPr>
          <p:nvPr/>
        </p:nvSpPr>
        <p:spPr bwMode="auto">
          <a:xfrm rot="7381432">
            <a:off x="6143625" y="6276975"/>
            <a:ext cx="228600" cy="228600"/>
          </a:xfrm>
          <a:prstGeom prst="triangle">
            <a:avLst>
              <a:gd name="adj" fmla="val 54167"/>
            </a:avLst>
          </a:prstGeom>
          <a:solidFill>
            <a:srgbClr val="00CC00"/>
          </a:solidFill>
          <a:ln w="9525" algn="ctr">
            <a:noFill/>
            <a:miter lim="800000"/>
            <a:headEnd/>
            <a:tailEnd/>
          </a:ln>
        </p:spPr>
        <p:txBody>
          <a:bodyPr wrap="none" anchor="ctr"/>
          <a:lstStyle/>
          <a:p>
            <a:endParaRPr lang="en-US"/>
          </a:p>
        </p:txBody>
      </p:sp>
      <p:sp>
        <p:nvSpPr>
          <p:cNvPr id="2136" name="Oval 102"/>
          <p:cNvSpPr>
            <a:spLocks noChangeArrowheads="1"/>
          </p:cNvSpPr>
          <p:nvPr/>
        </p:nvSpPr>
        <p:spPr bwMode="auto">
          <a:xfrm>
            <a:off x="3324225" y="762000"/>
            <a:ext cx="152400" cy="152400"/>
          </a:xfrm>
          <a:prstGeom prst="ellipse">
            <a:avLst/>
          </a:prstGeom>
          <a:solidFill>
            <a:schemeClr val="tx1"/>
          </a:solidFill>
          <a:ln w="25400">
            <a:solidFill>
              <a:schemeClr val="tx1"/>
            </a:solidFill>
            <a:round/>
            <a:headEnd/>
            <a:tailEnd/>
          </a:ln>
        </p:spPr>
        <p:txBody>
          <a:bodyPr wrap="none" anchor="ctr"/>
          <a:lstStyle/>
          <a:p>
            <a:endParaRPr lang="en-US"/>
          </a:p>
        </p:txBody>
      </p:sp>
      <p:sp>
        <p:nvSpPr>
          <p:cNvPr id="2137" name="Oval 103"/>
          <p:cNvSpPr>
            <a:spLocks noChangeArrowheads="1"/>
          </p:cNvSpPr>
          <p:nvPr/>
        </p:nvSpPr>
        <p:spPr bwMode="auto">
          <a:xfrm>
            <a:off x="3228975" y="1905000"/>
            <a:ext cx="228600" cy="228600"/>
          </a:xfrm>
          <a:prstGeom prst="ellipse">
            <a:avLst/>
          </a:prstGeom>
          <a:solidFill>
            <a:schemeClr val="accent2"/>
          </a:solidFill>
          <a:ln w="28575">
            <a:solidFill>
              <a:srgbClr val="00CC00"/>
            </a:solidFill>
            <a:round/>
            <a:headEnd/>
            <a:tailEnd/>
          </a:ln>
        </p:spPr>
        <p:txBody>
          <a:bodyPr wrap="none" anchor="ctr"/>
          <a:lstStyle/>
          <a:p>
            <a:endParaRPr lang="en-US"/>
          </a:p>
        </p:txBody>
      </p:sp>
      <p:sp>
        <p:nvSpPr>
          <p:cNvPr id="2138" name="AutoShape 104"/>
          <p:cNvSpPr>
            <a:spLocks noChangeArrowheads="1"/>
          </p:cNvSpPr>
          <p:nvPr/>
        </p:nvSpPr>
        <p:spPr bwMode="auto">
          <a:xfrm>
            <a:off x="3581400" y="1295400"/>
            <a:ext cx="990600" cy="228600"/>
          </a:xfrm>
          <a:prstGeom prst="wedgeRectCallout">
            <a:avLst>
              <a:gd name="adj1" fmla="val -60255"/>
              <a:gd name="adj2" fmla="val -57815"/>
            </a:avLst>
          </a:prstGeom>
          <a:solidFill>
            <a:srgbClr val="FFFFFF"/>
          </a:solidFill>
          <a:ln w="9525" algn="ctr">
            <a:solidFill>
              <a:srgbClr val="000000"/>
            </a:solidFill>
            <a:miter lim="800000"/>
            <a:headEnd/>
            <a:tailEnd/>
          </a:ln>
        </p:spPr>
        <p:txBody>
          <a:bodyPr/>
          <a:lstStyle/>
          <a:p>
            <a:r>
              <a:rPr lang="en-US" sz="800" b="1"/>
              <a:t>16” Product</a:t>
            </a:r>
          </a:p>
        </p:txBody>
      </p:sp>
      <p:sp>
        <p:nvSpPr>
          <p:cNvPr id="2139" name="Freeform 105"/>
          <p:cNvSpPr>
            <a:spLocks/>
          </p:cNvSpPr>
          <p:nvPr/>
        </p:nvSpPr>
        <p:spPr bwMode="auto">
          <a:xfrm flipV="1">
            <a:off x="4648200" y="6019800"/>
            <a:ext cx="685800" cy="352425"/>
          </a:xfrm>
          <a:custGeom>
            <a:avLst/>
            <a:gdLst>
              <a:gd name="T0" fmla="*/ 0 w 177"/>
              <a:gd name="T1" fmla="*/ 0 h 306"/>
              <a:gd name="T2" fmla="*/ 2147483647 w 177"/>
              <a:gd name="T3" fmla="*/ 2147483647 h 306"/>
              <a:gd name="T4" fmla="*/ 0 60000 65536"/>
              <a:gd name="T5" fmla="*/ 0 60000 65536"/>
              <a:gd name="T6" fmla="*/ 0 w 177"/>
              <a:gd name="T7" fmla="*/ 0 h 306"/>
              <a:gd name="T8" fmla="*/ 177 w 177"/>
              <a:gd name="T9" fmla="*/ 306 h 306"/>
            </a:gdLst>
            <a:ahLst/>
            <a:cxnLst>
              <a:cxn ang="T4">
                <a:pos x="T0" y="T1"/>
              </a:cxn>
              <a:cxn ang="T5">
                <a:pos x="T2" y="T3"/>
              </a:cxn>
            </a:cxnLst>
            <a:rect l="T6" t="T7" r="T8" b="T9"/>
            <a:pathLst>
              <a:path w="177" h="306">
                <a:moveTo>
                  <a:pt x="0" y="0"/>
                </a:moveTo>
                <a:lnTo>
                  <a:pt x="177" y="306"/>
                </a:lnTo>
              </a:path>
            </a:pathLst>
          </a:custGeom>
          <a:noFill/>
          <a:ln w="9525">
            <a:solidFill>
              <a:srgbClr val="000000"/>
            </a:solidFill>
            <a:round/>
            <a:headEnd/>
            <a:tailEnd type="triangle" w="med" len="med"/>
          </a:ln>
        </p:spPr>
        <p:txBody>
          <a:bodyPr/>
          <a:lstStyle/>
          <a:p>
            <a:endParaRPr lang="en-US"/>
          </a:p>
        </p:txBody>
      </p:sp>
      <p:sp>
        <p:nvSpPr>
          <p:cNvPr id="2140" name="Freeform 109"/>
          <p:cNvSpPr>
            <a:spLocks/>
          </p:cNvSpPr>
          <p:nvPr/>
        </p:nvSpPr>
        <p:spPr bwMode="auto">
          <a:xfrm>
            <a:off x="1838325" y="3200400"/>
            <a:ext cx="762000" cy="2133600"/>
          </a:xfrm>
          <a:custGeom>
            <a:avLst/>
            <a:gdLst>
              <a:gd name="T0" fmla="*/ 2147483647 w 468"/>
              <a:gd name="T1" fmla="*/ 2147483647 h 1296"/>
              <a:gd name="T2" fmla="*/ 2147483647 w 468"/>
              <a:gd name="T3" fmla="*/ 2147483647 h 1296"/>
              <a:gd name="T4" fmla="*/ 0 w 468"/>
              <a:gd name="T5" fmla="*/ 0 h 1296"/>
              <a:gd name="T6" fmla="*/ 0 60000 65536"/>
              <a:gd name="T7" fmla="*/ 0 60000 65536"/>
              <a:gd name="T8" fmla="*/ 0 60000 65536"/>
              <a:gd name="T9" fmla="*/ 0 w 468"/>
              <a:gd name="T10" fmla="*/ 0 h 1296"/>
              <a:gd name="T11" fmla="*/ 468 w 468"/>
              <a:gd name="T12" fmla="*/ 1296 h 1296"/>
            </a:gdLst>
            <a:ahLst/>
            <a:cxnLst>
              <a:cxn ang="T6">
                <a:pos x="T0" y="T1"/>
              </a:cxn>
              <a:cxn ang="T7">
                <a:pos x="T2" y="T3"/>
              </a:cxn>
              <a:cxn ang="T8">
                <a:pos x="T4" y="T5"/>
              </a:cxn>
            </a:cxnLst>
            <a:rect l="T9" t="T10" r="T11" b="T12"/>
            <a:pathLst>
              <a:path w="468" h="1296">
                <a:moveTo>
                  <a:pt x="466" y="1294"/>
                </a:moveTo>
                <a:lnTo>
                  <a:pt x="468" y="1296"/>
                </a:lnTo>
                <a:lnTo>
                  <a:pt x="0" y="0"/>
                </a:lnTo>
              </a:path>
            </a:pathLst>
          </a:custGeom>
          <a:noFill/>
          <a:ln w="40005">
            <a:pattFill prst="wdDnDiag">
              <a:fgClr>
                <a:srgbClr val="33CC33"/>
              </a:fgClr>
              <a:bgClr>
                <a:srgbClr val="FF3300"/>
              </a:bgClr>
            </a:pattFill>
            <a:round/>
            <a:headEnd/>
            <a:tailEnd/>
          </a:ln>
        </p:spPr>
        <p:txBody>
          <a:bodyPr/>
          <a:lstStyle/>
          <a:p>
            <a:endParaRPr lang="en-US"/>
          </a:p>
        </p:txBody>
      </p:sp>
      <p:sp>
        <p:nvSpPr>
          <p:cNvPr id="2141" name="Oval 110"/>
          <p:cNvSpPr>
            <a:spLocks noChangeArrowheads="1"/>
          </p:cNvSpPr>
          <p:nvPr/>
        </p:nvSpPr>
        <p:spPr bwMode="auto">
          <a:xfrm>
            <a:off x="1778000" y="3108325"/>
            <a:ext cx="152400" cy="152400"/>
          </a:xfrm>
          <a:prstGeom prst="ellipse">
            <a:avLst/>
          </a:prstGeom>
          <a:solidFill>
            <a:schemeClr val="accent2"/>
          </a:solidFill>
          <a:ln w="28575">
            <a:solidFill>
              <a:srgbClr val="FF0000"/>
            </a:solidFill>
            <a:round/>
            <a:headEnd/>
            <a:tailEnd/>
          </a:ln>
        </p:spPr>
        <p:txBody>
          <a:bodyPr wrap="none" anchor="ctr"/>
          <a:lstStyle/>
          <a:p>
            <a:endParaRPr lang="en-US"/>
          </a:p>
        </p:txBody>
      </p:sp>
      <p:sp>
        <p:nvSpPr>
          <p:cNvPr id="2142" name="Line 111"/>
          <p:cNvSpPr>
            <a:spLocks noChangeShapeType="1"/>
          </p:cNvSpPr>
          <p:nvPr/>
        </p:nvSpPr>
        <p:spPr bwMode="auto">
          <a:xfrm>
            <a:off x="1797050" y="3124200"/>
            <a:ext cx="120650" cy="120650"/>
          </a:xfrm>
          <a:prstGeom prst="line">
            <a:avLst/>
          </a:prstGeom>
          <a:noFill/>
          <a:ln w="28575">
            <a:solidFill>
              <a:srgbClr val="FF0000"/>
            </a:solidFill>
            <a:round/>
            <a:headEnd/>
            <a:tailEnd/>
          </a:ln>
        </p:spPr>
        <p:txBody>
          <a:bodyPr/>
          <a:lstStyle/>
          <a:p>
            <a:endParaRPr lang="en-US"/>
          </a:p>
        </p:txBody>
      </p:sp>
      <p:sp>
        <p:nvSpPr>
          <p:cNvPr id="2143" name="Oval 112"/>
          <p:cNvSpPr>
            <a:spLocks noChangeArrowheads="1"/>
          </p:cNvSpPr>
          <p:nvPr/>
        </p:nvSpPr>
        <p:spPr bwMode="auto">
          <a:xfrm>
            <a:off x="2000250" y="3886200"/>
            <a:ext cx="217488" cy="200025"/>
          </a:xfrm>
          <a:prstGeom prst="ellipse">
            <a:avLst/>
          </a:prstGeom>
          <a:solidFill>
            <a:schemeClr val="accent2"/>
          </a:solidFill>
          <a:ln w="28575">
            <a:solidFill>
              <a:srgbClr val="FF0000"/>
            </a:solidFill>
            <a:round/>
            <a:headEnd/>
            <a:tailEnd/>
          </a:ln>
        </p:spPr>
        <p:txBody>
          <a:bodyPr wrap="none" anchor="ctr"/>
          <a:lstStyle/>
          <a:p>
            <a:endParaRPr lang="en-US"/>
          </a:p>
        </p:txBody>
      </p:sp>
      <p:sp>
        <p:nvSpPr>
          <p:cNvPr id="2144" name="Line 113"/>
          <p:cNvSpPr>
            <a:spLocks noChangeShapeType="1"/>
          </p:cNvSpPr>
          <p:nvPr/>
        </p:nvSpPr>
        <p:spPr bwMode="auto">
          <a:xfrm>
            <a:off x="2036763" y="3895725"/>
            <a:ext cx="134937" cy="163513"/>
          </a:xfrm>
          <a:prstGeom prst="line">
            <a:avLst/>
          </a:prstGeom>
          <a:noFill/>
          <a:ln w="28575">
            <a:solidFill>
              <a:srgbClr val="FF0000"/>
            </a:solidFill>
            <a:round/>
            <a:headEnd/>
            <a:tailEnd/>
          </a:ln>
        </p:spPr>
        <p:txBody>
          <a:bodyPr/>
          <a:lstStyle/>
          <a:p>
            <a:endParaRPr lang="en-US"/>
          </a:p>
        </p:txBody>
      </p:sp>
      <p:sp>
        <p:nvSpPr>
          <p:cNvPr id="2145" name="AutoShape 114"/>
          <p:cNvSpPr>
            <a:spLocks noChangeArrowheads="1"/>
          </p:cNvSpPr>
          <p:nvPr/>
        </p:nvSpPr>
        <p:spPr bwMode="auto">
          <a:xfrm>
            <a:off x="2133600" y="6019800"/>
            <a:ext cx="1143000" cy="304800"/>
          </a:xfrm>
          <a:prstGeom prst="wedgeRectCallout">
            <a:avLst>
              <a:gd name="adj1" fmla="val 55278"/>
              <a:gd name="adj2" fmla="val -139065"/>
            </a:avLst>
          </a:prstGeom>
          <a:solidFill>
            <a:srgbClr val="FFFFFF"/>
          </a:solidFill>
          <a:ln w="9525" algn="ctr">
            <a:solidFill>
              <a:srgbClr val="000000"/>
            </a:solidFill>
            <a:miter lim="800000"/>
            <a:headEnd/>
            <a:tailEnd/>
          </a:ln>
        </p:spPr>
        <p:txBody>
          <a:bodyPr/>
          <a:lstStyle/>
          <a:p>
            <a:r>
              <a:rPr lang="en-US" sz="800" b="1"/>
              <a:t>42” Strategic </a:t>
            </a:r>
          </a:p>
          <a:p>
            <a:r>
              <a:rPr lang="en-US" sz="800" b="1"/>
              <a:t>Crude Line</a:t>
            </a:r>
          </a:p>
        </p:txBody>
      </p:sp>
      <p:sp>
        <p:nvSpPr>
          <p:cNvPr id="2146" name="Oval 115"/>
          <p:cNvSpPr>
            <a:spLocks noChangeAspect="1" noChangeArrowheads="1"/>
          </p:cNvSpPr>
          <p:nvPr/>
        </p:nvSpPr>
        <p:spPr bwMode="auto">
          <a:xfrm>
            <a:off x="2971800" y="6096000"/>
            <a:ext cx="92075" cy="92075"/>
          </a:xfrm>
          <a:prstGeom prst="ellipse">
            <a:avLst/>
          </a:prstGeom>
          <a:solidFill>
            <a:srgbClr val="00FF00"/>
          </a:solidFill>
          <a:ln w="9525">
            <a:noFill/>
            <a:round/>
            <a:headEnd/>
            <a:tailEnd/>
          </a:ln>
        </p:spPr>
        <p:txBody>
          <a:bodyPr wrap="none" anchor="ctr"/>
          <a:lstStyle/>
          <a:p>
            <a:endParaRPr lang="en-US"/>
          </a:p>
        </p:txBody>
      </p:sp>
      <p:sp>
        <p:nvSpPr>
          <p:cNvPr id="2148" name="Oval 118"/>
          <p:cNvSpPr>
            <a:spLocks noChangeAspect="1" noChangeArrowheads="1"/>
          </p:cNvSpPr>
          <p:nvPr/>
        </p:nvSpPr>
        <p:spPr bwMode="auto">
          <a:xfrm>
            <a:off x="4462463" y="1352550"/>
            <a:ext cx="92075" cy="92075"/>
          </a:xfrm>
          <a:prstGeom prst="ellipse">
            <a:avLst/>
          </a:prstGeom>
          <a:solidFill>
            <a:srgbClr val="FF3300"/>
          </a:solidFill>
          <a:ln w="9525">
            <a:noFill/>
            <a:round/>
            <a:headEnd/>
            <a:tailEnd/>
          </a:ln>
        </p:spPr>
        <p:txBody>
          <a:bodyPr wrap="none" anchor="ctr"/>
          <a:lstStyle/>
          <a:p>
            <a:endParaRPr lang="en-US"/>
          </a:p>
        </p:txBody>
      </p:sp>
      <p:sp>
        <p:nvSpPr>
          <p:cNvPr id="2149" name="Text Box 120"/>
          <p:cNvSpPr txBox="1">
            <a:spLocks noChangeArrowheads="1"/>
          </p:cNvSpPr>
          <p:nvPr/>
        </p:nvSpPr>
        <p:spPr bwMode="auto">
          <a:xfrm>
            <a:off x="666750" y="5248275"/>
            <a:ext cx="1981200" cy="244475"/>
          </a:xfrm>
          <a:prstGeom prst="rect">
            <a:avLst/>
          </a:prstGeom>
          <a:noFill/>
          <a:ln w="9525">
            <a:noFill/>
            <a:miter lim="800000"/>
            <a:headEnd/>
            <a:tailEnd/>
          </a:ln>
        </p:spPr>
        <p:txBody>
          <a:bodyPr>
            <a:spAutoFit/>
          </a:bodyPr>
          <a:lstStyle/>
          <a:p>
            <a:r>
              <a:rPr lang="en-US" altLang="ko-KR" sz="1000">
                <a:ea typeface="굴림"/>
                <a:cs typeface="굴림"/>
              </a:rPr>
              <a:t>Pump Station (Out of Service)</a:t>
            </a:r>
          </a:p>
        </p:txBody>
      </p:sp>
      <p:sp>
        <p:nvSpPr>
          <p:cNvPr id="2150" name="AutoShape 122"/>
          <p:cNvSpPr>
            <a:spLocks noChangeArrowheads="1"/>
          </p:cNvSpPr>
          <p:nvPr/>
        </p:nvSpPr>
        <p:spPr bwMode="auto">
          <a:xfrm>
            <a:off x="1600200" y="1828800"/>
            <a:ext cx="990600" cy="381000"/>
          </a:xfrm>
          <a:prstGeom prst="wedgeRectCallout">
            <a:avLst>
              <a:gd name="adj1" fmla="val 114773"/>
              <a:gd name="adj2" fmla="val -185417"/>
            </a:avLst>
          </a:prstGeom>
          <a:solidFill>
            <a:srgbClr val="FFFFFF"/>
          </a:solidFill>
          <a:ln w="9525" algn="ctr">
            <a:solidFill>
              <a:srgbClr val="000000"/>
            </a:solidFill>
            <a:miter lim="800000"/>
            <a:headEnd/>
            <a:tailEnd/>
          </a:ln>
        </p:spPr>
        <p:txBody>
          <a:bodyPr/>
          <a:lstStyle/>
          <a:p>
            <a:r>
              <a:rPr lang="en-US" sz="800" b="1"/>
              <a:t>46” IT Crude</a:t>
            </a:r>
          </a:p>
          <a:p>
            <a:r>
              <a:rPr lang="en-US" sz="800" b="1"/>
              <a:t>40” IT Crude</a:t>
            </a:r>
          </a:p>
        </p:txBody>
      </p:sp>
      <p:sp>
        <p:nvSpPr>
          <p:cNvPr id="2152" name="AutoShape 130"/>
          <p:cNvSpPr>
            <a:spLocks noChangeArrowheads="1"/>
          </p:cNvSpPr>
          <p:nvPr/>
        </p:nvSpPr>
        <p:spPr bwMode="auto">
          <a:xfrm>
            <a:off x="5943600" y="5867400"/>
            <a:ext cx="838200" cy="228600"/>
          </a:xfrm>
          <a:prstGeom prst="wedgeRectCallout">
            <a:avLst>
              <a:gd name="adj1" fmla="val -67046"/>
              <a:gd name="adj2" fmla="val 31250"/>
            </a:avLst>
          </a:prstGeom>
          <a:solidFill>
            <a:schemeClr val="bg1"/>
          </a:solidFill>
          <a:ln w="9525" algn="ctr">
            <a:solidFill>
              <a:srgbClr val="000000"/>
            </a:solidFill>
            <a:miter lim="800000"/>
            <a:headEnd/>
            <a:tailEnd/>
          </a:ln>
        </p:spPr>
        <p:txBody>
          <a:bodyPr/>
          <a:lstStyle/>
          <a:p>
            <a:r>
              <a:rPr lang="en-US" sz="800" b="1"/>
              <a:t>48”  Crude</a:t>
            </a:r>
          </a:p>
        </p:txBody>
      </p:sp>
      <p:sp>
        <p:nvSpPr>
          <p:cNvPr id="2153" name="Oval 131"/>
          <p:cNvSpPr>
            <a:spLocks noChangeAspect="1" noChangeArrowheads="1"/>
          </p:cNvSpPr>
          <p:nvPr/>
        </p:nvSpPr>
        <p:spPr bwMode="auto">
          <a:xfrm>
            <a:off x="6629400" y="5943600"/>
            <a:ext cx="92075" cy="92075"/>
          </a:xfrm>
          <a:prstGeom prst="ellipse">
            <a:avLst/>
          </a:prstGeom>
          <a:solidFill>
            <a:srgbClr val="00FF00"/>
          </a:solidFill>
          <a:ln w="9525">
            <a:noFill/>
            <a:round/>
            <a:headEnd/>
            <a:tailEnd/>
          </a:ln>
        </p:spPr>
        <p:txBody>
          <a:bodyPr wrap="none" anchor="ctr"/>
          <a:lstStyle/>
          <a:p>
            <a:endParaRPr lang="en-US"/>
          </a:p>
        </p:txBody>
      </p:sp>
      <p:sp>
        <p:nvSpPr>
          <p:cNvPr id="2154" name="Line 132"/>
          <p:cNvSpPr>
            <a:spLocks noChangeShapeType="1"/>
          </p:cNvSpPr>
          <p:nvPr/>
        </p:nvSpPr>
        <p:spPr bwMode="auto">
          <a:xfrm>
            <a:off x="5943600" y="5943600"/>
            <a:ext cx="0" cy="0"/>
          </a:xfrm>
          <a:prstGeom prst="line">
            <a:avLst/>
          </a:prstGeom>
          <a:noFill/>
          <a:ln w="9525">
            <a:solidFill>
              <a:srgbClr val="000000"/>
            </a:solidFill>
            <a:round/>
            <a:headEnd/>
            <a:tailEnd/>
          </a:ln>
        </p:spPr>
        <p:txBody>
          <a:bodyPr/>
          <a:lstStyle/>
          <a:p>
            <a:endParaRPr lang="en-US"/>
          </a:p>
        </p:txBody>
      </p:sp>
      <p:sp>
        <p:nvSpPr>
          <p:cNvPr id="2155" name="Line 133"/>
          <p:cNvSpPr>
            <a:spLocks noChangeShapeType="1"/>
          </p:cNvSpPr>
          <p:nvPr/>
        </p:nvSpPr>
        <p:spPr bwMode="auto">
          <a:xfrm>
            <a:off x="5943600" y="5867400"/>
            <a:ext cx="0" cy="0"/>
          </a:xfrm>
          <a:prstGeom prst="line">
            <a:avLst/>
          </a:prstGeom>
          <a:noFill/>
          <a:ln w="9525">
            <a:solidFill>
              <a:srgbClr val="000000"/>
            </a:solidFill>
            <a:round/>
            <a:headEnd/>
            <a:tailEnd/>
          </a:ln>
        </p:spPr>
        <p:txBody>
          <a:bodyPr/>
          <a:lstStyle/>
          <a:p>
            <a:endParaRPr lang="en-US"/>
          </a:p>
        </p:txBody>
      </p:sp>
      <p:sp>
        <p:nvSpPr>
          <p:cNvPr id="2156" name="Line 134"/>
          <p:cNvSpPr>
            <a:spLocks noChangeShapeType="1"/>
          </p:cNvSpPr>
          <p:nvPr/>
        </p:nvSpPr>
        <p:spPr bwMode="auto">
          <a:xfrm>
            <a:off x="5867400" y="5791200"/>
            <a:ext cx="0" cy="0"/>
          </a:xfrm>
          <a:prstGeom prst="line">
            <a:avLst/>
          </a:prstGeom>
          <a:noFill/>
          <a:ln w="9525">
            <a:solidFill>
              <a:srgbClr val="000000"/>
            </a:solidFill>
            <a:round/>
            <a:headEnd/>
            <a:tailEnd/>
          </a:ln>
        </p:spPr>
        <p:txBody>
          <a:bodyPr/>
          <a:lstStyle/>
          <a:p>
            <a:endParaRPr lang="en-US"/>
          </a:p>
        </p:txBody>
      </p:sp>
      <p:sp>
        <p:nvSpPr>
          <p:cNvPr id="2157" name="Oval 143"/>
          <p:cNvSpPr>
            <a:spLocks noChangeArrowheads="1"/>
          </p:cNvSpPr>
          <p:nvPr/>
        </p:nvSpPr>
        <p:spPr bwMode="auto">
          <a:xfrm rot="-6929854">
            <a:off x="4954588" y="3122612"/>
            <a:ext cx="609600" cy="307975"/>
          </a:xfrm>
          <a:prstGeom prst="ellipse">
            <a:avLst/>
          </a:prstGeom>
          <a:gradFill rotWithShape="1">
            <a:gsLst>
              <a:gs pos="0">
                <a:srgbClr val="663300"/>
              </a:gs>
              <a:gs pos="50000">
                <a:srgbClr val="2F1800"/>
              </a:gs>
              <a:gs pos="100000">
                <a:srgbClr val="663300"/>
              </a:gs>
            </a:gsLst>
            <a:lin ang="5400000" scaled="1"/>
          </a:gradFill>
          <a:ln w="9525" algn="ctr">
            <a:solidFill>
              <a:srgbClr val="663300"/>
            </a:solidFill>
            <a:round/>
            <a:headEnd/>
            <a:tailEnd/>
          </a:ln>
        </p:spPr>
        <p:txBody>
          <a:bodyPr wrap="none" anchor="ctr"/>
          <a:lstStyle/>
          <a:p>
            <a:endParaRPr lang="en-US"/>
          </a:p>
        </p:txBody>
      </p:sp>
      <p:sp>
        <p:nvSpPr>
          <p:cNvPr id="82064" name="Oval 144"/>
          <p:cNvSpPr>
            <a:spLocks noChangeArrowheads="1"/>
          </p:cNvSpPr>
          <p:nvPr/>
        </p:nvSpPr>
        <p:spPr bwMode="auto">
          <a:xfrm>
            <a:off x="3581400" y="3810000"/>
            <a:ext cx="304800" cy="304800"/>
          </a:xfrm>
          <a:prstGeom prst="ellipse">
            <a:avLst/>
          </a:prstGeom>
          <a:gradFill rotWithShape="1">
            <a:gsLst>
              <a:gs pos="0">
                <a:schemeClr val="tx1">
                  <a:gamma/>
                  <a:tint val="84706"/>
                  <a:invGamma/>
                </a:schemeClr>
              </a:gs>
              <a:gs pos="100000">
                <a:schemeClr val="tx1"/>
              </a:gs>
            </a:gsLst>
            <a:path path="shape">
              <a:fillToRect l="50000" t="50000" r="50000" b="50000"/>
            </a:path>
          </a:gradFill>
          <a:ln w="25400">
            <a:solidFill>
              <a:schemeClr val="tx1"/>
            </a:solidFill>
            <a:round/>
            <a:headEnd/>
            <a:tailEnd/>
          </a:ln>
          <a:effectLst/>
        </p:spPr>
        <p:txBody>
          <a:bodyPr wrap="none" anchor="ctr"/>
          <a:lstStyle/>
          <a:p>
            <a:pPr>
              <a:defRPr/>
            </a:pPr>
            <a:endParaRPr lang="en-US"/>
          </a:p>
        </p:txBody>
      </p:sp>
      <p:sp>
        <p:nvSpPr>
          <p:cNvPr id="2159" name="AutoShape 145"/>
          <p:cNvSpPr>
            <a:spLocks noChangeArrowheads="1"/>
          </p:cNvSpPr>
          <p:nvPr/>
        </p:nvSpPr>
        <p:spPr bwMode="auto">
          <a:xfrm>
            <a:off x="4572000" y="3657600"/>
            <a:ext cx="838200" cy="228600"/>
          </a:xfrm>
          <a:prstGeom prst="wedgeRectCallout">
            <a:avLst>
              <a:gd name="adj1" fmla="val -51894"/>
              <a:gd name="adj2" fmla="val -107639"/>
            </a:avLst>
          </a:prstGeom>
          <a:solidFill>
            <a:srgbClr val="FFFFFF"/>
          </a:solidFill>
          <a:ln w="9525" algn="ctr">
            <a:solidFill>
              <a:srgbClr val="000000"/>
            </a:solidFill>
            <a:miter lim="800000"/>
            <a:headEnd/>
            <a:tailEnd/>
          </a:ln>
        </p:spPr>
        <p:txBody>
          <a:bodyPr/>
          <a:lstStyle/>
          <a:p>
            <a:r>
              <a:rPr lang="en-US" sz="800" b="1"/>
              <a:t>12” Crude</a:t>
            </a:r>
          </a:p>
        </p:txBody>
      </p:sp>
      <p:sp>
        <p:nvSpPr>
          <p:cNvPr id="2160" name="Oval 146"/>
          <p:cNvSpPr>
            <a:spLocks noChangeAspect="1" noChangeArrowheads="1"/>
          </p:cNvSpPr>
          <p:nvPr/>
        </p:nvSpPr>
        <p:spPr bwMode="auto">
          <a:xfrm>
            <a:off x="5232400" y="3733800"/>
            <a:ext cx="92075" cy="92075"/>
          </a:xfrm>
          <a:prstGeom prst="ellipse">
            <a:avLst/>
          </a:prstGeom>
          <a:solidFill>
            <a:srgbClr val="FF0000"/>
          </a:solidFill>
          <a:ln w="9525">
            <a:noFill/>
            <a:round/>
            <a:headEnd/>
            <a:tailEnd/>
          </a:ln>
        </p:spPr>
        <p:txBody>
          <a:bodyPr wrap="none" anchor="ctr"/>
          <a:lstStyle/>
          <a:p>
            <a:endParaRPr lang="en-US"/>
          </a:p>
        </p:txBody>
      </p:sp>
      <p:sp>
        <p:nvSpPr>
          <p:cNvPr id="2166" name="Oval 152"/>
          <p:cNvSpPr>
            <a:spLocks noChangeAspect="1" noChangeArrowheads="1"/>
          </p:cNvSpPr>
          <p:nvPr/>
        </p:nvSpPr>
        <p:spPr bwMode="auto">
          <a:xfrm>
            <a:off x="2425700" y="2041525"/>
            <a:ext cx="92075" cy="92075"/>
          </a:xfrm>
          <a:prstGeom prst="ellipse">
            <a:avLst/>
          </a:prstGeom>
          <a:solidFill>
            <a:srgbClr val="00FF00"/>
          </a:solidFill>
          <a:ln w="9525">
            <a:noFill/>
            <a:round/>
            <a:headEnd/>
            <a:tailEnd/>
          </a:ln>
        </p:spPr>
        <p:txBody>
          <a:bodyPr wrap="none" anchor="ctr"/>
          <a:lstStyle/>
          <a:p>
            <a:endParaRPr lang="en-US"/>
          </a:p>
        </p:txBody>
      </p:sp>
      <p:sp>
        <p:nvSpPr>
          <p:cNvPr id="2167" name="AutoShape 163"/>
          <p:cNvSpPr>
            <a:spLocks noChangeArrowheads="1"/>
          </p:cNvSpPr>
          <p:nvPr/>
        </p:nvSpPr>
        <p:spPr bwMode="auto">
          <a:xfrm rot="-6338779">
            <a:off x="3017838" y="3214688"/>
            <a:ext cx="238125" cy="276225"/>
          </a:xfrm>
          <a:prstGeom prst="star4">
            <a:avLst>
              <a:gd name="adj" fmla="val 12500"/>
            </a:avLst>
          </a:prstGeom>
          <a:gradFill rotWithShape="1">
            <a:gsLst>
              <a:gs pos="0">
                <a:srgbClr val="B9B900"/>
              </a:gs>
              <a:gs pos="100000">
                <a:srgbClr val="FFFF00"/>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2168" name="Line 164"/>
          <p:cNvSpPr>
            <a:spLocks noChangeShapeType="1"/>
          </p:cNvSpPr>
          <p:nvPr/>
        </p:nvSpPr>
        <p:spPr bwMode="auto">
          <a:xfrm flipH="1">
            <a:off x="3200400" y="3352800"/>
            <a:ext cx="304800" cy="152400"/>
          </a:xfrm>
          <a:prstGeom prst="line">
            <a:avLst/>
          </a:prstGeom>
          <a:noFill/>
          <a:ln w="9525">
            <a:solidFill>
              <a:srgbClr val="000000"/>
            </a:solidFill>
            <a:round/>
            <a:headEnd/>
            <a:tailEnd type="triangle" w="med" len="med"/>
          </a:ln>
        </p:spPr>
        <p:txBody>
          <a:bodyPr/>
          <a:lstStyle/>
          <a:p>
            <a:endParaRPr lang="en-US"/>
          </a:p>
        </p:txBody>
      </p:sp>
      <p:sp>
        <p:nvSpPr>
          <p:cNvPr id="2169" name="Oval 165"/>
          <p:cNvSpPr>
            <a:spLocks noChangeArrowheads="1"/>
          </p:cNvSpPr>
          <p:nvPr/>
        </p:nvSpPr>
        <p:spPr bwMode="auto">
          <a:xfrm>
            <a:off x="3505200" y="3200400"/>
            <a:ext cx="304800" cy="304800"/>
          </a:xfrm>
          <a:prstGeom prst="ellipse">
            <a:avLst/>
          </a:prstGeom>
          <a:gradFill rotWithShape="1">
            <a:gsLst>
              <a:gs pos="0">
                <a:srgbClr val="00CCFF"/>
              </a:gs>
              <a:gs pos="100000">
                <a:srgbClr val="005E76"/>
              </a:gs>
            </a:gsLst>
            <a:path path="rect">
              <a:fillToRect r="100000" b="100000"/>
            </a:path>
          </a:gradFill>
          <a:ln w="9525" algn="ctr">
            <a:noFill/>
            <a:round/>
            <a:headEnd/>
            <a:tailEnd/>
          </a:ln>
        </p:spPr>
        <p:txBody>
          <a:bodyPr wrap="none" anchor="ctr"/>
          <a:lstStyle/>
          <a:p>
            <a:pPr algn="ctr"/>
            <a:r>
              <a:rPr lang="en-US" altLang="ko-KR" sz="1600" b="1">
                <a:ea typeface="굴림"/>
                <a:cs typeface="굴림"/>
              </a:rPr>
              <a:t>1</a:t>
            </a:r>
          </a:p>
        </p:txBody>
      </p:sp>
      <p:sp>
        <p:nvSpPr>
          <p:cNvPr id="2170" name="AutoShape 166"/>
          <p:cNvSpPr>
            <a:spLocks noChangeArrowheads="1"/>
          </p:cNvSpPr>
          <p:nvPr/>
        </p:nvSpPr>
        <p:spPr bwMode="auto">
          <a:xfrm rot="-6338779">
            <a:off x="3263106" y="1180307"/>
            <a:ext cx="230187" cy="228600"/>
          </a:xfrm>
          <a:prstGeom prst="star4">
            <a:avLst>
              <a:gd name="adj" fmla="val 12500"/>
            </a:avLst>
          </a:prstGeom>
          <a:gradFill rotWithShape="1">
            <a:gsLst>
              <a:gs pos="0">
                <a:srgbClr val="B9B900"/>
              </a:gs>
              <a:gs pos="100000">
                <a:srgbClr val="FFFF00"/>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2171" name="Freeform 167"/>
          <p:cNvSpPr>
            <a:spLocks/>
          </p:cNvSpPr>
          <p:nvPr/>
        </p:nvSpPr>
        <p:spPr bwMode="auto">
          <a:xfrm rot="-2151942">
            <a:off x="2854325" y="1274763"/>
            <a:ext cx="407988" cy="180975"/>
          </a:xfrm>
          <a:custGeom>
            <a:avLst/>
            <a:gdLst>
              <a:gd name="T0" fmla="*/ 0 w 192"/>
              <a:gd name="T1" fmla="*/ 0 h 306"/>
              <a:gd name="T2" fmla="*/ 2147483647 w 192"/>
              <a:gd name="T3" fmla="*/ 2147483647 h 306"/>
              <a:gd name="T4" fmla="*/ 0 60000 65536"/>
              <a:gd name="T5" fmla="*/ 0 60000 65536"/>
              <a:gd name="T6" fmla="*/ 0 w 192"/>
              <a:gd name="T7" fmla="*/ 0 h 306"/>
              <a:gd name="T8" fmla="*/ 192 w 192"/>
              <a:gd name="T9" fmla="*/ 306 h 306"/>
            </a:gdLst>
            <a:ahLst/>
            <a:cxnLst>
              <a:cxn ang="T4">
                <a:pos x="T0" y="T1"/>
              </a:cxn>
              <a:cxn ang="T5">
                <a:pos x="T2" y="T3"/>
              </a:cxn>
            </a:cxnLst>
            <a:rect l="T6" t="T7" r="T8" b="T9"/>
            <a:pathLst>
              <a:path w="192" h="306">
                <a:moveTo>
                  <a:pt x="0" y="0"/>
                </a:moveTo>
                <a:lnTo>
                  <a:pt x="192" y="306"/>
                </a:lnTo>
              </a:path>
            </a:pathLst>
          </a:custGeom>
          <a:noFill/>
          <a:ln w="9525">
            <a:solidFill>
              <a:srgbClr val="000000"/>
            </a:solidFill>
            <a:round/>
            <a:headEnd/>
            <a:tailEnd type="triangle" w="med" len="med"/>
          </a:ln>
        </p:spPr>
        <p:txBody>
          <a:bodyPr/>
          <a:lstStyle/>
          <a:p>
            <a:endParaRPr lang="en-US"/>
          </a:p>
        </p:txBody>
      </p:sp>
      <p:sp>
        <p:nvSpPr>
          <p:cNvPr id="2172" name="Oval 168"/>
          <p:cNvSpPr>
            <a:spLocks noChangeArrowheads="1"/>
          </p:cNvSpPr>
          <p:nvPr/>
        </p:nvSpPr>
        <p:spPr bwMode="auto">
          <a:xfrm>
            <a:off x="2590800" y="1295400"/>
            <a:ext cx="304800" cy="304800"/>
          </a:xfrm>
          <a:prstGeom prst="ellipse">
            <a:avLst/>
          </a:prstGeom>
          <a:gradFill rotWithShape="1">
            <a:gsLst>
              <a:gs pos="0">
                <a:srgbClr val="00CCFF"/>
              </a:gs>
              <a:gs pos="100000">
                <a:srgbClr val="005E76"/>
              </a:gs>
            </a:gsLst>
            <a:path path="rect">
              <a:fillToRect r="100000" b="100000"/>
            </a:path>
          </a:gradFill>
          <a:ln w="9525" algn="ctr">
            <a:noFill/>
            <a:round/>
            <a:headEnd/>
            <a:tailEnd/>
          </a:ln>
        </p:spPr>
        <p:txBody>
          <a:bodyPr wrap="none" anchor="ctr"/>
          <a:lstStyle/>
          <a:p>
            <a:pPr algn="ctr"/>
            <a:r>
              <a:rPr lang="en-US" altLang="ko-KR" sz="1600" b="1">
                <a:ea typeface="굴림"/>
                <a:cs typeface="굴림"/>
              </a:rPr>
              <a:t>3</a:t>
            </a:r>
          </a:p>
        </p:txBody>
      </p:sp>
      <p:sp>
        <p:nvSpPr>
          <p:cNvPr id="2173" name="AutoShape 169"/>
          <p:cNvSpPr>
            <a:spLocks noChangeArrowheads="1"/>
          </p:cNvSpPr>
          <p:nvPr/>
        </p:nvSpPr>
        <p:spPr bwMode="auto">
          <a:xfrm rot="-6338779">
            <a:off x="4495006" y="3429794"/>
            <a:ext cx="230188" cy="228600"/>
          </a:xfrm>
          <a:prstGeom prst="star4">
            <a:avLst>
              <a:gd name="adj" fmla="val 12500"/>
            </a:avLst>
          </a:prstGeom>
          <a:solidFill>
            <a:srgbClr val="FFFF00"/>
          </a:solidFill>
          <a:ln w="9525">
            <a:solidFill>
              <a:schemeClr val="tx1"/>
            </a:solidFill>
            <a:miter lim="800000"/>
            <a:headEnd/>
            <a:tailEnd/>
          </a:ln>
        </p:spPr>
        <p:txBody>
          <a:bodyPr wrap="none" anchor="ctr"/>
          <a:lstStyle/>
          <a:p>
            <a:endParaRPr lang="en-US"/>
          </a:p>
        </p:txBody>
      </p:sp>
      <p:sp>
        <p:nvSpPr>
          <p:cNvPr id="2174" name="Line 170"/>
          <p:cNvSpPr>
            <a:spLocks noChangeShapeType="1"/>
          </p:cNvSpPr>
          <p:nvPr/>
        </p:nvSpPr>
        <p:spPr bwMode="auto">
          <a:xfrm>
            <a:off x="4343400" y="3200400"/>
            <a:ext cx="228600" cy="228600"/>
          </a:xfrm>
          <a:prstGeom prst="line">
            <a:avLst/>
          </a:prstGeom>
          <a:noFill/>
          <a:ln w="9525">
            <a:solidFill>
              <a:srgbClr val="000000"/>
            </a:solidFill>
            <a:round/>
            <a:headEnd/>
            <a:tailEnd type="triangle" w="med" len="med"/>
          </a:ln>
        </p:spPr>
        <p:txBody>
          <a:bodyPr/>
          <a:lstStyle/>
          <a:p>
            <a:endParaRPr lang="en-US"/>
          </a:p>
        </p:txBody>
      </p:sp>
      <p:sp>
        <p:nvSpPr>
          <p:cNvPr id="2175" name="Oval 171"/>
          <p:cNvSpPr>
            <a:spLocks noChangeArrowheads="1"/>
          </p:cNvSpPr>
          <p:nvPr/>
        </p:nvSpPr>
        <p:spPr bwMode="auto">
          <a:xfrm>
            <a:off x="4114800" y="2895600"/>
            <a:ext cx="304800" cy="304800"/>
          </a:xfrm>
          <a:prstGeom prst="ellipse">
            <a:avLst/>
          </a:prstGeom>
          <a:gradFill rotWithShape="1">
            <a:gsLst>
              <a:gs pos="0">
                <a:srgbClr val="00CCFF"/>
              </a:gs>
              <a:gs pos="100000">
                <a:srgbClr val="005E76"/>
              </a:gs>
            </a:gsLst>
            <a:path path="rect">
              <a:fillToRect r="100000" b="100000"/>
            </a:path>
          </a:gradFill>
          <a:ln w="9525" algn="ctr">
            <a:noFill/>
            <a:round/>
            <a:headEnd/>
            <a:tailEnd/>
          </a:ln>
        </p:spPr>
        <p:txBody>
          <a:bodyPr wrap="none" anchor="ctr"/>
          <a:lstStyle/>
          <a:p>
            <a:pPr algn="ctr"/>
            <a:r>
              <a:rPr lang="en-US" altLang="ko-KR" sz="1600" b="1">
                <a:ea typeface="굴림"/>
                <a:cs typeface="굴림"/>
              </a:rPr>
              <a:t>2</a:t>
            </a:r>
          </a:p>
        </p:txBody>
      </p:sp>
      <p:sp>
        <p:nvSpPr>
          <p:cNvPr id="2176" name="AutoShape 174"/>
          <p:cNvSpPr>
            <a:spLocks noChangeArrowheads="1"/>
          </p:cNvSpPr>
          <p:nvPr/>
        </p:nvSpPr>
        <p:spPr bwMode="auto">
          <a:xfrm rot="-6338779">
            <a:off x="3017838" y="3062288"/>
            <a:ext cx="238125" cy="276225"/>
          </a:xfrm>
          <a:prstGeom prst="star4">
            <a:avLst>
              <a:gd name="adj" fmla="val 12500"/>
            </a:avLst>
          </a:prstGeom>
          <a:gradFill rotWithShape="1">
            <a:gsLst>
              <a:gs pos="0">
                <a:srgbClr val="B9B900"/>
              </a:gs>
              <a:gs pos="100000">
                <a:srgbClr val="FFFF00"/>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2179" name="Freeform 91"/>
          <p:cNvSpPr>
            <a:spLocks/>
          </p:cNvSpPr>
          <p:nvPr/>
        </p:nvSpPr>
        <p:spPr bwMode="auto">
          <a:xfrm>
            <a:off x="3657600" y="4038600"/>
            <a:ext cx="1714500" cy="1876425"/>
          </a:xfrm>
          <a:custGeom>
            <a:avLst/>
            <a:gdLst>
              <a:gd name="T0" fmla="*/ 0 w 1080"/>
              <a:gd name="T1" fmla="*/ 0 h 1182"/>
              <a:gd name="T2" fmla="*/ 2147483647 w 1080"/>
              <a:gd name="T3" fmla="*/ 2147483647 h 1182"/>
              <a:gd name="T4" fmla="*/ 2147483647 w 1080"/>
              <a:gd name="T5" fmla="*/ 2147483647 h 1182"/>
              <a:gd name="T6" fmla="*/ 0 60000 65536"/>
              <a:gd name="T7" fmla="*/ 0 60000 65536"/>
              <a:gd name="T8" fmla="*/ 0 60000 65536"/>
              <a:gd name="T9" fmla="*/ 0 w 1080"/>
              <a:gd name="T10" fmla="*/ 0 h 1182"/>
              <a:gd name="T11" fmla="*/ 1080 w 1080"/>
              <a:gd name="T12" fmla="*/ 1182 h 1182"/>
            </a:gdLst>
            <a:ahLst/>
            <a:cxnLst>
              <a:cxn ang="T6">
                <a:pos x="T0" y="T1"/>
              </a:cxn>
              <a:cxn ang="T7">
                <a:pos x="T2" y="T3"/>
              </a:cxn>
              <a:cxn ang="T8">
                <a:pos x="T4" y="T5"/>
              </a:cxn>
            </a:cxnLst>
            <a:rect l="T9" t="T10" r="T11" b="T12"/>
            <a:pathLst>
              <a:path w="1080" h="1182">
                <a:moveTo>
                  <a:pt x="0" y="0"/>
                </a:moveTo>
                <a:cubicBezTo>
                  <a:pt x="51" y="101"/>
                  <a:pt x="132" y="409"/>
                  <a:pt x="312" y="606"/>
                </a:cubicBezTo>
                <a:cubicBezTo>
                  <a:pt x="492" y="803"/>
                  <a:pt x="992" y="1166"/>
                  <a:pt x="1080" y="1182"/>
                </a:cubicBezTo>
              </a:path>
            </a:pathLst>
          </a:custGeom>
          <a:noFill/>
          <a:ln w="38100">
            <a:solidFill>
              <a:srgbClr val="990099"/>
            </a:solidFill>
            <a:round/>
            <a:headEnd/>
            <a:tailEnd/>
          </a:ln>
        </p:spPr>
        <p:txBody>
          <a:bodyPr/>
          <a:lstStyle/>
          <a:p>
            <a:endParaRPr lang="en-US"/>
          </a:p>
        </p:txBody>
      </p:sp>
      <p:sp>
        <p:nvSpPr>
          <p:cNvPr id="2180" name="Slide Number Placeholder 175"/>
          <p:cNvSpPr>
            <a:spLocks noGrp="1"/>
          </p:cNvSpPr>
          <p:nvPr>
            <p:ph type="sldNum" sz="quarter" idx="12"/>
          </p:nvPr>
        </p:nvSpPr>
        <p:spPr>
          <a:noFill/>
        </p:spPr>
        <p:txBody>
          <a:bodyPr/>
          <a:lstStyle/>
          <a:p>
            <a:fld id="{5F063A40-86D9-44AE-B28D-6C2C60E7D6AA}" type="slidenum">
              <a:rPr lang="en-US" smtClean="0"/>
              <a:pPr/>
              <a:t>19</a:t>
            </a:fld>
            <a:endParaRPr lang="en-US" smtClean="0"/>
          </a:p>
        </p:txBody>
      </p:sp>
      <p:sp>
        <p:nvSpPr>
          <p:cNvPr id="2181" name="AutoShape 174"/>
          <p:cNvSpPr>
            <a:spLocks noChangeArrowheads="1"/>
          </p:cNvSpPr>
          <p:nvPr/>
        </p:nvSpPr>
        <p:spPr bwMode="auto">
          <a:xfrm rot="-6338779">
            <a:off x="3017838" y="2909888"/>
            <a:ext cx="238125" cy="276225"/>
          </a:xfrm>
          <a:prstGeom prst="star4">
            <a:avLst>
              <a:gd name="adj" fmla="val 12500"/>
            </a:avLst>
          </a:prstGeom>
          <a:gradFill rotWithShape="1">
            <a:gsLst>
              <a:gs pos="0">
                <a:srgbClr val="B9B900"/>
              </a:gs>
              <a:gs pos="100000">
                <a:srgbClr val="FFFF00"/>
              </a:gs>
            </a:gsLst>
            <a:path path="shape">
              <a:fillToRect l="50000" t="50000" r="50000" b="50000"/>
            </a:path>
          </a:gradFill>
          <a:ln w="9525" algn="ctr">
            <a:solidFill>
              <a:schemeClr val="tx1"/>
            </a:solidFill>
            <a:miter lim="800000"/>
            <a:headEnd/>
            <a:tailEnd/>
          </a:ln>
        </p:spPr>
        <p:txBody>
          <a:bodyPr wrap="none" anchor="ctr"/>
          <a:lstStyle/>
          <a:p>
            <a:endParaRPr lang="en-US"/>
          </a:p>
        </p:txBody>
      </p:sp>
      <p:sp>
        <p:nvSpPr>
          <p:cNvPr id="2182" name="Oval 152"/>
          <p:cNvSpPr>
            <a:spLocks noChangeAspect="1" noChangeArrowheads="1"/>
          </p:cNvSpPr>
          <p:nvPr/>
        </p:nvSpPr>
        <p:spPr bwMode="auto">
          <a:xfrm>
            <a:off x="2425700" y="1905000"/>
            <a:ext cx="92075" cy="92075"/>
          </a:xfrm>
          <a:prstGeom prst="ellipse">
            <a:avLst/>
          </a:prstGeom>
          <a:solidFill>
            <a:srgbClr val="00FF00"/>
          </a:solidFill>
          <a:ln w="9525">
            <a:noFill/>
            <a:round/>
            <a:headEnd/>
            <a:tailEnd/>
          </a:ln>
        </p:spPr>
        <p:txBody>
          <a:bodyPr wrap="none" anchor="ctr"/>
          <a:lstStyle/>
          <a:p>
            <a:endParaRPr lang="en-US"/>
          </a:p>
        </p:txBody>
      </p:sp>
      <p:pic>
        <p:nvPicPr>
          <p:cNvPr id="50178" name="Picture 2" descr="\\copdc1\profiles\Mark\My Documents\My Pictures\Kamal.JPG"/>
          <p:cNvPicPr>
            <a:picLocks noChangeAspect="1" noChangeArrowheads="1"/>
          </p:cNvPicPr>
          <p:nvPr/>
        </p:nvPicPr>
        <p:blipFill>
          <a:blip r:embed="rId3" cstate="print"/>
          <a:srcRect/>
          <a:stretch>
            <a:fillRect/>
          </a:stretch>
        </p:blipFill>
        <p:spPr bwMode="auto">
          <a:xfrm>
            <a:off x="5638800" y="2362200"/>
            <a:ext cx="3413760" cy="25603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Iraqi Ministries of Oil and Electricity</a:t>
            </a:r>
            <a:endParaRPr lang="en-US" dirty="0"/>
          </a:p>
        </p:txBody>
      </p:sp>
      <p:pic>
        <p:nvPicPr>
          <p:cNvPr id="28674" name="Picture 2" descr="\\copdc1\profiles\Mark\My Documents\esd team at swords.JPG"/>
          <p:cNvPicPr>
            <a:picLocks noChangeAspect="1" noChangeArrowheads="1"/>
          </p:cNvPicPr>
          <p:nvPr/>
        </p:nvPicPr>
        <p:blipFill>
          <a:blip r:embed="rId3" cstate="print"/>
          <a:srcRect/>
          <a:stretch>
            <a:fillRect/>
          </a:stretch>
        </p:blipFill>
        <p:spPr bwMode="auto">
          <a:xfrm>
            <a:off x="381012" y="1188720"/>
            <a:ext cx="4097445" cy="2743200"/>
          </a:xfrm>
          <a:prstGeom prst="rect">
            <a:avLst/>
          </a:prstGeom>
          <a:noFill/>
        </p:spPr>
      </p:pic>
      <p:pic>
        <p:nvPicPr>
          <p:cNvPr id="4" name="Picture 1" descr="\\copdc1\profiles\Mark\My Documents\My Pictures\helo um qasr.JPG"/>
          <p:cNvPicPr>
            <a:picLocks noChangeAspect="1" noChangeArrowheads="1"/>
          </p:cNvPicPr>
          <p:nvPr/>
        </p:nvPicPr>
        <p:blipFill>
          <a:blip r:embed="rId4" cstate="print"/>
          <a:srcRect/>
          <a:stretch>
            <a:fillRect/>
          </a:stretch>
        </p:blipFill>
        <p:spPr bwMode="auto">
          <a:xfrm>
            <a:off x="5181600" y="1295400"/>
            <a:ext cx="3661721" cy="2743200"/>
          </a:xfrm>
          <a:prstGeom prst="rect">
            <a:avLst/>
          </a:prstGeom>
          <a:noFill/>
        </p:spPr>
      </p:pic>
      <p:pic>
        <p:nvPicPr>
          <p:cNvPr id="28675" name="Picture 3" descr="\\copdc1\profiles\Mark\My Documents\My Pictures\basra boat.JPG"/>
          <p:cNvPicPr>
            <a:picLocks noChangeAspect="1" noChangeArrowheads="1"/>
          </p:cNvPicPr>
          <p:nvPr/>
        </p:nvPicPr>
        <p:blipFill>
          <a:blip r:embed="rId5" cstate="print"/>
          <a:srcRect/>
          <a:stretch>
            <a:fillRect/>
          </a:stretch>
        </p:blipFill>
        <p:spPr bwMode="auto">
          <a:xfrm>
            <a:off x="457200" y="4114800"/>
            <a:ext cx="3657600" cy="2743200"/>
          </a:xfrm>
          <a:prstGeom prst="rect">
            <a:avLst/>
          </a:prstGeom>
          <a:noFill/>
        </p:spPr>
      </p:pic>
      <p:pic>
        <p:nvPicPr>
          <p:cNvPr id="28676" name="Picture 4" descr="\\copdc1\profiles\Mark\My Documents\My Pictures\qudos2.JPG"/>
          <p:cNvPicPr>
            <a:picLocks noChangeAspect="1" noChangeArrowheads="1"/>
          </p:cNvPicPr>
          <p:nvPr/>
        </p:nvPicPr>
        <p:blipFill>
          <a:blip r:embed="rId6" cstate="print"/>
          <a:srcRect/>
          <a:stretch>
            <a:fillRect/>
          </a:stretch>
        </p:blipFill>
        <p:spPr bwMode="auto">
          <a:xfrm>
            <a:off x="4724400" y="4114800"/>
            <a:ext cx="3657494" cy="2743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1202" name="Picture 2" descr="\\copdc1\profiles\Mark\My Documents\My Pictures\Al Faw.JPG"/>
          <p:cNvPicPr>
            <a:picLocks noChangeAspect="1" noChangeArrowheads="1"/>
          </p:cNvPicPr>
          <p:nvPr/>
        </p:nvPicPr>
        <p:blipFill>
          <a:blip r:embed="rId2" cstate="print"/>
          <a:srcRect/>
          <a:stretch>
            <a:fillRect/>
          </a:stretch>
        </p:blipFill>
        <p:spPr bwMode="auto">
          <a:xfrm>
            <a:off x="4800600" y="3840480"/>
            <a:ext cx="4023586" cy="3017520"/>
          </a:xfrm>
          <a:prstGeom prst="rect">
            <a:avLst/>
          </a:prstGeom>
          <a:noFill/>
        </p:spPr>
      </p:pic>
      <p:pic>
        <p:nvPicPr>
          <p:cNvPr id="51203" name="Picture 3" descr="\\copdc1\profiles\Mark\My Documents\My Pictures\civil.JPG"/>
          <p:cNvPicPr>
            <a:picLocks noChangeAspect="1" noChangeArrowheads="1"/>
          </p:cNvPicPr>
          <p:nvPr/>
        </p:nvPicPr>
        <p:blipFill>
          <a:blip r:embed="rId3" cstate="print"/>
          <a:srcRect/>
          <a:stretch>
            <a:fillRect/>
          </a:stretch>
        </p:blipFill>
        <p:spPr bwMode="auto">
          <a:xfrm>
            <a:off x="304800" y="3657600"/>
            <a:ext cx="4023360" cy="3017520"/>
          </a:xfrm>
          <a:prstGeom prst="rect">
            <a:avLst/>
          </a:prstGeom>
          <a:noFill/>
        </p:spPr>
      </p:pic>
      <p:pic>
        <p:nvPicPr>
          <p:cNvPr id="51204" name="Picture 4" descr="\\copdc1\profiles\Mark\My Documents\My Pictures\defense.JPG"/>
          <p:cNvPicPr>
            <a:picLocks noChangeAspect="1" noChangeArrowheads="1"/>
          </p:cNvPicPr>
          <p:nvPr/>
        </p:nvPicPr>
        <p:blipFill>
          <a:blip r:embed="rId4" cstate="print"/>
          <a:srcRect/>
          <a:stretch>
            <a:fillRect/>
          </a:stretch>
        </p:blipFill>
        <p:spPr bwMode="auto">
          <a:xfrm>
            <a:off x="4800600" y="1143000"/>
            <a:ext cx="4023360" cy="3017520"/>
          </a:xfrm>
          <a:prstGeom prst="rect">
            <a:avLst/>
          </a:prstGeom>
          <a:noFill/>
        </p:spPr>
      </p:pic>
      <p:pic>
        <p:nvPicPr>
          <p:cNvPr id="51205" name="Picture 5" descr="\\copdc1\profiles\Mark\My Documents\My Pictures\plane.JPG"/>
          <p:cNvPicPr>
            <a:picLocks noChangeAspect="1" noChangeArrowheads="1"/>
          </p:cNvPicPr>
          <p:nvPr/>
        </p:nvPicPr>
        <p:blipFill>
          <a:blip r:embed="rId5" cstate="print"/>
          <a:srcRect/>
          <a:stretch>
            <a:fillRect/>
          </a:stretch>
        </p:blipFill>
        <p:spPr bwMode="auto">
          <a:xfrm>
            <a:off x="304800" y="1143000"/>
            <a:ext cx="4023360" cy="301752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95600"/>
            <a:ext cx="8229600" cy="1143000"/>
          </a:xfrm>
        </p:spPr>
        <p:txBody>
          <a:bodyPr/>
          <a:lstStyle/>
          <a:p>
            <a:r>
              <a:rPr lang="en-US" dirty="0" smtClean="0"/>
              <a:t>Back-Up</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619250" y="293688"/>
            <a:ext cx="3790950" cy="504825"/>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ESD Oil Snapshot</a:t>
            </a:r>
          </a:p>
        </p:txBody>
      </p:sp>
      <p:graphicFrame>
        <p:nvGraphicFramePr>
          <p:cNvPr id="9" name="Group 1050"/>
          <p:cNvGraphicFramePr>
            <a:graphicFrameLocks noGrp="1"/>
          </p:cNvGraphicFramePr>
          <p:nvPr/>
        </p:nvGraphicFramePr>
        <p:xfrm>
          <a:off x="5410200" y="0"/>
          <a:ext cx="3733800" cy="1022351"/>
        </p:xfrm>
        <a:graphic>
          <a:graphicData uri="http://schemas.openxmlformats.org/drawingml/2006/table">
            <a:tbl>
              <a:tblPr/>
              <a:tblGrid>
                <a:gridCol w="990600"/>
                <a:gridCol w="2743200"/>
              </a:tblGrid>
              <a:tr h="341538">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JCP Condition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smtClean="0">
                          <a:ln>
                            <a:noFill/>
                          </a:ln>
                          <a:solidFill>
                            <a:schemeClr val="tx1"/>
                          </a:solidFill>
                          <a:effectLst/>
                          <a:latin typeface="Arial" charset="0"/>
                          <a:cs typeface="Arial" charset="0"/>
                        </a:rPr>
                        <a:t>Improved Essential Services and Infrastructure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339275">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JCP Objective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smtClean="0">
                          <a:ln>
                            <a:noFill/>
                          </a:ln>
                          <a:solidFill>
                            <a:schemeClr val="tx1"/>
                          </a:solidFill>
                          <a:effectLst/>
                          <a:latin typeface="Arial" charset="0"/>
                          <a:cs typeface="Arial" charset="0"/>
                        </a:rPr>
                        <a:t>Influence energy sector to provide fuel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341538">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Key Task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Increase hydrocarbon energy production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bl>
          </a:graphicData>
        </a:graphic>
      </p:graphicFrame>
      <p:cxnSp>
        <p:nvCxnSpPr>
          <p:cNvPr id="7" name="Straight Connector 6"/>
          <p:cNvCxnSpPr/>
          <p:nvPr/>
        </p:nvCxnSpPr>
        <p:spPr bwMode="auto">
          <a:xfrm rot="5400000">
            <a:off x="2067235" y="3723965"/>
            <a:ext cx="5315918" cy="1588"/>
          </a:xfrm>
          <a:prstGeom prst="line">
            <a:avLst/>
          </a:prstGeom>
          <a:solidFill>
            <a:srgbClr val="FFFF00"/>
          </a:solidFill>
          <a:ln w="31750" cap="flat" cmpd="sng" algn="ctr">
            <a:solidFill>
              <a:schemeClr val="tx1"/>
            </a:solidFill>
            <a:prstDash val="solid"/>
            <a:round/>
            <a:headEnd type="none" w="med" len="med"/>
            <a:tailEnd type="none" w="med" len="med"/>
          </a:ln>
          <a:effectLst/>
        </p:spPr>
      </p:cxnSp>
      <p:pic>
        <p:nvPicPr>
          <p:cNvPr id="4" name="Picture 4"/>
          <p:cNvPicPr>
            <a:picLocks noChangeAspect="1" noChangeArrowheads="1"/>
          </p:cNvPicPr>
          <p:nvPr/>
        </p:nvPicPr>
        <p:blipFill>
          <a:blip r:embed="rId3"/>
          <a:srcRect/>
          <a:stretch>
            <a:fillRect/>
          </a:stretch>
        </p:blipFill>
        <p:spPr bwMode="auto">
          <a:xfrm>
            <a:off x="-1" y="4267200"/>
            <a:ext cx="4648201" cy="2590801"/>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0" y="825904"/>
            <a:ext cx="4648200" cy="2193270"/>
          </a:xfrm>
          <a:prstGeom prst="rect">
            <a:avLst/>
          </a:prstGeom>
          <a:noFill/>
          <a:ln w="9525">
            <a:noFill/>
            <a:miter lim="800000"/>
            <a:headEnd/>
            <a:tailEnd/>
          </a:ln>
        </p:spPr>
      </p:pic>
      <p:pic>
        <p:nvPicPr>
          <p:cNvPr id="6" name="Picture 6"/>
          <p:cNvPicPr>
            <a:picLocks noChangeAspect="1" noChangeArrowheads="1"/>
          </p:cNvPicPr>
          <p:nvPr/>
        </p:nvPicPr>
        <p:blipFill>
          <a:blip r:embed="rId5"/>
          <a:srcRect/>
          <a:stretch>
            <a:fillRect/>
          </a:stretch>
        </p:blipFill>
        <p:spPr bwMode="auto">
          <a:xfrm>
            <a:off x="914400" y="2895600"/>
            <a:ext cx="2390775" cy="1238250"/>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4800600" y="3962400"/>
            <a:ext cx="4269048" cy="2895600"/>
          </a:xfrm>
          <a:prstGeom prst="rect">
            <a:avLst/>
          </a:prstGeom>
          <a:noFill/>
          <a:ln w="9525">
            <a:noFill/>
            <a:miter lim="800000"/>
            <a:headEnd/>
            <a:tailEnd/>
          </a:ln>
        </p:spPr>
      </p:pic>
      <p:pic>
        <p:nvPicPr>
          <p:cNvPr id="1032" name="Picture 8"/>
          <p:cNvPicPr>
            <a:picLocks noChangeAspect="1" noChangeArrowheads="1"/>
          </p:cNvPicPr>
          <p:nvPr/>
        </p:nvPicPr>
        <p:blipFill>
          <a:blip r:embed="rId7"/>
          <a:srcRect/>
          <a:stretch>
            <a:fillRect/>
          </a:stretch>
        </p:blipFill>
        <p:spPr bwMode="auto">
          <a:xfrm>
            <a:off x="4800600" y="1066799"/>
            <a:ext cx="4343400" cy="2971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0" y="1914525"/>
            <a:ext cx="2667000" cy="1385888"/>
          </a:xfrm>
          <a:prstGeom prst="rect">
            <a:avLst/>
          </a:prstGeom>
          <a:noFill/>
          <a:ln>
            <a:noFill/>
          </a:ln>
        </p:spPr>
        <p:txBody>
          <a:bodyPr>
            <a:spAutoFit/>
          </a:bodyPr>
          <a:lstStyle/>
          <a:p>
            <a:pPr>
              <a:defRPr/>
            </a:pPr>
            <a:r>
              <a:rPr lang="en-US" sz="1400" b="1" u="sng" dirty="0">
                <a:latin typeface="Arial" pitchFamily="34" charset="0"/>
                <a:cs typeface="Arial" pitchFamily="34" charset="0"/>
              </a:rPr>
              <a:t>KRG efforts</a:t>
            </a:r>
          </a:p>
          <a:p>
            <a:pPr marL="53975" indent="-53975">
              <a:buFont typeface="Arial" pitchFamily="34" charset="0"/>
              <a:buChar char="•"/>
              <a:defRPr/>
            </a:pPr>
            <a:r>
              <a:rPr lang="en-US" sz="1400" dirty="0">
                <a:latin typeface="Arial" pitchFamily="34" charset="0"/>
                <a:cs typeface="Arial" pitchFamily="34" charset="0"/>
              </a:rPr>
              <a:t> ~$1-2B investment </a:t>
            </a:r>
          </a:p>
          <a:p>
            <a:pPr marL="53975" indent="-53975">
              <a:buFont typeface="Arial" pitchFamily="34" charset="0"/>
              <a:buChar char="•"/>
              <a:defRPr/>
            </a:pPr>
            <a:r>
              <a:rPr lang="en-US" sz="1400" dirty="0">
                <a:latin typeface="Arial" pitchFamily="34" charset="0"/>
                <a:cs typeface="Arial" pitchFamily="34" charset="0"/>
              </a:rPr>
              <a:t> ~75K bbl/day </a:t>
            </a:r>
          </a:p>
          <a:p>
            <a:pPr marL="53975" indent="-53975">
              <a:buFont typeface="Arial" pitchFamily="34" charset="0"/>
              <a:buChar char="•"/>
              <a:defRPr/>
            </a:pPr>
            <a:r>
              <a:rPr lang="en-US" sz="1400" dirty="0">
                <a:latin typeface="Arial" pitchFamily="34" charset="0"/>
                <a:cs typeface="Arial" pitchFamily="34" charset="0"/>
              </a:rPr>
              <a:t> Need KRG-</a:t>
            </a:r>
            <a:r>
              <a:rPr lang="en-US" sz="1400" dirty="0" err="1">
                <a:latin typeface="Arial" pitchFamily="34" charset="0"/>
                <a:cs typeface="Arial" pitchFamily="34" charset="0"/>
              </a:rPr>
              <a:t>GoI</a:t>
            </a:r>
            <a:r>
              <a:rPr lang="en-US" sz="1400" dirty="0">
                <a:latin typeface="Arial" pitchFamily="34" charset="0"/>
                <a:cs typeface="Arial" pitchFamily="34" charset="0"/>
              </a:rPr>
              <a:t> agreement to restore exports/increase production capacity.</a:t>
            </a:r>
          </a:p>
        </p:txBody>
      </p:sp>
      <p:sp>
        <p:nvSpPr>
          <p:cNvPr id="43" name="TextBox 42"/>
          <p:cNvSpPr txBox="1"/>
          <p:nvPr/>
        </p:nvSpPr>
        <p:spPr>
          <a:xfrm>
            <a:off x="2651125" y="1914525"/>
            <a:ext cx="2454275" cy="1601788"/>
          </a:xfrm>
          <a:prstGeom prst="rect">
            <a:avLst/>
          </a:prstGeom>
          <a:noFill/>
          <a:ln>
            <a:noFill/>
          </a:ln>
        </p:spPr>
        <p:txBody>
          <a:bodyPr>
            <a:spAutoFit/>
          </a:bodyPr>
          <a:lstStyle/>
          <a:p>
            <a:pPr>
              <a:defRPr/>
            </a:pPr>
            <a:r>
              <a:rPr lang="en-US" sz="1400" b="1" u="sng" dirty="0" err="1">
                <a:latin typeface="Arial" pitchFamily="34" charset="0"/>
                <a:cs typeface="Arial" pitchFamily="34" charset="0"/>
              </a:rPr>
              <a:t>Ahdab</a:t>
            </a:r>
            <a:r>
              <a:rPr lang="en-US" sz="1400" b="1" u="sng" dirty="0">
                <a:latin typeface="Arial" pitchFamily="34" charset="0"/>
                <a:cs typeface="Arial" pitchFamily="34" charset="0"/>
              </a:rPr>
              <a:t> Field Contract w/CNPC</a:t>
            </a:r>
          </a:p>
          <a:p>
            <a:pPr marL="53975" indent="-53975">
              <a:buFont typeface="Arial" pitchFamily="34" charset="0"/>
              <a:buChar char="•"/>
              <a:defRPr/>
            </a:pPr>
            <a:r>
              <a:rPr lang="en-US" sz="1400" dirty="0">
                <a:latin typeface="Arial" pitchFamily="34" charset="0"/>
                <a:cs typeface="Arial" pitchFamily="34" charset="0"/>
              </a:rPr>
              <a:t> $2-3B investment</a:t>
            </a:r>
          </a:p>
          <a:p>
            <a:pPr marL="53975" indent="-53975">
              <a:buFont typeface="Arial" pitchFamily="34" charset="0"/>
              <a:buChar char="•"/>
              <a:defRPr/>
            </a:pPr>
            <a:r>
              <a:rPr lang="en-US" sz="1400" dirty="0">
                <a:latin typeface="Arial" pitchFamily="34" charset="0"/>
                <a:cs typeface="Arial" pitchFamily="34" charset="0"/>
              </a:rPr>
              <a:t> 25K </a:t>
            </a:r>
            <a:r>
              <a:rPr lang="en-US" sz="1400" dirty="0" err="1">
                <a:latin typeface="Arial" pitchFamily="34" charset="0"/>
                <a:cs typeface="Arial" pitchFamily="34" charset="0"/>
              </a:rPr>
              <a:t>bbls</a:t>
            </a:r>
            <a:r>
              <a:rPr lang="en-US" sz="1400" dirty="0">
                <a:latin typeface="Arial" pitchFamily="34" charset="0"/>
                <a:cs typeface="Arial" pitchFamily="34" charset="0"/>
              </a:rPr>
              <a:t>/day w/in 3 yrs; 115K </a:t>
            </a:r>
            <a:r>
              <a:rPr lang="en-US" sz="1400" dirty="0" err="1">
                <a:latin typeface="Arial" pitchFamily="34" charset="0"/>
                <a:cs typeface="Arial" pitchFamily="34" charset="0"/>
              </a:rPr>
              <a:t>bbls</a:t>
            </a:r>
            <a:r>
              <a:rPr lang="en-US" sz="1400" dirty="0">
                <a:latin typeface="Arial" pitchFamily="34" charset="0"/>
                <a:cs typeface="Arial" pitchFamily="34" charset="0"/>
              </a:rPr>
              <a:t>/day w/in 6 yrs.</a:t>
            </a:r>
          </a:p>
          <a:p>
            <a:pPr marL="53975" indent="-53975">
              <a:buFont typeface="Arial" pitchFamily="34" charset="0"/>
              <a:buChar char="•"/>
              <a:defRPr/>
            </a:pPr>
            <a:r>
              <a:rPr lang="en-US" sz="1400" dirty="0">
                <a:latin typeface="Arial" pitchFamily="34" charset="0"/>
                <a:cs typeface="Arial" pitchFamily="34" charset="0"/>
              </a:rPr>
              <a:t> Service Contract executed Nov 2008.  </a:t>
            </a:r>
            <a:endParaRPr lang="en-US" sz="800" b="1" u="sng" dirty="0">
              <a:latin typeface="Arial" pitchFamily="34" charset="0"/>
              <a:cs typeface="Arial" pitchFamily="34" charset="0"/>
            </a:endParaRPr>
          </a:p>
        </p:txBody>
      </p:sp>
      <p:sp>
        <p:nvSpPr>
          <p:cNvPr id="18" name="Title 17"/>
          <p:cNvSpPr>
            <a:spLocks noGrp="1"/>
          </p:cNvSpPr>
          <p:nvPr>
            <p:ph type="title"/>
          </p:nvPr>
        </p:nvSpPr>
        <p:spPr>
          <a:xfrm>
            <a:off x="457200" y="241300"/>
            <a:ext cx="8229600" cy="1143000"/>
          </a:xfrm>
        </p:spPr>
        <p:txBody>
          <a:bodyPr>
            <a:normAutofit fontScale="90000"/>
          </a:bodyPr>
          <a:lstStyle/>
          <a:p>
            <a:pPr>
              <a:defRPr/>
            </a:pPr>
            <a:r>
              <a:rPr lang="en-US" dirty="0" smtClean="0">
                <a:solidFill>
                  <a:schemeClr val="tx1"/>
                </a:solidFill>
              </a:rPr>
              <a:t>Concrete Efforts</a:t>
            </a:r>
            <a:br>
              <a:rPr lang="en-US" dirty="0" smtClean="0">
                <a:solidFill>
                  <a:schemeClr val="tx1"/>
                </a:solidFill>
              </a:rPr>
            </a:br>
            <a:r>
              <a:rPr lang="en-US" sz="3200" i="1" dirty="0" smtClean="0">
                <a:solidFill>
                  <a:schemeClr val="tx1"/>
                </a:solidFill>
                <a:effectLst>
                  <a:outerShdw blurRad="38100" dist="38100" dir="2700000" algn="tl">
                    <a:srgbClr val="000000">
                      <a:alpha val="43137"/>
                    </a:srgbClr>
                  </a:outerShdw>
                </a:effectLst>
              </a:rPr>
              <a:t>Without 2</a:t>
            </a:r>
            <a:r>
              <a:rPr lang="en-US" sz="3200" i="1" baseline="30000" dirty="0" smtClean="0">
                <a:solidFill>
                  <a:schemeClr val="tx1"/>
                </a:solidFill>
                <a:effectLst>
                  <a:outerShdw blurRad="38100" dist="38100" dir="2700000" algn="tl">
                    <a:srgbClr val="000000">
                      <a:alpha val="43137"/>
                    </a:srgbClr>
                  </a:outerShdw>
                </a:effectLst>
              </a:rPr>
              <a:t>nd</a:t>
            </a:r>
            <a:r>
              <a:rPr lang="en-US" sz="3200" i="1" dirty="0" smtClean="0">
                <a:solidFill>
                  <a:schemeClr val="tx1"/>
                </a:solidFill>
                <a:effectLst>
                  <a:outerShdw blurRad="38100" dist="38100" dir="2700000" algn="tl">
                    <a:srgbClr val="000000">
                      <a:alpha val="43137"/>
                    </a:srgbClr>
                  </a:outerShdw>
                </a:effectLst>
              </a:rPr>
              <a:t> Bid Round  </a:t>
            </a:r>
            <a:endParaRPr lang="en-US" i="1" dirty="0">
              <a:solidFill>
                <a:schemeClr val="tx1"/>
              </a:solidFill>
              <a:effectLst>
                <a:outerShdw blurRad="38100" dist="38100" dir="2700000" algn="tl">
                  <a:srgbClr val="000000">
                    <a:alpha val="43137"/>
                  </a:srgbClr>
                </a:outerShdw>
              </a:effectLst>
            </a:endParaRPr>
          </a:p>
        </p:txBody>
      </p:sp>
      <p:sp>
        <p:nvSpPr>
          <p:cNvPr id="11269" name="Date Placeholder 9"/>
          <p:cNvSpPr>
            <a:spLocks noGrp="1"/>
          </p:cNvSpPr>
          <p:nvPr>
            <p:ph type="dt" sz="quarter" idx="10"/>
          </p:nvPr>
        </p:nvSpPr>
        <p:spPr>
          <a:xfrm>
            <a:off x="457200" y="6457950"/>
            <a:ext cx="2133600" cy="476250"/>
          </a:xfrm>
          <a:noFill/>
        </p:spPr>
        <p:txBody>
          <a:bodyPr/>
          <a:lstStyle/>
          <a:p>
            <a:fld id="{B42665AF-675C-4531-A449-C34149C42A19}" type="datetime1">
              <a:rPr lang="en-US" smtClean="0">
                <a:latin typeface="Arial" charset="0"/>
                <a:cs typeface="Arial" charset="0"/>
              </a:rPr>
              <a:pPr/>
              <a:t>11/8/2011</a:t>
            </a:fld>
            <a:endParaRPr lang="en-US" smtClean="0">
              <a:latin typeface="Arial" charset="0"/>
              <a:cs typeface="Arial" charset="0"/>
            </a:endParaRPr>
          </a:p>
        </p:txBody>
      </p:sp>
      <p:sp>
        <p:nvSpPr>
          <p:cNvPr id="11270" name="TextBox 28"/>
          <p:cNvSpPr txBox="1">
            <a:spLocks noChangeArrowheads="1"/>
          </p:cNvSpPr>
          <p:nvPr/>
        </p:nvSpPr>
        <p:spPr bwMode="auto">
          <a:xfrm>
            <a:off x="5029200" y="1935163"/>
            <a:ext cx="4114800" cy="4862512"/>
          </a:xfrm>
          <a:prstGeom prst="rect">
            <a:avLst/>
          </a:prstGeom>
          <a:noFill/>
          <a:ln w="9525">
            <a:noFill/>
            <a:miter lim="800000"/>
            <a:headEnd/>
            <a:tailEnd/>
          </a:ln>
        </p:spPr>
        <p:txBody>
          <a:bodyPr>
            <a:spAutoFit/>
          </a:bodyPr>
          <a:lstStyle/>
          <a:p>
            <a:r>
              <a:rPr lang="en-US" sz="1400" b="1" u="sng" dirty="0"/>
              <a:t>1</a:t>
            </a:r>
            <a:r>
              <a:rPr lang="en-US" sz="1400" b="1" u="sng" baseline="30000" dirty="0"/>
              <a:t>st</a:t>
            </a:r>
            <a:r>
              <a:rPr lang="en-US" sz="1400" b="1" u="sng" dirty="0"/>
              <a:t> Bid Round Win – </a:t>
            </a:r>
            <a:r>
              <a:rPr lang="en-US" sz="1400" b="1" u="sng" dirty="0" err="1"/>
              <a:t>Rumaila</a:t>
            </a:r>
            <a:r>
              <a:rPr lang="en-US" sz="1400" b="1" u="sng" dirty="0"/>
              <a:t> w/BP/CNPC</a:t>
            </a:r>
          </a:p>
          <a:p>
            <a:pPr>
              <a:buFont typeface="Arial" charset="0"/>
              <a:buChar char="•"/>
            </a:pPr>
            <a:r>
              <a:rPr lang="en-US" sz="1400" dirty="0"/>
              <a:t>  ~$20B investment</a:t>
            </a:r>
          </a:p>
          <a:p>
            <a:pPr>
              <a:buFont typeface="Arial" charset="0"/>
              <a:buChar char="•"/>
            </a:pPr>
            <a:r>
              <a:rPr lang="en-US" sz="1400" dirty="0"/>
              <a:t>  1.85M </a:t>
            </a:r>
            <a:r>
              <a:rPr lang="en-US" sz="1400" dirty="0" err="1"/>
              <a:t>bbls</a:t>
            </a:r>
            <a:r>
              <a:rPr lang="en-US" sz="1400" dirty="0"/>
              <a:t>/day increase w/in 6 years</a:t>
            </a:r>
          </a:p>
          <a:p>
            <a:pPr>
              <a:buFont typeface="Arial" charset="0"/>
              <a:buChar char="•"/>
            </a:pPr>
            <a:r>
              <a:rPr lang="en-US" sz="1400" b="1" dirty="0"/>
              <a:t>  11/03/09: Contract signed </a:t>
            </a:r>
            <a:endParaRPr lang="en-US" sz="800" b="1" u="sng" dirty="0"/>
          </a:p>
          <a:p>
            <a:endParaRPr lang="en-US" sz="800" b="1" dirty="0"/>
          </a:p>
          <a:p>
            <a:r>
              <a:rPr lang="en-US" sz="1400" b="1" u="sng" dirty="0"/>
              <a:t>1</a:t>
            </a:r>
            <a:r>
              <a:rPr lang="en-US" sz="1400" b="1" u="sng" baseline="30000" dirty="0"/>
              <a:t>st</a:t>
            </a:r>
            <a:r>
              <a:rPr lang="en-US" sz="1400" b="1" u="sng" dirty="0"/>
              <a:t> Bid Round Revisited--Negotiating</a:t>
            </a:r>
          </a:p>
          <a:p>
            <a:pPr>
              <a:buFont typeface="Arial" charset="0"/>
              <a:buChar char="•"/>
            </a:pPr>
            <a:r>
              <a:rPr lang="en-US" sz="1400" b="1" dirty="0"/>
              <a:t> </a:t>
            </a:r>
            <a:r>
              <a:rPr lang="en-US" sz="1400" dirty="0" err="1"/>
              <a:t>Zubair</a:t>
            </a:r>
            <a:r>
              <a:rPr lang="en-US" sz="1400" dirty="0"/>
              <a:t> (ENI/OXY/KOGAS)</a:t>
            </a:r>
          </a:p>
          <a:p>
            <a:pPr marL="225425" lvl="1">
              <a:buFont typeface="Arial" charset="0"/>
              <a:buChar char="–"/>
            </a:pPr>
            <a:r>
              <a:rPr lang="en-US" sz="1400" dirty="0"/>
              <a:t> ~$10-20B investment</a:t>
            </a:r>
          </a:p>
          <a:p>
            <a:pPr marL="225425" lvl="1">
              <a:buFont typeface="Arial" charset="0"/>
              <a:buChar char="–"/>
            </a:pPr>
            <a:r>
              <a:rPr lang="en-US" sz="1400" dirty="0"/>
              <a:t> 900K </a:t>
            </a:r>
            <a:r>
              <a:rPr lang="en-US" sz="1400" dirty="0" err="1"/>
              <a:t>bbls</a:t>
            </a:r>
            <a:r>
              <a:rPr lang="en-US" sz="1400" dirty="0"/>
              <a:t>/day increase w/in 6 years</a:t>
            </a:r>
          </a:p>
          <a:p>
            <a:pPr marL="225425" lvl="1">
              <a:buFont typeface="Arial" charset="0"/>
              <a:buChar char="–"/>
            </a:pPr>
            <a:r>
              <a:rPr lang="en-US" sz="1400" dirty="0"/>
              <a:t> </a:t>
            </a:r>
            <a:r>
              <a:rPr lang="en-US" sz="1400" b="1" dirty="0"/>
              <a:t>Agreed to contract; @ </a:t>
            </a:r>
            <a:r>
              <a:rPr lang="en-US" sz="1400" b="1" dirty="0" err="1"/>
              <a:t>CoM</a:t>
            </a:r>
            <a:r>
              <a:rPr lang="en-US" sz="1400" b="1" dirty="0"/>
              <a:t> for approval</a:t>
            </a:r>
          </a:p>
          <a:p>
            <a:pPr>
              <a:buFont typeface="Arial" charset="0"/>
              <a:buChar char="•"/>
            </a:pPr>
            <a:r>
              <a:rPr lang="en-US" sz="1400" dirty="0"/>
              <a:t> West Qurna-1 (XOM/Shell)</a:t>
            </a:r>
          </a:p>
          <a:p>
            <a:pPr marL="225425" lvl="1">
              <a:buFont typeface="Arial" charset="0"/>
              <a:buChar char="–"/>
            </a:pPr>
            <a:r>
              <a:rPr lang="en-US" sz="1400" dirty="0"/>
              <a:t> ~$30-50B investment </a:t>
            </a:r>
          </a:p>
          <a:p>
            <a:pPr marL="225425" lvl="1">
              <a:buFont typeface="Arial" charset="0"/>
              <a:buChar char="–"/>
            </a:pPr>
            <a:r>
              <a:rPr lang="en-US" sz="1400" dirty="0"/>
              <a:t> 1.2-1.8M </a:t>
            </a:r>
            <a:r>
              <a:rPr lang="en-US" sz="1400" dirty="0" err="1"/>
              <a:t>bbls</a:t>
            </a:r>
            <a:r>
              <a:rPr lang="en-US" sz="1400" dirty="0"/>
              <a:t>/day increase w/in 6 years</a:t>
            </a:r>
          </a:p>
          <a:p>
            <a:pPr marL="225425" lvl="1">
              <a:buFont typeface="Arial" charset="0"/>
              <a:buChar char="–"/>
            </a:pPr>
            <a:r>
              <a:rPr lang="en-US" sz="1400" dirty="0"/>
              <a:t> </a:t>
            </a:r>
            <a:r>
              <a:rPr lang="en-US" sz="1400" b="1" dirty="0"/>
              <a:t>Agreed to contract; @ </a:t>
            </a:r>
            <a:r>
              <a:rPr lang="en-US" sz="1400" b="1" dirty="0" err="1"/>
              <a:t>CoM</a:t>
            </a:r>
            <a:r>
              <a:rPr lang="en-US" sz="1400" b="1" dirty="0"/>
              <a:t> for approval</a:t>
            </a:r>
          </a:p>
          <a:p>
            <a:pPr marL="225425" lvl="1">
              <a:buFont typeface="Arial" charset="0"/>
              <a:buChar char="–"/>
            </a:pPr>
            <a:endParaRPr lang="en-US" sz="800" b="1" dirty="0">
              <a:solidFill>
                <a:srgbClr val="FF0000"/>
              </a:solidFill>
            </a:endParaRPr>
          </a:p>
          <a:p>
            <a:r>
              <a:rPr lang="en-US" sz="1400" b="1" u="sng" dirty="0" err="1"/>
              <a:t>Nassiriyah</a:t>
            </a:r>
            <a:r>
              <a:rPr lang="en-US" sz="1400" b="1" u="sng" dirty="0"/>
              <a:t> Field EPC Contract w/Nippon</a:t>
            </a:r>
          </a:p>
          <a:p>
            <a:pPr>
              <a:buFont typeface="Arial" charset="0"/>
              <a:buChar char="•"/>
            </a:pPr>
            <a:r>
              <a:rPr lang="en-US" sz="1400" dirty="0"/>
              <a:t> ~$8B investment in Engineering, Procurement, and Construction (EPC) contract</a:t>
            </a:r>
          </a:p>
          <a:p>
            <a:pPr>
              <a:buFont typeface="Arial" charset="0"/>
              <a:buChar char="•"/>
            </a:pPr>
            <a:r>
              <a:rPr lang="en-US" sz="1400" dirty="0"/>
              <a:t> Includes a 300  </a:t>
            </a:r>
            <a:r>
              <a:rPr lang="en-US" sz="1400" dirty="0" err="1"/>
              <a:t>Kbpd</a:t>
            </a:r>
            <a:r>
              <a:rPr lang="en-US" sz="1400" dirty="0"/>
              <a:t> </a:t>
            </a:r>
            <a:r>
              <a:rPr lang="en-US" sz="1400" dirty="0" smtClean="0"/>
              <a:t>refinery </a:t>
            </a:r>
            <a:endParaRPr lang="en-US" sz="1400" dirty="0"/>
          </a:p>
          <a:p>
            <a:pPr>
              <a:buFont typeface="Arial" charset="0"/>
              <a:buChar char="•"/>
            </a:pPr>
            <a:r>
              <a:rPr lang="en-US" sz="1400" dirty="0"/>
              <a:t> Up to 300K </a:t>
            </a:r>
            <a:r>
              <a:rPr lang="en-US" sz="1400" dirty="0" err="1"/>
              <a:t>bbls</a:t>
            </a:r>
            <a:r>
              <a:rPr lang="en-US" sz="1400" dirty="0"/>
              <a:t>/day in 2-3 yrs</a:t>
            </a:r>
          </a:p>
          <a:p>
            <a:pPr>
              <a:buFont typeface="Arial" charset="0"/>
              <a:buChar char="•"/>
            </a:pPr>
            <a:r>
              <a:rPr lang="en-US" sz="1400" dirty="0"/>
              <a:t> </a:t>
            </a:r>
            <a:r>
              <a:rPr lang="en-US" sz="1400" b="1" dirty="0"/>
              <a:t>Finalizing contract</a:t>
            </a:r>
          </a:p>
          <a:p>
            <a:pPr>
              <a:buFont typeface="Arial" charset="0"/>
              <a:buChar char="•"/>
            </a:pPr>
            <a:endParaRPr lang="en-US" sz="1400" dirty="0"/>
          </a:p>
          <a:p>
            <a:pPr>
              <a:buFont typeface="Arial" charset="0"/>
              <a:buChar char="•"/>
            </a:pPr>
            <a:endParaRPr lang="en-US" sz="1400" dirty="0"/>
          </a:p>
        </p:txBody>
      </p:sp>
      <p:grpSp>
        <p:nvGrpSpPr>
          <p:cNvPr id="2" name="Group 27"/>
          <p:cNvGrpSpPr>
            <a:grpSpLocks/>
          </p:cNvGrpSpPr>
          <p:nvPr/>
        </p:nvGrpSpPr>
        <p:grpSpPr bwMode="auto">
          <a:xfrm>
            <a:off x="0" y="3260725"/>
            <a:ext cx="4495800" cy="3613150"/>
            <a:chOff x="-13648" y="2620370"/>
            <a:chExt cx="4984804" cy="4246790"/>
          </a:xfrm>
        </p:grpSpPr>
        <p:pic>
          <p:nvPicPr>
            <p:cNvPr id="11282" name="Picture 5"/>
            <p:cNvPicPr>
              <a:picLocks noChangeAspect="1" noChangeArrowheads="1"/>
            </p:cNvPicPr>
            <p:nvPr/>
          </p:nvPicPr>
          <p:blipFill>
            <a:blip r:embed="rId3"/>
            <a:srcRect l="9041" t="16151" r="5479" b="14549"/>
            <a:stretch>
              <a:fillRect/>
            </a:stretch>
          </p:blipFill>
          <p:spPr bwMode="auto">
            <a:xfrm>
              <a:off x="0" y="2634018"/>
              <a:ext cx="4971156" cy="4223982"/>
            </a:xfrm>
            <a:prstGeom prst="rect">
              <a:avLst/>
            </a:prstGeom>
            <a:noFill/>
            <a:ln w="25400">
              <a:solidFill>
                <a:schemeClr val="tx1"/>
              </a:solidFill>
              <a:miter lim="800000"/>
              <a:headEnd/>
              <a:tailEnd/>
            </a:ln>
          </p:spPr>
        </p:pic>
        <p:sp>
          <p:nvSpPr>
            <p:cNvPr id="11283" name="Oval 31"/>
            <p:cNvSpPr>
              <a:spLocks/>
            </p:cNvSpPr>
            <p:nvPr/>
          </p:nvSpPr>
          <p:spPr bwMode="auto">
            <a:xfrm>
              <a:off x="3677390" y="5475025"/>
              <a:ext cx="914400" cy="914400"/>
            </a:xfrm>
            <a:prstGeom prst="ellipse">
              <a:avLst/>
            </a:prstGeom>
            <a:solidFill>
              <a:srgbClr val="7030A0">
                <a:alpha val="61176"/>
              </a:srgbClr>
            </a:solidFill>
            <a:ln w="9525" algn="ctr">
              <a:solidFill>
                <a:schemeClr val="tx1"/>
              </a:solidFill>
              <a:round/>
              <a:headEnd/>
              <a:tailEnd/>
            </a:ln>
          </p:spPr>
          <p:txBody>
            <a:bodyPr lIns="45720" rIns="45720"/>
            <a:lstStyle/>
            <a:p>
              <a:pPr algn="ctr"/>
              <a:r>
                <a:rPr lang="en-US" sz="800" b="1">
                  <a:solidFill>
                    <a:schemeClr val="bg1"/>
                  </a:solidFill>
                </a:rPr>
                <a:t>West Qurna 1</a:t>
              </a:r>
            </a:p>
          </p:txBody>
        </p:sp>
        <p:sp>
          <p:nvSpPr>
            <p:cNvPr id="11284" name="Oval 32"/>
            <p:cNvSpPr>
              <a:spLocks/>
            </p:cNvSpPr>
            <p:nvPr/>
          </p:nvSpPr>
          <p:spPr bwMode="auto">
            <a:xfrm>
              <a:off x="4235914" y="5782069"/>
              <a:ext cx="640080" cy="640080"/>
            </a:xfrm>
            <a:prstGeom prst="ellipse">
              <a:avLst/>
            </a:prstGeom>
            <a:solidFill>
              <a:srgbClr val="7030A0">
                <a:alpha val="58823"/>
              </a:srgbClr>
            </a:solidFill>
            <a:ln w="9525" algn="ctr">
              <a:solidFill>
                <a:schemeClr val="tx1"/>
              </a:solidFill>
              <a:round/>
              <a:headEnd/>
              <a:tailEnd/>
            </a:ln>
          </p:spPr>
          <p:txBody>
            <a:bodyPr lIns="45720" rIns="45720" anchor="ctr" anchorCtr="1"/>
            <a:lstStyle/>
            <a:p>
              <a:pPr algn="r"/>
              <a:r>
                <a:rPr lang="en-US" sz="800" b="1">
                  <a:solidFill>
                    <a:schemeClr val="bg1"/>
                  </a:solidFill>
                </a:rPr>
                <a:t>Zubair (ENI)</a:t>
              </a:r>
            </a:p>
          </p:txBody>
        </p:sp>
        <p:sp>
          <p:nvSpPr>
            <p:cNvPr id="34" name="Oval 33"/>
            <p:cNvSpPr>
              <a:spLocks/>
            </p:cNvSpPr>
            <p:nvPr/>
          </p:nvSpPr>
          <p:spPr bwMode="auto">
            <a:xfrm>
              <a:off x="2609007" y="2778972"/>
              <a:ext cx="183058" cy="182858"/>
            </a:xfrm>
            <a:prstGeom prst="ellipse">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lIns="45720" rIns="45720" anchor="ctr" anchorCtr="1"/>
            <a:lstStyle/>
            <a:p>
              <a:pPr>
                <a:defRPr/>
              </a:pPr>
              <a:endParaRPr lang="en-US" sz="1000" b="1" dirty="0">
                <a:latin typeface="Arial" pitchFamily="34" charset="0"/>
                <a:cs typeface="Arial" pitchFamily="34" charset="0"/>
              </a:endParaRPr>
            </a:p>
          </p:txBody>
        </p:sp>
        <p:sp>
          <p:nvSpPr>
            <p:cNvPr id="11286" name="Oval 34"/>
            <p:cNvSpPr>
              <a:spLocks/>
            </p:cNvSpPr>
            <p:nvPr/>
          </p:nvSpPr>
          <p:spPr bwMode="auto">
            <a:xfrm>
              <a:off x="3345975" y="4983708"/>
              <a:ext cx="219456" cy="219456"/>
            </a:xfrm>
            <a:prstGeom prst="ellipse">
              <a:avLst/>
            </a:prstGeom>
            <a:solidFill>
              <a:srgbClr val="00B050">
                <a:alpha val="61176"/>
              </a:srgbClr>
            </a:solidFill>
            <a:ln w="9525" algn="ctr">
              <a:solidFill>
                <a:schemeClr val="tx1"/>
              </a:solidFill>
              <a:round/>
              <a:headEnd/>
              <a:tailEnd/>
            </a:ln>
          </p:spPr>
          <p:txBody>
            <a:bodyPr lIns="45720" rIns="45720" anchor="ctr" anchorCtr="1"/>
            <a:lstStyle/>
            <a:p>
              <a:endParaRPr lang="en-US" sz="1000" b="1"/>
            </a:p>
          </p:txBody>
        </p:sp>
        <p:sp>
          <p:nvSpPr>
            <p:cNvPr id="11287" name="Oval 35"/>
            <p:cNvSpPr>
              <a:spLocks/>
            </p:cNvSpPr>
            <p:nvPr/>
          </p:nvSpPr>
          <p:spPr bwMode="auto">
            <a:xfrm>
              <a:off x="3414215" y="5522794"/>
              <a:ext cx="365760" cy="365760"/>
            </a:xfrm>
            <a:prstGeom prst="ellipse">
              <a:avLst/>
            </a:prstGeom>
            <a:solidFill>
              <a:srgbClr val="002060">
                <a:alpha val="61176"/>
              </a:srgbClr>
            </a:solidFill>
            <a:ln w="9525" algn="ctr">
              <a:solidFill>
                <a:schemeClr val="tx1"/>
              </a:solidFill>
              <a:round/>
              <a:headEnd/>
              <a:tailEnd/>
            </a:ln>
          </p:spPr>
          <p:txBody>
            <a:bodyPr lIns="45720" rIns="45720" anchor="ctr" anchorCtr="1"/>
            <a:lstStyle/>
            <a:p>
              <a:endParaRPr lang="en-US" sz="600" b="1"/>
            </a:p>
          </p:txBody>
        </p:sp>
        <p:sp>
          <p:nvSpPr>
            <p:cNvPr id="11288" name="Oval 47"/>
            <p:cNvSpPr>
              <a:spLocks/>
            </p:cNvSpPr>
            <p:nvPr/>
          </p:nvSpPr>
          <p:spPr bwMode="auto">
            <a:xfrm>
              <a:off x="3589361" y="5943600"/>
              <a:ext cx="914400" cy="914400"/>
            </a:xfrm>
            <a:prstGeom prst="ellipse">
              <a:avLst/>
            </a:prstGeom>
            <a:solidFill>
              <a:srgbClr val="0070C0">
                <a:alpha val="61176"/>
              </a:srgbClr>
            </a:solidFill>
            <a:ln w="9525" algn="ctr">
              <a:solidFill>
                <a:schemeClr val="tx1"/>
              </a:solidFill>
              <a:round/>
              <a:headEnd/>
              <a:tailEnd/>
            </a:ln>
          </p:spPr>
          <p:txBody>
            <a:bodyPr lIns="45720" rIns="45720" anchor="ctr" anchorCtr="1"/>
            <a:lstStyle/>
            <a:p>
              <a:pPr algn="ctr"/>
              <a:r>
                <a:rPr lang="en-US" sz="800" b="1">
                  <a:solidFill>
                    <a:schemeClr val="bg1"/>
                  </a:solidFill>
                </a:rPr>
                <a:t>Rumaila </a:t>
              </a:r>
              <a:r>
                <a:rPr lang="en-US" sz="700" b="1">
                  <a:solidFill>
                    <a:schemeClr val="bg1"/>
                  </a:solidFill>
                </a:rPr>
                <a:t>(BP/CNPC)</a:t>
              </a:r>
            </a:p>
          </p:txBody>
        </p:sp>
        <p:sp>
          <p:nvSpPr>
            <p:cNvPr id="11289" name="Line Callout 1 (No Border) 63"/>
            <p:cNvSpPr>
              <a:spLocks/>
            </p:cNvSpPr>
            <p:nvPr/>
          </p:nvSpPr>
          <p:spPr bwMode="auto">
            <a:xfrm>
              <a:off x="3343703" y="2647666"/>
              <a:ext cx="600501" cy="246221"/>
            </a:xfrm>
            <a:prstGeom prst="callout1">
              <a:avLst>
                <a:gd name="adj1" fmla="val 43384"/>
                <a:gd name="adj2" fmla="val 3032"/>
                <a:gd name="adj3" fmla="val 78009"/>
                <a:gd name="adj4" fmla="val -92880"/>
              </a:avLst>
            </a:prstGeom>
            <a:noFill/>
            <a:ln w="9525" algn="ctr">
              <a:solidFill>
                <a:schemeClr val="tx1"/>
              </a:solidFill>
              <a:round/>
              <a:headEnd/>
              <a:tailEnd/>
            </a:ln>
          </p:spPr>
          <p:txBody>
            <a:bodyPr lIns="45720" rIns="45720">
              <a:spAutoFit/>
            </a:bodyPr>
            <a:lstStyle/>
            <a:p>
              <a:r>
                <a:rPr lang="en-US" sz="1000" b="1"/>
                <a:t>KRG</a:t>
              </a:r>
            </a:p>
          </p:txBody>
        </p:sp>
        <p:sp>
          <p:nvSpPr>
            <p:cNvPr id="11290" name="Line Callout 1 (No Border) 65"/>
            <p:cNvSpPr>
              <a:spLocks/>
            </p:cNvSpPr>
            <p:nvPr/>
          </p:nvSpPr>
          <p:spPr bwMode="auto">
            <a:xfrm>
              <a:off x="1314733" y="5354473"/>
              <a:ext cx="1144137" cy="246221"/>
            </a:xfrm>
            <a:prstGeom prst="callout1">
              <a:avLst>
                <a:gd name="adj1" fmla="val 53241"/>
                <a:gd name="adj2" fmla="val 99653"/>
                <a:gd name="adj3" fmla="val -80269"/>
                <a:gd name="adj4" fmla="val 178500"/>
              </a:avLst>
            </a:prstGeom>
            <a:noFill/>
            <a:ln w="9525" algn="ctr">
              <a:solidFill>
                <a:schemeClr val="tx1"/>
              </a:solidFill>
              <a:round/>
              <a:headEnd/>
              <a:tailEnd/>
            </a:ln>
          </p:spPr>
          <p:txBody>
            <a:bodyPr lIns="45720" rIns="45720">
              <a:spAutoFit/>
            </a:bodyPr>
            <a:lstStyle/>
            <a:p>
              <a:pPr algn="r"/>
              <a:r>
                <a:rPr lang="en-US" sz="1000" b="1"/>
                <a:t>Ahdab (CNPC)</a:t>
              </a:r>
            </a:p>
          </p:txBody>
        </p:sp>
        <p:sp>
          <p:nvSpPr>
            <p:cNvPr id="11291" name="Line Callout 1 (No Border) 66"/>
            <p:cNvSpPr>
              <a:spLocks/>
            </p:cNvSpPr>
            <p:nvPr/>
          </p:nvSpPr>
          <p:spPr bwMode="auto">
            <a:xfrm>
              <a:off x="1310185" y="5875362"/>
              <a:ext cx="1560393" cy="246221"/>
            </a:xfrm>
            <a:prstGeom prst="callout1">
              <a:avLst>
                <a:gd name="adj1" fmla="val 53241"/>
                <a:gd name="adj2" fmla="val 99653"/>
                <a:gd name="adj3" fmla="val -38389"/>
                <a:gd name="adj4" fmla="val 135324"/>
              </a:avLst>
            </a:prstGeom>
            <a:noFill/>
            <a:ln w="9525" algn="ctr">
              <a:solidFill>
                <a:schemeClr val="tx1"/>
              </a:solidFill>
              <a:round/>
              <a:headEnd/>
              <a:tailEnd/>
            </a:ln>
          </p:spPr>
          <p:txBody>
            <a:bodyPr lIns="45720" rIns="45720">
              <a:spAutoFit/>
            </a:bodyPr>
            <a:lstStyle/>
            <a:p>
              <a:pPr algn="r"/>
              <a:r>
                <a:rPr lang="en-US" sz="1000" b="1"/>
                <a:t>Nasiriyah (Nippon)</a:t>
              </a:r>
            </a:p>
          </p:txBody>
        </p:sp>
        <p:sp>
          <p:nvSpPr>
            <p:cNvPr id="11292" name="TextBox 67"/>
            <p:cNvSpPr txBox="1">
              <a:spLocks noChangeArrowheads="1"/>
            </p:cNvSpPr>
            <p:nvPr/>
          </p:nvSpPr>
          <p:spPr bwMode="auto">
            <a:xfrm>
              <a:off x="-13648" y="2620370"/>
              <a:ext cx="2281181" cy="1157662"/>
            </a:xfrm>
            <a:prstGeom prst="rect">
              <a:avLst/>
            </a:prstGeom>
            <a:solidFill>
              <a:schemeClr val="bg1"/>
            </a:solidFill>
            <a:ln w="9525">
              <a:solidFill>
                <a:schemeClr val="tx1"/>
              </a:solidFill>
              <a:miter lim="800000"/>
              <a:headEnd/>
              <a:tailEnd/>
            </a:ln>
          </p:spPr>
          <p:txBody>
            <a:bodyPr>
              <a:spAutoFit/>
            </a:bodyPr>
            <a:lstStyle/>
            <a:p>
              <a:r>
                <a:rPr lang="en-US" sz="1400" b="1"/>
                <a:t>Impact of Efforts on Oil Production</a:t>
              </a:r>
            </a:p>
            <a:p>
              <a:r>
                <a:rPr lang="en-US" sz="1000" b="1"/>
                <a:t>(circles’ areas  are proportional to production increases)</a:t>
              </a:r>
            </a:p>
          </p:txBody>
        </p:sp>
        <p:sp>
          <p:nvSpPr>
            <p:cNvPr id="69" name="Rectangle 68"/>
            <p:cNvSpPr/>
            <p:nvPr/>
          </p:nvSpPr>
          <p:spPr bwMode="auto">
            <a:xfrm>
              <a:off x="433" y="6141325"/>
              <a:ext cx="1432779" cy="716506"/>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45720" rIns="45720">
              <a:spAutoFit/>
            </a:bodyPr>
            <a:lstStyle/>
            <a:p>
              <a:pPr>
                <a:defRPr/>
              </a:pPr>
              <a:endParaRPr lang="en-US" sz="1200" b="1">
                <a:latin typeface="Arial" pitchFamily="34" charset="0"/>
                <a:cs typeface="Arial" pitchFamily="34" charset="0"/>
              </a:endParaRPr>
            </a:p>
          </p:txBody>
        </p:sp>
        <p:sp>
          <p:nvSpPr>
            <p:cNvPr id="70" name="Rectangle 69"/>
            <p:cNvSpPr/>
            <p:nvPr/>
          </p:nvSpPr>
          <p:spPr bwMode="auto">
            <a:xfrm>
              <a:off x="961487" y="6564884"/>
              <a:ext cx="1432779" cy="285483"/>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45720" rIns="45720">
              <a:spAutoFit/>
            </a:bodyPr>
            <a:lstStyle/>
            <a:p>
              <a:pPr>
                <a:defRPr/>
              </a:pPr>
              <a:endParaRPr lang="en-US" sz="1200" b="1">
                <a:latin typeface="Arial" pitchFamily="34" charset="0"/>
                <a:cs typeface="Arial" pitchFamily="34" charset="0"/>
              </a:endParaRPr>
            </a:p>
          </p:txBody>
        </p:sp>
        <p:sp>
          <p:nvSpPr>
            <p:cNvPr id="11295" name="TextBox 70"/>
            <p:cNvSpPr txBox="1">
              <a:spLocks noChangeArrowheads="1"/>
            </p:cNvSpPr>
            <p:nvPr/>
          </p:nvSpPr>
          <p:spPr bwMode="auto">
            <a:xfrm>
              <a:off x="0" y="6550223"/>
              <a:ext cx="184731" cy="316937"/>
            </a:xfrm>
            <a:prstGeom prst="rect">
              <a:avLst/>
            </a:prstGeom>
            <a:noFill/>
            <a:ln w="9525">
              <a:noFill/>
              <a:miter lim="800000"/>
              <a:headEnd/>
              <a:tailEnd/>
            </a:ln>
          </p:spPr>
          <p:txBody>
            <a:bodyPr wrap="none">
              <a:spAutoFit/>
            </a:bodyPr>
            <a:lstStyle/>
            <a:p>
              <a:pPr algn="ctr"/>
              <a:endParaRPr lang="en-US" sz="1400" b="1">
                <a:solidFill>
                  <a:srgbClr val="008000"/>
                </a:solidFill>
              </a:endParaRPr>
            </a:p>
          </p:txBody>
        </p:sp>
      </p:grpSp>
      <p:sp>
        <p:nvSpPr>
          <p:cNvPr id="11272" name="Oval 73"/>
          <p:cNvSpPr>
            <a:spLocks/>
          </p:cNvSpPr>
          <p:nvPr/>
        </p:nvSpPr>
        <p:spPr bwMode="auto">
          <a:xfrm>
            <a:off x="3475038" y="2179638"/>
            <a:ext cx="182562" cy="182562"/>
          </a:xfrm>
          <a:prstGeom prst="ellipse">
            <a:avLst/>
          </a:prstGeom>
          <a:solidFill>
            <a:srgbClr val="00B050">
              <a:alpha val="61176"/>
            </a:srgbClr>
          </a:solidFill>
          <a:ln w="9525" algn="ctr">
            <a:solidFill>
              <a:schemeClr val="tx1"/>
            </a:solidFill>
            <a:round/>
            <a:headEnd/>
            <a:tailEnd/>
          </a:ln>
        </p:spPr>
        <p:txBody>
          <a:bodyPr lIns="45720" rIns="45720" anchor="ctr" anchorCtr="1"/>
          <a:lstStyle/>
          <a:p>
            <a:r>
              <a:rPr lang="en-US" sz="1000" b="1"/>
              <a:t> </a:t>
            </a:r>
          </a:p>
        </p:txBody>
      </p:sp>
      <p:sp>
        <p:nvSpPr>
          <p:cNvPr id="11273" name="Oval 74"/>
          <p:cNvSpPr>
            <a:spLocks/>
          </p:cNvSpPr>
          <p:nvPr/>
        </p:nvSpPr>
        <p:spPr bwMode="auto">
          <a:xfrm>
            <a:off x="8610600" y="1965325"/>
            <a:ext cx="196850" cy="182563"/>
          </a:xfrm>
          <a:prstGeom prst="ellipse">
            <a:avLst/>
          </a:prstGeom>
          <a:solidFill>
            <a:srgbClr val="0070C0">
              <a:alpha val="61176"/>
            </a:srgbClr>
          </a:solidFill>
          <a:ln w="9525" algn="ctr">
            <a:solidFill>
              <a:schemeClr val="tx1"/>
            </a:solidFill>
            <a:round/>
            <a:headEnd/>
            <a:tailEnd/>
          </a:ln>
        </p:spPr>
        <p:txBody>
          <a:bodyPr lIns="45720" rIns="45720" anchor="ctr" anchorCtr="1"/>
          <a:lstStyle/>
          <a:p>
            <a:endParaRPr lang="en-US" sz="600" b="1"/>
          </a:p>
        </p:txBody>
      </p:sp>
      <p:sp>
        <p:nvSpPr>
          <p:cNvPr id="11274" name="Oval 75"/>
          <p:cNvSpPr>
            <a:spLocks/>
          </p:cNvSpPr>
          <p:nvPr/>
        </p:nvSpPr>
        <p:spPr bwMode="auto">
          <a:xfrm>
            <a:off x="8534400" y="5029200"/>
            <a:ext cx="196850" cy="182563"/>
          </a:xfrm>
          <a:prstGeom prst="ellipse">
            <a:avLst/>
          </a:prstGeom>
          <a:solidFill>
            <a:srgbClr val="002060">
              <a:alpha val="61176"/>
            </a:srgbClr>
          </a:solidFill>
          <a:ln w="9525" algn="ctr">
            <a:solidFill>
              <a:schemeClr val="tx1"/>
            </a:solidFill>
            <a:round/>
            <a:headEnd/>
            <a:tailEnd/>
          </a:ln>
        </p:spPr>
        <p:txBody>
          <a:bodyPr lIns="45720" rIns="45720" anchor="ctr" anchorCtr="1"/>
          <a:lstStyle/>
          <a:p>
            <a:pPr algn="ctr"/>
            <a:endParaRPr lang="en-US" sz="800" b="1">
              <a:solidFill>
                <a:schemeClr val="bg1"/>
              </a:solidFill>
            </a:endParaRPr>
          </a:p>
        </p:txBody>
      </p:sp>
      <p:sp>
        <p:nvSpPr>
          <p:cNvPr id="11275" name="Oval 77"/>
          <p:cNvSpPr>
            <a:spLocks/>
          </p:cNvSpPr>
          <p:nvPr/>
        </p:nvSpPr>
        <p:spPr bwMode="auto">
          <a:xfrm>
            <a:off x="8305800" y="2971800"/>
            <a:ext cx="196850" cy="182563"/>
          </a:xfrm>
          <a:prstGeom prst="ellipse">
            <a:avLst/>
          </a:prstGeom>
          <a:solidFill>
            <a:srgbClr val="7030A0">
              <a:alpha val="61176"/>
            </a:srgbClr>
          </a:solidFill>
          <a:ln w="9525" algn="ctr">
            <a:solidFill>
              <a:schemeClr val="tx1"/>
            </a:solidFill>
            <a:round/>
            <a:headEnd/>
            <a:tailEnd/>
          </a:ln>
        </p:spPr>
        <p:txBody>
          <a:bodyPr lIns="45720" rIns="45720" anchor="ctr" anchorCtr="1"/>
          <a:lstStyle/>
          <a:p>
            <a:pPr algn="ctr"/>
            <a:endParaRPr lang="en-US" sz="800" b="1">
              <a:solidFill>
                <a:schemeClr val="bg1"/>
              </a:solidFill>
            </a:endParaRPr>
          </a:p>
        </p:txBody>
      </p:sp>
      <p:sp>
        <p:nvSpPr>
          <p:cNvPr id="79" name="Oval 78"/>
          <p:cNvSpPr>
            <a:spLocks/>
          </p:cNvSpPr>
          <p:nvPr/>
        </p:nvSpPr>
        <p:spPr bwMode="auto">
          <a:xfrm>
            <a:off x="1182688" y="1958975"/>
            <a:ext cx="188912" cy="184150"/>
          </a:xfrm>
          <a:prstGeom prst="ellipse">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lIns="45720" rIns="45720" anchor="ctr" anchorCtr="1"/>
          <a:lstStyle/>
          <a:p>
            <a:pPr>
              <a:defRPr/>
            </a:pPr>
            <a:endParaRPr lang="en-US" sz="1000" b="1" dirty="0">
              <a:latin typeface="Arial" pitchFamily="34" charset="0"/>
              <a:cs typeface="Arial" pitchFamily="34" charset="0"/>
            </a:endParaRPr>
          </a:p>
        </p:txBody>
      </p:sp>
      <p:sp>
        <p:nvSpPr>
          <p:cNvPr id="45" name="TextBox 44"/>
          <p:cNvSpPr txBox="1"/>
          <p:nvPr/>
        </p:nvSpPr>
        <p:spPr>
          <a:xfrm>
            <a:off x="0" y="1474788"/>
            <a:ext cx="4419600" cy="461962"/>
          </a:xfrm>
          <a:prstGeom prst="rect">
            <a:avLst/>
          </a:prstGeom>
          <a:noFill/>
        </p:spPr>
        <p:txBody>
          <a:bodyPr>
            <a:spAutoFit/>
          </a:bodyPr>
          <a:lstStyle/>
          <a:p>
            <a:pPr algn="ctr">
              <a:defRPr/>
            </a:pPr>
            <a:r>
              <a:rPr lang="en-US" sz="2400" b="1" i="1" dirty="0">
                <a:effectLst>
                  <a:outerShdw blurRad="38100" dist="38100" dir="2700000" algn="tl">
                    <a:srgbClr val="000000">
                      <a:alpha val="43137"/>
                    </a:srgbClr>
                  </a:outerShdw>
                </a:effectLst>
                <a:latin typeface="Arial" pitchFamily="34" charset="0"/>
                <a:cs typeface="Arial" pitchFamily="34" charset="0"/>
              </a:rPr>
              <a:t>In Execution</a:t>
            </a:r>
          </a:p>
        </p:txBody>
      </p:sp>
      <p:cxnSp>
        <p:nvCxnSpPr>
          <p:cNvPr id="46" name="Straight Connector 45"/>
          <p:cNvCxnSpPr/>
          <p:nvPr/>
        </p:nvCxnSpPr>
        <p:spPr>
          <a:xfrm>
            <a:off x="0" y="1889125"/>
            <a:ext cx="4495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181600" y="1477963"/>
            <a:ext cx="3657600" cy="461962"/>
          </a:xfrm>
          <a:prstGeom prst="rect">
            <a:avLst/>
          </a:prstGeom>
          <a:noFill/>
        </p:spPr>
        <p:txBody>
          <a:bodyPr>
            <a:spAutoFit/>
          </a:bodyPr>
          <a:lstStyle/>
          <a:p>
            <a:pPr algn="ctr">
              <a:defRPr/>
            </a:pPr>
            <a:r>
              <a:rPr lang="en-US" sz="2400" b="1" i="1" dirty="0">
                <a:effectLst>
                  <a:outerShdw blurRad="38100" dist="38100" dir="2700000" algn="tl">
                    <a:srgbClr val="000000">
                      <a:alpha val="43137"/>
                    </a:srgbClr>
                  </a:outerShdw>
                </a:effectLst>
                <a:latin typeface="Arial" pitchFamily="34" charset="0"/>
                <a:cs typeface="Arial" pitchFamily="34" charset="0"/>
              </a:rPr>
              <a:t>Approaching Execution</a:t>
            </a:r>
          </a:p>
        </p:txBody>
      </p:sp>
      <p:cxnSp>
        <p:nvCxnSpPr>
          <p:cNvPr id="53" name="Straight Connector 52"/>
          <p:cNvCxnSpPr/>
          <p:nvPr/>
        </p:nvCxnSpPr>
        <p:spPr>
          <a:xfrm flipV="1">
            <a:off x="5105400" y="1905000"/>
            <a:ext cx="388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nvGraphicFramePr>
        <p:xfrm>
          <a:off x="545881" y="1035269"/>
          <a:ext cx="8166538" cy="424899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21"/>
          <p:cNvGrpSpPr/>
          <p:nvPr/>
        </p:nvGrpSpPr>
        <p:grpSpPr>
          <a:xfrm>
            <a:off x="6457878" y="2848085"/>
            <a:ext cx="2360428" cy="2275367"/>
            <a:chOff x="6560288" y="3009015"/>
            <a:chExt cx="2360428" cy="2275367"/>
          </a:xfrm>
        </p:grpSpPr>
        <p:sp>
          <p:nvSpPr>
            <p:cNvPr id="108" name="Rectangle 107"/>
            <p:cNvSpPr/>
            <p:nvPr/>
          </p:nvSpPr>
          <p:spPr>
            <a:xfrm>
              <a:off x="6560288" y="3009015"/>
              <a:ext cx="2360428" cy="2275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16"/>
            <p:cNvGrpSpPr/>
            <p:nvPr/>
          </p:nvGrpSpPr>
          <p:grpSpPr>
            <a:xfrm>
              <a:off x="7060092" y="3202924"/>
              <a:ext cx="1785109" cy="2014559"/>
              <a:chOff x="7060092" y="3202924"/>
              <a:chExt cx="1785109" cy="2014559"/>
            </a:xfrm>
          </p:grpSpPr>
          <p:sp>
            <p:nvSpPr>
              <p:cNvPr id="12" name="Rectangle 11"/>
              <p:cNvSpPr/>
              <p:nvPr/>
            </p:nvSpPr>
            <p:spPr>
              <a:xfrm>
                <a:off x="7060092" y="5033330"/>
                <a:ext cx="249382" cy="112816"/>
              </a:xfrm>
              <a:prstGeom prst="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7304651" y="4940484"/>
                <a:ext cx="1087157" cy="276999"/>
              </a:xfrm>
              <a:prstGeom prst="rect">
                <a:avLst/>
              </a:prstGeom>
              <a:noFill/>
            </p:spPr>
            <p:txBody>
              <a:bodyPr wrap="none" rtlCol="0">
                <a:spAutoFit/>
              </a:bodyPr>
              <a:lstStyle/>
              <a:p>
                <a:r>
                  <a:rPr lang="en-US" sz="1200" dirty="0" smtClean="0">
                    <a:latin typeface="+mn-lt"/>
                  </a:rPr>
                  <a:t>Financing Gap</a:t>
                </a:r>
                <a:endParaRPr lang="en-US" sz="1200" dirty="0">
                  <a:latin typeface="+mn-lt"/>
                </a:endParaRPr>
              </a:p>
            </p:txBody>
          </p:sp>
          <p:sp>
            <p:nvSpPr>
              <p:cNvPr id="85" name="Rectangle 84"/>
              <p:cNvSpPr/>
              <p:nvPr/>
            </p:nvSpPr>
            <p:spPr>
              <a:xfrm>
                <a:off x="7060092" y="3279155"/>
                <a:ext cx="249382" cy="112816"/>
              </a:xfrm>
              <a:prstGeom prst="rect">
                <a:avLst/>
              </a:prstGeom>
              <a:solidFill>
                <a:srgbClr val="E2CDA4"/>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6" name="TextBox 85"/>
              <p:cNvSpPr txBox="1"/>
              <p:nvPr/>
            </p:nvSpPr>
            <p:spPr>
              <a:xfrm>
                <a:off x="7304651" y="3202924"/>
                <a:ext cx="1473224" cy="402290"/>
              </a:xfrm>
              <a:prstGeom prst="rect">
                <a:avLst/>
              </a:prstGeom>
              <a:noFill/>
            </p:spPr>
            <p:txBody>
              <a:bodyPr wrap="none" rtlCol="0">
                <a:spAutoFit/>
              </a:bodyPr>
              <a:lstStyle/>
              <a:p>
                <a:pPr>
                  <a:lnSpc>
                    <a:spcPts val="1200"/>
                  </a:lnSpc>
                </a:pPr>
                <a:r>
                  <a:rPr lang="en-US" sz="1200" dirty="0" smtClean="0">
                    <a:latin typeface="+mn-lt"/>
                  </a:rPr>
                  <a:t>Budgeted/Projected</a:t>
                </a:r>
                <a:br>
                  <a:rPr lang="en-US" sz="1200" dirty="0" smtClean="0">
                    <a:latin typeface="+mn-lt"/>
                  </a:rPr>
                </a:br>
                <a:r>
                  <a:rPr lang="en-US" sz="1200" dirty="0" smtClean="0">
                    <a:latin typeface="+mn-lt"/>
                  </a:rPr>
                  <a:t>Revenue</a:t>
                </a:r>
                <a:endParaRPr lang="en-US" sz="1200" dirty="0">
                  <a:latin typeface="+mn-lt"/>
                </a:endParaRPr>
              </a:p>
            </p:txBody>
          </p:sp>
          <p:sp>
            <p:nvSpPr>
              <p:cNvPr id="88" name="Rectangle 87"/>
              <p:cNvSpPr/>
              <p:nvPr/>
            </p:nvSpPr>
            <p:spPr>
              <a:xfrm>
                <a:off x="7060092" y="3659941"/>
                <a:ext cx="249382" cy="112816"/>
              </a:xfrm>
              <a:prstGeom prst="rect">
                <a:avLst/>
              </a:prstGeom>
              <a:solidFill>
                <a:srgbClr val="996600"/>
              </a:solidFill>
              <a:ln/>
              <a:scene3d>
                <a:camera prst="orthographicFront">
                  <a:rot lat="0" lon="0" rev="0"/>
                </a:camera>
                <a:lightRig rig="soft" dir="t"/>
              </a:scene3d>
              <a:sp3d>
                <a:bevelT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9" name="TextBox 88"/>
              <p:cNvSpPr txBox="1"/>
              <p:nvPr/>
            </p:nvSpPr>
            <p:spPr>
              <a:xfrm>
                <a:off x="7304651" y="3576045"/>
                <a:ext cx="1214179" cy="276999"/>
              </a:xfrm>
              <a:prstGeom prst="rect">
                <a:avLst/>
              </a:prstGeom>
              <a:noFill/>
            </p:spPr>
            <p:txBody>
              <a:bodyPr wrap="none" rtlCol="0">
                <a:spAutoFit/>
              </a:bodyPr>
              <a:lstStyle/>
              <a:p>
                <a:r>
                  <a:rPr lang="en-US" sz="1200" dirty="0" smtClean="0">
                    <a:latin typeface="+mn-lt"/>
                  </a:rPr>
                  <a:t> Actual Revenue</a:t>
                </a:r>
                <a:endParaRPr lang="en-US" sz="1200" dirty="0">
                  <a:latin typeface="+mn-lt"/>
                </a:endParaRPr>
              </a:p>
            </p:txBody>
          </p:sp>
          <p:sp>
            <p:nvSpPr>
              <p:cNvPr id="91" name="Rectangle 90"/>
              <p:cNvSpPr/>
              <p:nvPr/>
            </p:nvSpPr>
            <p:spPr>
              <a:xfrm>
                <a:off x="7060092" y="3899943"/>
                <a:ext cx="249382" cy="112816"/>
              </a:xfrm>
              <a:prstGeom prst="rect">
                <a:avLst/>
              </a:prstGeom>
              <a:solidFill>
                <a:srgbClr val="BFBFB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2" name="TextBox 91"/>
              <p:cNvSpPr txBox="1"/>
              <p:nvPr/>
            </p:nvSpPr>
            <p:spPr>
              <a:xfrm>
                <a:off x="7304651" y="3823875"/>
                <a:ext cx="1473224" cy="402290"/>
              </a:xfrm>
              <a:prstGeom prst="rect">
                <a:avLst/>
              </a:prstGeom>
              <a:noFill/>
            </p:spPr>
            <p:txBody>
              <a:bodyPr wrap="none" rtlCol="0">
                <a:spAutoFit/>
              </a:bodyPr>
              <a:lstStyle/>
              <a:p>
                <a:pPr>
                  <a:lnSpc>
                    <a:spcPts val="1200"/>
                  </a:lnSpc>
                </a:pPr>
                <a:r>
                  <a:rPr lang="en-US" sz="1200" dirty="0" smtClean="0">
                    <a:latin typeface="+mn-lt"/>
                  </a:rPr>
                  <a:t>Budgeted/Projected</a:t>
                </a:r>
                <a:br>
                  <a:rPr lang="en-US" sz="1200" dirty="0" smtClean="0">
                    <a:latin typeface="+mn-lt"/>
                  </a:rPr>
                </a:br>
                <a:r>
                  <a:rPr lang="en-US" sz="1200" dirty="0" smtClean="0">
                    <a:latin typeface="+mn-lt"/>
                  </a:rPr>
                  <a:t>Expenditures</a:t>
                </a:r>
                <a:endParaRPr lang="en-US" sz="1200" dirty="0">
                  <a:latin typeface="+mn-lt"/>
                </a:endParaRPr>
              </a:p>
            </p:txBody>
          </p:sp>
          <p:sp>
            <p:nvSpPr>
              <p:cNvPr id="94" name="Rectangle 93"/>
              <p:cNvSpPr/>
              <p:nvPr/>
            </p:nvSpPr>
            <p:spPr>
              <a:xfrm>
                <a:off x="7060092" y="4281521"/>
                <a:ext cx="249382" cy="112816"/>
              </a:xfrm>
              <a:prstGeom prst="rect">
                <a:avLst/>
              </a:prstGeom>
              <a:solidFill>
                <a:srgbClr val="0000CC"/>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5" name="TextBox 94"/>
              <p:cNvSpPr txBox="1"/>
              <p:nvPr/>
            </p:nvSpPr>
            <p:spPr>
              <a:xfrm>
                <a:off x="7304651" y="4196996"/>
                <a:ext cx="1500604" cy="276999"/>
              </a:xfrm>
              <a:prstGeom prst="rect">
                <a:avLst/>
              </a:prstGeom>
              <a:noFill/>
            </p:spPr>
            <p:txBody>
              <a:bodyPr wrap="none" rtlCol="0">
                <a:spAutoFit/>
              </a:bodyPr>
              <a:lstStyle/>
              <a:p>
                <a:r>
                  <a:rPr lang="en-US" sz="1200" dirty="0" smtClean="0">
                    <a:latin typeface="+mn-lt"/>
                  </a:rPr>
                  <a:t> Actual Expenditures</a:t>
                </a:r>
                <a:endParaRPr lang="en-US" sz="1200" dirty="0">
                  <a:latin typeface="+mn-lt"/>
                </a:endParaRPr>
              </a:p>
            </p:txBody>
          </p:sp>
          <p:sp>
            <p:nvSpPr>
              <p:cNvPr id="105" name="Rectangle 104"/>
              <p:cNvSpPr/>
              <p:nvPr/>
            </p:nvSpPr>
            <p:spPr>
              <a:xfrm>
                <a:off x="7060092" y="4532781"/>
                <a:ext cx="249382" cy="110039"/>
              </a:xfrm>
              <a:prstGeom prst="rect">
                <a:avLst/>
              </a:prstGeom>
              <a:gradFill>
                <a:gsLst>
                  <a:gs pos="0">
                    <a:srgbClr val="C00000"/>
                  </a:gs>
                  <a:gs pos="60000">
                    <a:srgbClr val="009900"/>
                  </a:gs>
                </a:gsLst>
                <a:lin ang="10800000" scaled="0"/>
              </a:gradFill>
              <a:ln/>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7" name="TextBox 106"/>
              <p:cNvSpPr txBox="1"/>
              <p:nvPr/>
            </p:nvSpPr>
            <p:spPr>
              <a:xfrm>
                <a:off x="7304651" y="4444826"/>
                <a:ext cx="1540550" cy="276999"/>
              </a:xfrm>
              <a:prstGeom prst="rect">
                <a:avLst/>
              </a:prstGeom>
              <a:noFill/>
            </p:spPr>
            <p:txBody>
              <a:bodyPr wrap="none" rtlCol="0">
                <a:spAutoFit/>
              </a:bodyPr>
              <a:lstStyle/>
              <a:p>
                <a:r>
                  <a:rPr lang="en-US" sz="1200" dirty="0" smtClean="0">
                    <a:latin typeface="+mn-lt"/>
                  </a:rPr>
                  <a:t> Cash Reserve/Deficit</a:t>
                </a:r>
                <a:endParaRPr lang="en-US" sz="1200" dirty="0">
                  <a:latin typeface="+mn-lt"/>
                </a:endParaRPr>
              </a:p>
            </p:txBody>
          </p:sp>
          <p:sp>
            <p:nvSpPr>
              <p:cNvPr id="11" name="Rectangle 10"/>
              <p:cNvSpPr/>
              <p:nvPr/>
            </p:nvSpPr>
            <p:spPr>
              <a:xfrm>
                <a:off x="7060092" y="4778585"/>
                <a:ext cx="249382" cy="112816"/>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TextBox 12"/>
              <p:cNvSpPr txBox="1"/>
              <p:nvPr/>
            </p:nvSpPr>
            <p:spPr>
              <a:xfrm>
                <a:off x="7304651" y="4692656"/>
                <a:ext cx="1188146" cy="276999"/>
              </a:xfrm>
              <a:prstGeom prst="rect">
                <a:avLst/>
              </a:prstGeom>
              <a:noFill/>
            </p:spPr>
            <p:txBody>
              <a:bodyPr wrap="none" rtlCol="0">
                <a:spAutoFit/>
              </a:bodyPr>
              <a:lstStyle/>
              <a:p>
                <a:r>
                  <a:rPr lang="en-US" sz="1200" dirty="0" smtClean="0">
                    <a:latin typeface="+mn-lt"/>
                  </a:rPr>
                  <a:t> Loans &amp; Grants</a:t>
                </a:r>
                <a:endParaRPr lang="en-US" sz="1200" dirty="0">
                  <a:latin typeface="+mn-lt"/>
                </a:endParaRPr>
              </a:p>
            </p:txBody>
          </p:sp>
        </p:grpSp>
      </p:grpSp>
      <p:grpSp>
        <p:nvGrpSpPr>
          <p:cNvPr id="7" name="Group 119"/>
          <p:cNvGrpSpPr/>
          <p:nvPr/>
        </p:nvGrpSpPr>
        <p:grpSpPr>
          <a:xfrm>
            <a:off x="2059807" y="1183113"/>
            <a:ext cx="4221131" cy="2026812"/>
            <a:chOff x="2059806" y="1154237"/>
            <a:chExt cx="4221131" cy="2026812"/>
          </a:xfrm>
        </p:grpSpPr>
        <p:sp>
          <p:nvSpPr>
            <p:cNvPr id="118" name="Rectangle 117"/>
            <p:cNvSpPr/>
            <p:nvPr/>
          </p:nvSpPr>
          <p:spPr>
            <a:xfrm>
              <a:off x="4866023" y="1154237"/>
              <a:ext cx="1414914" cy="2026812"/>
            </a:xfrm>
            <a:prstGeom prst="rect">
              <a:avLst/>
            </a:prstGeom>
            <a:solidFill>
              <a:schemeClr val="bg1">
                <a:alpha val="1098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059806" y="1199967"/>
              <a:ext cx="3226630" cy="553998"/>
            </a:xfrm>
            <a:prstGeom prst="rect">
              <a:avLst/>
            </a:prstGeom>
            <a:solidFill>
              <a:srgbClr val="0099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smtClean="0"/>
                <a:t>Potential for increased revenues</a:t>
              </a:r>
            </a:p>
            <a:p>
              <a:pPr algn="ctr"/>
              <a:r>
                <a:rPr lang="en-US" sz="1400" b="0" dirty="0" smtClean="0"/>
                <a:t>Assumes SERP is delivered on schedule</a:t>
              </a:r>
            </a:p>
          </p:txBody>
        </p:sp>
      </p:grpSp>
      <p:sp>
        <p:nvSpPr>
          <p:cNvPr id="2" name="Title 1"/>
          <p:cNvSpPr>
            <a:spLocks noGrp="1"/>
          </p:cNvSpPr>
          <p:nvPr>
            <p:ph type="title"/>
          </p:nvPr>
        </p:nvSpPr>
        <p:spPr>
          <a:xfrm>
            <a:off x="457200" y="0"/>
            <a:ext cx="8229600" cy="1143000"/>
          </a:xfrm>
        </p:spPr>
        <p:txBody>
          <a:bodyPr/>
          <a:lstStyle/>
          <a:p>
            <a:r>
              <a:rPr lang="en-US" sz="3200" b="1" dirty="0" smtClean="0"/>
              <a:t>GOI Ability to Contribute</a:t>
            </a:r>
            <a:endParaRPr lang="en-US" sz="3200" b="1" dirty="0"/>
          </a:p>
        </p:txBody>
      </p:sp>
      <p:sp>
        <p:nvSpPr>
          <p:cNvPr id="49" name="Rectangle 48"/>
          <p:cNvSpPr/>
          <p:nvPr/>
        </p:nvSpPr>
        <p:spPr>
          <a:xfrm>
            <a:off x="6865351" y="1457804"/>
            <a:ext cx="1594884" cy="151931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a:xfrm>
            <a:off x="6553200" y="6495901"/>
            <a:ext cx="2133600" cy="365125"/>
          </a:xfrm>
        </p:spPr>
        <p:txBody>
          <a:bodyPr/>
          <a:lstStyle/>
          <a:p>
            <a:pPr>
              <a:defRPr/>
            </a:pPr>
            <a:fld id="{87671BAD-6A0A-4441-A974-6F90E4F157FC}" type="slidenum">
              <a:rPr lang="en-US" smtClean="0"/>
              <a:pPr>
                <a:defRPr/>
              </a:pPr>
              <a:t>24</a:t>
            </a:fld>
            <a:endParaRPr lang="en-US"/>
          </a:p>
        </p:txBody>
      </p:sp>
      <p:grpSp>
        <p:nvGrpSpPr>
          <p:cNvPr id="8" name="Group 43"/>
          <p:cNvGrpSpPr/>
          <p:nvPr/>
        </p:nvGrpSpPr>
        <p:grpSpPr>
          <a:xfrm>
            <a:off x="7006594" y="1916144"/>
            <a:ext cx="1383295" cy="332010"/>
            <a:chOff x="6610859" y="4328095"/>
            <a:chExt cx="1383295" cy="338554"/>
          </a:xfrm>
        </p:grpSpPr>
        <p:sp>
          <p:nvSpPr>
            <p:cNvPr id="34" name="Rectangle 33"/>
            <p:cNvSpPr/>
            <p:nvPr/>
          </p:nvSpPr>
          <p:spPr>
            <a:xfrm>
              <a:off x="6610859" y="4457516"/>
              <a:ext cx="249382" cy="112816"/>
            </a:xfrm>
            <a:prstGeom prst="rect">
              <a:avLst/>
            </a:prstGeom>
            <a:solidFill>
              <a:srgbClr val="92D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TextBox 34"/>
            <p:cNvSpPr txBox="1"/>
            <p:nvPr/>
          </p:nvSpPr>
          <p:spPr>
            <a:xfrm>
              <a:off x="6794787" y="4328095"/>
              <a:ext cx="1199367" cy="338554"/>
            </a:xfrm>
            <a:prstGeom prst="rect">
              <a:avLst/>
            </a:prstGeom>
            <a:noFill/>
          </p:spPr>
          <p:txBody>
            <a:bodyPr wrap="none" rtlCol="0">
              <a:spAutoFit/>
            </a:bodyPr>
            <a:lstStyle/>
            <a:p>
              <a:r>
                <a:rPr lang="en-US" sz="1600" dirty="0" smtClean="0">
                  <a:latin typeface="+mn-lt"/>
                </a:rPr>
                <a:t>West </a:t>
              </a:r>
              <a:r>
                <a:rPr lang="en-US" sz="1600" dirty="0" err="1" smtClean="0">
                  <a:latin typeface="+mn-lt"/>
                </a:rPr>
                <a:t>Qurna</a:t>
              </a:r>
              <a:endParaRPr lang="en-US" sz="1600" dirty="0">
                <a:latin typeface="+mn-lt"/>
              </a:endParaRPr>
            </a:p>
          </p:txBody>
        </p:sp>
      </p:grpSp>
      <p:grpSp>
        <p:nvGrpSpPr>
          <p:cNvPr id="10" name="Group 44"/>
          <p:cNvGrpSpPr/>
          <p:nvPr/>
        </p:nvGrpSpPr>
        <p:grpSpPr>
          <a:xfrm>
            <a:off x="7006594" y="2125401"/>
            <a:ext cx="1062695" cy="332010"/>
            <a:chOff x="6763259" y="4480495"/>
            <a:chExt cx="1062695" cy="338554"/>
          </a:xfrm>
        </p:grpSpPr>
        <p:sp>
          <p:nvSpPr>
            <p:cNvPr id="40" name="Rectangle 39"/>
            <p:cNvSpPr/>
            <p:nvPr/>
          </p:nvSpPr>
          <p:spPr>
            <a:xfrm>
              <a:off x="6763259" y="4609916"/>
              <a:ext cx="249382" cy="11281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1" name="TextBox 40"/>
            <p:cNvSpPr txBox="1"/>
            <p:nvPr/>
          </p:nvSpPr>
          <p:spPr>
            <a:xfrm>
              <a:off x="6947187" y="4480495"/>
              <a:ext cx="878767" cy="338554"/>
            </a:xfrm>
            <a:prstGeom prst="rect">
              <a:avLst/>
            </a:prstGeom>
            <a:noFill/>
          </p:spPr>
          <p:txBody>
            <a:bodyPr wrap="none" rtlCol="0">
              <a:spAutoFit/>
            </a:bodyPr>
            <a:lstStyle/>
            <a:p>
              <a:r>
                <a:rPr lang="en-US" sz="1600" dirty="0" err="1" smtClean="0">
                  <a:latin typeface="+mn-lt"/>
                </a:rPr>
                <a:t>Rumaila</a:t>
              </a:r>
              <a:endParaRPr lang="en-US" sz="1600" dirty="0">
                <a:latin typeface="+mn-lt"/>
              </a:endParaRPr>
            </a:p>
          </p:txBody>
        </p:sp>
      </p:grpSp>
      <p:grpSp>
        <p:nvGrpSpPr>
          <p:cNvPr id="15" name="Group 45"/>
          <p:cNvGrpSpPr/>
          <p:nvPr/>
        </p:nvGrpSpPr>
        <p:grpSpPr>
          <a:xfrm>
            <a:off x="7006594" y="1671924"/>
            <a:ext cx="912012" cy="332010"/>
            <a:chOff x="6915659" y="4632895"/>
            <a:chExt cx="912012" cy="338554"/>
          </a:xfrm>
        </p:grpSpPr>
        <p:sp>
          <p:nvSpPr>
            <p:cNvPr id="42" name="Rectangle 41"/>
            <p:cNvSpPr/>
            <p:nvPr/>
          </p:nvSpPr>
          <p:spPr>
            <a:xfrm>
              <a:off x="6915659" y="4762316"/>
              <a:ext cx="249382" cy="112816"/>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3" name="TextBox 42"/>
            <p:cNvSpPr txBox="1"/>
            <p:nvPr/>
          </p:nvSpPr>
          <p:spPr>
            <a:xfrm>
              <a:off x="7099587" y="4632895"/>
              <a:ext cx="728084" cy="338554"/>
            </a:xfrm>
            <a:prstGeom prst="rect">
              <a:avLst/>
            </a:prstGeom>
            <a:noFill/>
          </p:spPr>
          <p:txBody>
            <a:bodyPr wrap="none" rtlCol="0">
              <a:spAutoFit/>
            </a:bodyPr>
            <a:lstStyle/>
            <a:p>
              <a:r>
                <a:rPr lang="en-US" sz="1600" dirty="0" err="1" smtClean="0">
                  <a:latin typeface="+mn-lt"/>
                </a:rPr>
                <a:t>Zubair</a:t>
              </a:r>
              <a:endParaRPr lang="en-US" sz="1600" dirty="0">
                <a:latin typeface="+mn-lt"/>
              </a:endParaRPr>
            </a:p>
          </p:txBody>
        </p:sp>
      </p:grpSp>
      <p:sp>
        <p:nvSpPr>
          <p:cNvPr id="48" name="TextBox 47"/>
          <p:cNvSpPr txBox="1"/>
          <p:nvPr/>
        </p:nvSpPr>
        <p:spPr>
          <a:xfrm>
            <a:off x="6865905" y="1165848"/>
            <a:ext cx="1606208" cy="301828"/>
          </a:xfrm>
          <a:prstGeom prst="rect">
            <a:avLst/>
          </a:prstGeom>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wrap="square" rtlCol="0">
            <a:spAutoFit/>
          </a:bodyPr>
          <a:lstStyle/>
          <a:p>
            <a:r>
              <a:rPr lang="en-US" sz="1400" dirty="0" smtClean="0"/>
              <a:t>New Oil Revenue</a:t>
            </a:r>
            <a:endParaRPr lang="en-US" sz="1400" dirty="0"/>
          </a:p>
        </p:txBody>
      </p:sp>
      <p:grpSp>
        <p:nvGrpSpPr>
          <p:cNvPr id="16" name="Group 52"/>
          <p:cNvGrpSpPr/>
          <p:nvPr/>
        </p:nvGrpSpPr>
        <p:grpSpPr>
          <a:xfrm>
            <a:off x="7006594" y="1456814"/>
            <a:ext cx="1247168" cy="332010"/>
            <a:chOff x="6915659" y="4632895"/>
            <a:chExt cx="1247168" cy="338554"/>
          </a:xfrm>
        </p:grpSpPr>
        <p:sp>
          <p:nvSpPr>
            <p:cNvPr id="54" name="Rectangle 53"/>
            <p:cNvSpPr/>
            <p:nvPr/>
          </p:nvSpPr>
          <p:spPr>
            <a:xfrm>
              <a:off x="6915659" y="4762316"/>
              <a:ext cx="249382" cy="112816"/>
            </a:xfrm>
            <a:prstGeom prst="rect">
              <a:avLst/>
            </a:prstGeom>
            <a:solidFill>
              <a:schemeClr val="accent4">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5" name="TextBox 54"/>
            <p:cNvSpPr txBox="1"/>
            <p:nvPr/>
          </p:nvSpPr>
          <p:spPr>
            <a:xfrm>
              <a:off x="7099587" y="4632895"/>
              <a:ext cx="1063240" cy="338554"/>
            </a:xfrm>
            <a:prstGeom prst="rect">
              <a:avLst/>
            </a:prstGeom>
            <a:noFill/>
          </p:spPr>
          <p:txBody>
            <a:bodyPr wrap="none" rtlCol="0">
              <a:spAutoFit/>
            </a:bodyPr>
            <a:lstStyle/>
            <a:p>
              <a:r>
                <a:rPr lang="en-US" sz="1600" dirty="0" err="1" smtClean="0">
                  <a:latin typeface="+mn-lt"/>
                </a:rPr>
                <a:t>Nassiriyah</a:t>
              </a:r>
              <a:endParaRPr lang="en-US" sz="1600" dirty="0" smtClean="0">
                <a:latin typeface="+mn-lt"/>
              </a:endParaRPr>
            </a:p>
          </p:txBody>
        </p:sp>
      </p:grpSp>
      <p:sp>
        <p:nvSpPr>
          <p:cNvPr id="60" name="Rectangle 59"/>
          <p:cNvSpPr/>
          <p:nvPr/>
        </p:nvSpPr>
        <p:spPr>
          <a:xfrm>
            <a:off x="5184806" y="2291538"/>
            <a:ext cx="96507" cy="198675"/>
          </a:xfrm>
          <a:prstGeom prst="rect">
            <a:avLst/>
          </a:prstGeom>
          <a:solidFill>
            <a:srgbClr val="92D05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 name="Rectangle 60"/>
          <p:cNvSpPr/>
          <p:nvPr/>
        </p:nvSpPr>
        <p:spPr>
          <a:xfrm>
            <a:off x="5184806" y="2498852"/>
            <a:ext cx="95352" cy="450603"/>
          </a:xfrm>
          <a:prstGeom prst="rect">
            <a:avLst/>
          </a:prstGeom>
          <a:solidFill>
            <a:srgbClr val="0070C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Rectangle 61"/>
          <p:cNvSpPr/>
          <p:nvPr/>
        </p:nvSpPr>
        <p:spPr>
          <a:xfrm>
            <a:off x="5184806" y="2115802"/>
            <a:ext cx="96507" cy="165456"/>
          </a:xfrm>
          <a:prstGeom prst="rect">
            <a:avLst/>
          </a:prstGeom>
          <a:solidFill>
            <a:srgbClr val="FFC00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 name="Rectangle 62"/>
          <p:cNvSpPr/>
          <p:nvPr/>
        </p:nvSpPr>
        <p:spPr>
          <a:xfrm>
            <a:off x="5184808" y="2007619"/>
            <a:ext cx="96507" cy="95413"/>
          </a:xfrm>
          <a:prstGeom prst="rect">
            <a:avLst/>
          </a:prstGeom>
          <a:solidFill>
            <a:schemeClr val="accent4">
              <a:lumMod val="7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5" name="Rectangle 64"/>
          <p:cNvSpPr/>
          <p:nvPr/>
        </p:nvSpPr>
        <p:spPr>
          <a:xfrm>
            <a:off x="5866144" y="1748093"/>
            <a:ext cx="96507" cy="463044"/>
          </a:xfrm>
          <a:prstGeom prst="rect">
            <a:avLst/>
          </a:prstGeom>
          <a:solidFill>
            <a:srgbClr val="92D05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6" name="Rectangle 65"/>
          <p:cNvSpPr/>
          <p:nvPr/>
        </p:nvSpPr>
        <p:spPr>
          <a:xfrm>
            <a:off x="5866144" y="2219191"/>
            <a:ext cx="95352" cy="726016"/>
          </a:xfrm>
          <a:prstGeom prst="rect">
            <a:avLst/>
          </a:prstGeom>
          <a:solidFill>
            <a:srgbClr val="0070C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7" name="Rectangle 66"/>
          <p:cNvSpPr/>
          <p:nvPr/>
        </p:nvSpPr>
        <p:spPr>
          <a:xfrm>
            <a:off x="5866144" y="1403700"/>
            <a:ext cx="96507" cy="333618"/>
          </a:xfrm>
          <a:prstGeom prst="rect">
            <a:avLst/>
          </a:prstGeom>
          <a:solidFill>
            <a:srgbClr val="FFC00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8" name="Rectangle 67"/>
          <p:cNvSpPr/>
          <p:nvPr/>
        </p:nvSpPr>
        <p:spPr>
          <a:xfrm>
            <a:off x="5866144" y="1244642"/>
            <a:ext cx="96507" cy="151634"/>
          </a:xfrm>
          <a:prstGeom prst="rect">
            <a:avLst/>
          </a:prstGeom>
          <a:solidFill>
            <a:schemeClr val="accent4">
              <a:lumMod val="7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7" name="Group 91"/>
          <p:cNvGrpSpPr/>
          <p:nvPr/>
        </p:nvGrpSpPr>
        <p:grpSpPr>
          <a:xfrm>
            <a:off x="4800076" y="2588839"/>
            <a:ext cx="415925" cy="230832"/>
            <a:chOff x="4152899" y="2827020"/>
            <a:chExt cx="415925" cy="230832"/>
          </a:xfrm>
        </p:grpSpPr>
        <p:sp>
          <p:nvSpPr>
            <p:cNvPr id="102" name="Rectangle 101"/>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152899" y="2827020"/>
              <a:ext cx="415925" cy="230832"/>
            </a:xfrm>
            <a:prstGeom prst="rect">
              <a:avLst/>
            </a:prstGeom>
            <a:noFill/>
          </p:spPr>
          <p:txBody>
            <a:bodyPr wrap="square" rtlCol="0">
              <a:spAutoFit/>
            </a:bodyPr>
            <a:lstStyle/>
            <a:p>
              <a:r>
                <a:rPr lang="en-US" sz="900" dirty="0" smtClean="0"/>
                <a:t>16.8</a:t>
              </a:r>
              <a:endParaRPr lang="en-US" sz="900" dirty="0"/>
            </a:p>
          </p:txBody>
        </p:sp>
      </p:grpSp>
      <p:grpSp>
        <p:nvGrpSpPr>
          <p:cNvPr id="18" name="Group 92"/>
          <p:cNvGrpSpPr/>
          <p:nvPr/>
        </p:nvGrpSpPr>
        <p:grpSpPr>
          <a:xfrm>
            <a:off x="4856590" y="2262190"/>
            <a:ext cx="344966" cy="230832"/>
            <a:chOff x="4206238" y="2824656"/>
            <a:chExt cx="344966" cy="230832"/>
          </a:xfrm>
        </p:grpSpPr>
        <p:sp>
          <p:nvSpPr>
            <p:cNvPr id="100" name="Rectangle 99"/>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4206238" y="2824656"/>
              <a:ext cx="344966" cy="230832"/>
            </a:xfrm>
            <a:prstGeom prst="rect">
              <a:avLst/>
            </a:prstGeom>
            <a:noFill/>
          </p:spPr>
          <p:txBody>
            <a:bodyPr wrap="square" rtlCol="0">
              <a:spAutoFit/>
            </a:bodyPr>
            <a:lstStyle/>
            <a:p>
              <a:r>
                <a:rPr lang="en-US" sz="900" dirty="0" smtClean="0"/>
                <a:t>8.8</a:t>
              </a:r>
              <a:endParaRPr lang="en-US" sz="900" dirty="0"/>
            </a:p>
          </p:txBody>
        </p:sp>
      </p:grpSp>
      <p:grpSp>
        <p:nvGrpSpPr>
          <p:cNvPr id="19" name="Group 93"/>
          <p:cNvGrpSpPr/>
          <p:nvPr/>
        </p:nvGrpSpPr>
        <p:grpSpPr>
          <a:xfrm>
            <a:off x="4853417" y="2086330"/>
            <a:ext cx="344966" cy="230832"/>
            <a:chOff x="4206240" y="2827020"/>
            <a:chExt cx="344966" cy="230832"/>
          </a:xfrm>
        </p:grpSpPr>
        <p:sp>
          <p:nvSpPr>
            <p:cNvPr id="98" name="Rectangle 97"/>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4206240" y="2827020"/>
              <a:ext cx="344966" cy="230832"/>
            </a:xfrm>
            <a:prstGeom prst="rect">
              <a:avLst/>
            </a:prstGeom>
            <a:noFill/>
          </p:spPr>
          <p:txBody>
            <a:bodyPr wrap="square" rtlCol="0">
              <a:spAutoFit/>
            </a:bodyPr>
            <a:lstStyle/>
            <a:p>
              <a:r>
                <a:rPr lang="en-US" sz="900" dirty="0" smtClean="0"/>
                <a:t>7.6</a:t>
              </a:r>
              <a:endParaRPr lang="en-US" sz="900" dirty="0"/>
            </a:p>
          </p:txBody>
        </p:sp>
      </p:grpSp>
      <p:grpSp>
        <p:nvGrpSpPr>
          <p:cNvPr id="20" name="Group 94"/>
          <p:cNvGrpSpPr/>
          <p:nvPr/>
        </p:nvGrpSpPr>
        <p:grpSpPr>
          <a:xfrm>
            <a:off x="4853417" y="1929417"/>
            <a:ext cx="344966" cy="230832"/>
            <a:chOff x="4206240" y="2823845"/>
            <a:chExt cx="344966" cy="230832"/>
          </a:xfrm>
        </p:grpSpPr>
        <p:sp>
          <p:nvSpPr>
            <p:cNvPr id="96" name="Rectangle 95"/>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206240" y="2823845"/>
              <a:ext cx="344966" cy="230832"/>
            </a:xfrm>
            <a:prstGeom prst="rect">
              <a:avLst/>
            </a:prstGeom>
            <a:noFill/>
          </p:spPr>
          <p:txBody>
            <a:bodyPr wrap="square" rtlCol="0">
              <a:spAutoFit/>
            </a:bodyPr>
            <a:lstStyle/>
            <a:p>
              <a:r>
                <a:rPr lang="en-US" sz="900" dirty="0" smtClean="0"/>
                <a:t>2.2</a:t>
              </a:r>
              <a:endParaRPr lang="en-US" sz="900" dirty="0"/>
            </a:p>
          </p:txBody>
        </p:sp>
      </p:grpSp>
      <p:grpSp>
        <p:nvGrpSpPr>
          <p:cNvPr id="21" name="Group 104"/>
          <p:cNvGrpSpPr/>
          <p:nvPr/>
        </p:nvGrpSpPr>
        <p:grpSpPr>
          <a:xfrm>
            <a:off x="5484028" y="2442128"/>
            <a:ext cx="411006" cy="230832"/>
            <a:chOff x="4149725" y="2827020"/>
            <a:chExt cx="411006" cy="230832"/>
          </a:xfrm>
        </p:grpSpPr>
        <p:sp>
          <p:nvSpPr>
            <p:cNvPr id="115" name="Rectangle 114"/>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149725" y="2827020"/>
              <a:ext cx="411006" cy="230832"/>
            </a:xfrm>
            <a:prstGeom prst="rect">
              <a:avLst/>
            </a:prstGeom>
            <a:noFill/>
          </p:spPr>
          <p:txBody>
            <a:bodyPr wrap="square" rtlCol="0">
              <a:spAutoFit/>
            </a:bodyPr>
            <a:lstStyle/>
            <a:p>
              <a:r>
                <a:rPr lang="en-US" sz="900" dirty="0" smtClean="0"/>
                <a:t>30.6</a:t>
              </a:r>
              <a:endParaRPr lang="en-US" sz="900" dirty="0"/>
            </a:p>
          </p:txBody>
        </p:sp>
      </p:grpSp>
      <p:grpSp>
        <p:nvGrpSpPr>
          <p:cNvPr id="22" name="Group 105"/>
          <p:cNvGrpSpPr/>
          <p:nvPr/>
        </p:nvGrpSpPr>
        <p:grpSpPr>
          <a:xfrm>
            <a:off x="5480853" y="1852377"/>
            <a:ext cx="417356" cy="230832"/>
            <a:chOff x="4143375" y="2827020"/>
            <a:chExt cx="417356" cy="230832"/>
          </a:xfrm>
        </p:grpSpPr>
        <p:sp>
          <p:nvSpPr>
            <p:cNvPr id="113" name="Rectangle 112"/>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4143375" y="2827020"/>
              <a:ext cx="417356" cy="230832"/>
            </a:xfrm>
            <a:prstGeom prst="rect">
              <a:avLst/>
            </a:prstGeom>
            <a:noFill/>
          </p:spPr>
          <p:txBody>
            <a:bodyPr wrap="square" rtlCol="0">
              <a:spAutoFit/>
            </a:bodyPr>
            <a:lstStyle/>
            <a:p>
              <a:r>
                <a:rPr lang="en-US" sz="900" dirty="0" smtClean="0"/>
                <a:t>17.5</a:t>
              </a:r>
              <a:endParaRPr lang="en-US" sz="900" dirty="0"/>
            </a:p>
          </p:txBody>
        </p:sp>
      </p:grpSp>
      <p:grpSp>
        <p:nvGrpSpPr>
          <p:cNvPr id="23" name="Group 106"/>
          <p:cNvGrpSpPr/>
          <p:nvPr/>
        </p:nvGrpSpPr>
        <p:grpSpPr>
          <a:xfrm>
            <a:off x="5480853" y="1467209"/>
            <a:ext cx="417356" cy="230832"/>
            <a:chOff x="4146550" y="2827020"/>
            <a:chExt cx="417356" cy="230832"/>
          </a:xfrm>
        </p:grpSpPr>
        <p:sp>
          <p:nvSpPr>
            <p:cNvPr id="111" name="Rectangle 110"/>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4146550" y="2827020"/>
              <a:ext cx="417356" cy="230832"/>
            </a:xfrm>
            <a:prstGeom prst="rect">
              <a:avLst/>
            </a:prstGeom>
            <a:noFill/>
          </p:spPr>
          <p:txBody>
            <a:bodyPr wrap="square" rtlCol="0">
              <a:spAutoFit/>
            </a:bodyPr>
            <a:lstStyle/>
            <a:p>
              <a:r>
                <a:rPr lang="en-US" sz="900" dirty="0" smtClean="0"/>
                <a:t>14.5</a:t>
              </a:r>
              <a:endParaRPr lang="en-US" sz="900" dirty="0"/>
            </a:p>
          </p:txBody>
        </p:sp>
      </p:grpSp>
      <p:grpSp>
        <p:nvGrpSpPr>
          <p:cNvPr id="24" name="Group 107"/>
          <p:cNvGrpSpPr/>
          <p:nvPr/>
        </p:nvGrpSpPr>
        <p:grpSpPr>
          <a:xfrm>
            <a:off x="5540543" y="1202058"/>
            <a:ext cx="344966" cy="230832"/>
            <a:chOff x="4206240" y="2827020"/>
            <a:chExt cx="344966" cy="230832"/>
          </a:xfrm>
        </p:grpSpPr>
        <p:sp>
          <p:nvSpPr>
            <p:cNvPr id="109" name="Rectangle 108"/>
            <p:cNvSpPr/>
            <p:nvPr/>
          </p:nvSpPr>
          <p:spPr>
            <a:xfrm>
              <a:off x="4248150" y="2886075"/>
              <a:ext cx="232410" cy="101600"/>
            </a:xfrm>
            <a:prstGeom prst="rect">
              <a:avLst/>
            </a:prstGeom>
            <a:solidFill>
              <a:srgbClr val="FFF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206240" y="2827020"/>
              <a:ext cx="344966" cy="230832"/>
            </a:xfrm>
            <a:prstGeom prst="rect">
              <a:avLst/>
            </a:prstGeom>
            <a:noFill/>
          </p:spPr>
          <p:txBody>
            <a:bodyPr wrap="square" rtlCol="0">
              <a:spAutoFit/>
            </a:bodyPr>
            <a:lstStyle/>
            <a:p>
              <a:r>
                <a:rPr lang="en-US" sz="900" dirty="0" smtClean="0"/>
                <a:t>4.4</a:t>
              </a:r>
              <a:endParaRPr lang="en-US" sz="900" dirty="0"/>
            </a:p>
          </p:txBody>
        </p:sp>
      </p:grpSp>
      <p:sp>
        <p:nvSpPr>
          <p:cNvPr id="121" name="TextBox 120"/>
          <p:cNvSpPr txBox="1"/>
          <p:nvPr/>
        </p:nvSpPr>
        <p:spPr>
          <a:xfrm>
            <a:off x="6899230" y="2430726"/>
            <a:ext cx="1542126" cy="577081"/>
          </a:xfrm>
          <a:prstGeom prst="rect">
            <a:avLst/>
          </a:prstGeom>
          <a:noFill/>
        </p:spPr>
        <p:txBody>
          <a:bodyPr wrap="square" rtlCol="0">
            <a:spAutoFit/>
          </a:bodyPr>
          <a:lstStyle/>
          <a:p>
            <a:pPr>
              <a:buFont typeface="Arial" pitchFamily="34" charset="0"/>
              <a:buChar char="•"/>
            </a:pPr>
            <a:r>
              <a:rPr lang="en-US" sz="1050" dirty="0" smtClean="0"/>
              <a:t> 2012-13 Revenue projections assume GOI receives $80/bbl </a:t>
            </a:r>
            <a:endParaRPr lang="en-US" sz="1050" dirty="0"/>
          </a:p>
        </p:txBody>
      </p:sp>
      <p:sp>
        <p:nvSpPr>
          <p:cNvPr id="120" name="Rectangle 119"/>
          <p:cNvSpPr/>
          <p:nvPr/>
        </p:nvSpPr>
        <p:spPr>
          <a:xfrm>
            <a:off x="4502856" y="2491655"/>
            <a:ext cx="93537" cy="458087"/>
          </a:xfrm>
          <a:prstGeom prst="rect">
            <a:avLst/>
          </a:prstGeom>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26" name="Straight Arrow Connector 125"/>
          <p:cNvCxnSpPr/>
          <p:nvPr/>
        </p:nvCxnSpPr>
        <p:spPr>
          <a:xfrm>
            <a:off x="4129347" y="2188417"/>
            <a:ext cx="378067" cy="279443"/>
          </a:xfrm>
          <a:prstGeom prst="straightConnector1">
            <a:avLst/>
          </a:prstGeom>
          <a:ln w="28575">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3892678" y="2199214"/>
            <a:ext cx="271517" cy="258977"/>
          </a:xfrm>
          <a:prstGeom prst="straightConnector1">
            <a:avLst/>
          </a:prstGeom>
          <a:ln w="28575">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83079" y="1882165"/>
            <a:ext cx="2384982"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smtClean="0"/>
              <a:t>Potential Financing Gaps</a:t>
            </a:r>
          </a:p>
        </p:txBody>
      </p:sp>
      <p:grpSp>
        <p:nvGrpSpPr>
          <p:cNvPr id="25" name="Group 128"/>
          <p:cNvGrpSpPr/>
          <p:nvPr/>
        </p:nvGrpSpPr>
        <p:grpSpPr>
          <a:xfrm>
            <a:off x="3821828" y="2495053"/>
            <a:ext cx="93537" cy="456443"/>
            <a:chOff x="3818429" y="2315115"/>
            <a:chExt cx="93537" cy="509174"/>
          </a:xfrm>
        </p:grpSpPr>
        <p:sp>
          <p:nvSpPr>
            <p:cNvPr id="106" name="Rectangle 105"/>
            <p:cNvSpPr/>
            <p:nvPr/>
          </p:nvSpPr>
          <p:spPr>
            <a:xfrm>
              <a:off x="3818429" y="2315115"/>
              <a:ext cx="93537" cy="251064"/>
            </a:xfrm>
            <a:prstGeom prst="rect">
              <a:avLst/>
            </a:prstGeom>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3" name="Rectangle 132"/>
            <p:cNvSpPr/>
            <p:nvPr/>
          </p:nvSpPr>
          <p:spPr>
            <a:xfrm>
              <a:off x="3818429" y="2572941"/>
              <a:ext cx="93537" cy="194092"/>
            </a:xfrm>
            <a:prstGeom prst="rect">
              <a:avLst/>
            </a:prstGeom>
            <a:solidFill>
              <a:srgbClr val="00B0F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4" name="Rectangle 133"/>
            <p:cNvSpPr/>
            <p:nvPr/>
          </p:nvSpPr>
          <p:spPr>
            <a:xfrm>
              <a:off x="3818429" y="2774956"/>
              <a:ext cx="93537" cy="49333"/>
            </a:xfrm>
            <a:prstGeom prst="rect">
              <a:avLst/>
            </a:prstGeom>
            <a:solidFill>
              <a:srgbClr val="00990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45" name="Rectangle 144"/>
          <p:cNvSpPr/>
          <p:nvPr/>
        </p:nvSpPr>
        <p:spPr>
          <a:xfrm>
            <a:off x="3048000" y="5542843"/>
            <a:ext cx="2292096" cy="237068"/>
          </a:xfrm>
          <a:prstGeom prst="rect">
            <a:avLst/>
          </a:prstGeom>
          <a:solidFill>
            <a:schemeClr val="accent1">
              <a:lumMod val="20000"/>
              <a:lumOff val="8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383845" y="5812321"/>
            <a:ext cx="2256171" cy="23706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3380043" y="5808893"/>
            <a:ext cx="2204450" cy="230832"/>
          </a:xfrm>
          <a:prstGeom prst="rect">
            <a:avLst/>
          </a:prstGeom>
          <a:noFill/>
        </p:spPr>
        <p:txBody>
          <a:bodyPr wrap="none" rtlCol="0">
            <a:spAutoFit/>
          </a:bodyPr>
          <a:lstStyle/>
          <a:p>
            <a:r>
              <a:rPr lang="en-US" sz="900" dirty="0" smtClean="0"/>
              <a:t>Phase 2: Capacity Increase to 3 MBD</a:t>
            </a:r>
          </a:p>
        </p:txBody>
      </p:sp>
      <p:grpSp>
        <p:nvGrpSpPr>
          <p:cNvPr id="26" name="Group 124"/>
          <p:cNvGrpSpPr/>
          <p:nvPr/>
        </p:nvGrpSpPr>
        <p:grpSpPr>
          <a:xfrm>
            <a:off x="3727356" y="6075823"/>
            <a:ext cx="2432030" cy="241307"/>
            <a:chOff x="3244566" y="6075823"/>
            <a:chExt cx="2432030" cy="241307"/>
          </a:xfrm>
        </p:grpSpPr>
        <p:sp>
          <p:nvSpPr>
            <p:cNvPr id="148" name="Rectangle 147"/>
            <p:cNvSpPr/>
            <p:nvPr/>
          </p:nvSpPr>
          <p:spPr>
            <a:xfrm>
              <a:off x="3244566" y="6080062"/>
              <a:ext cx="2432030" cy="237068"/>
            </a:xfrm>
            <a:prstGeom prst="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3261666" y="6075823"/>
              <a:ext cx="2300630" cy="230832"/>
            </a:xfrm>
            <a:prstGeom prst="rect">
              <a:avLst/>
            </a:prstGeom>
            <a:noFill/>
          </p:spPr>
          <p:txBody>
            <a:bodyPr wrap="none" rtlCol="0">
              <a:spAutoFit/>
            </a:bodyPr>
            <a:lstStyle/>
            <a:p>
              <a:r>
                <a:rPr lang="en-US" sz="900" dirty="0" smtClean="0"/>
                <a:t>Phase 3: Capacity Increase to 4.5 MBD</a:t>
              </a:r>
              <a:endParaRPr lang="en-US" sz="900" dirty="0"/>
            </a:p>
          </p:txBody>
        </p:sp>
      </p:grpSp>
      <p:sp>
        <p:nvSpPr>
          <p:cNvPr id="144" name="Rectangle 143"/>
          <p:cNvSpPr/>
          <p:nvPr/>
        </p:nvSpPr>
        <p:spPr>
          <a:xfrm>
            <a:off x="654756" y="5526270"/>
            <a:ext cx="2348088" cy="778933"/>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649470" y="5190166"/>
            <a:ext cx="3781777" cy="307777"/>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1400" dirty="0" smtClean="0">
                <a:solidFill>
                  <a:schemeClr val="bg1"/>
                </a:solidFill>
              </a:rPr>
              <a:t>South Export Redundancy Project (SERP)</a:t>
            </a:r>
            <a:endParaRPr lang="en-US" sz="1400" dirty="0">
              <a:solidFill>
                <a:schemeClr val="bg1"/>
              </a:solidFill>
            </a:endParaRPr>
          </a:p>
        </p:txBody>
      </p:sp>
      <p:sp>
        <p:nvSpPr>
          <p:cNvPr id="139" name="TextBox 138"/>
          <p:cNvSpPr txBox="1"/>
          <p:nvPr/>
        </p:nvSpPr>
        <p:spPr>
          <a:xfrm>
            <a:off x="630928" y="5496976"/>
            <a:ext cx="2347437" cy="830997"/>
          </a:xfrm>
          <a:prstGeom prst="rect">
            <a:avLst/>
          </a:prstGeom>
          <a:noFill/>
        </p:spPr>
        <p:txBody>
          <a:bodyPr wrap="none" rtlCol="0">
            <a:spAutoFit/>
          </a:bodyPr>
          <a:lstStyle/>
          <a:p>
            <a:pPr marL="173038" indent="-173038">
              <a:buFont typeface="Arial" pitchFamily="34" charset="0"/>
              <a:buChar char="•"/>
            </a:pPr>
            <a:r>
              <a:rPr lang="en-US" sz="1200" b="0" dirty="0" smtClean="0"/>
              <a:t>Three 48” off-shore pipelines</a:t>
            </a:r>
          </a:p>
          <a:p>
            <a:pPr marL="173038" indent="-173038">
              <a:buFont typeface="Arial" pitchFamily="34" charset="0"/>
              <a:buChar char="•"/>
            </a:pPr>
            <a:r>
              <a:rPr lang="en-US" sz="1200" b="0" dirty="0" smtClean="0"/>
              <a:t>Four single-point moorings</a:t>
            </a:r>
          </a:p>
          <a:p>
            <a:pPr marL="173038" indent="-173038">
              <a:buFont typeface="Arial" pitchFamily="34" charset="0"/>
              <a:buChar char="•"/>
            </a:pPr>
            <a:r>
              <a:rPr lang="en-US" sz="1200" b="0" dirty="0" smtClean="0"/>
              <a:t>Extensive upgrades to pump </a:t>
            </a:r>
            <a:br>
              <a:rPr lang="en-US" sz="1200" b="0" dirty="0" smtClean="0"/>
            </a:br>
            <a:r>
              <a:rPr lang="en-US" sz="1200" b="0" dirty="0" smtClean="0"/>
              <a:t>stations &amp; storage</a:t>
            </a:r>
            <a:endParaRPr lang="en-US" sz="1400" b="0" dirty="0"/>
          </a:p>
        </p:txBody>
      </p:sp>
      <p:sp>
        <p:nvSpPr>
          <p:cNvPr id="141" name="Down Arrow 140"/>
          <p:cNvSpPr/>
          <p:nvPr/>
        </p:nvSpPr>
        <p:spPr>
          <a:xfrm flipV="1">
            <a:off x="4689523" y="5139890"/>
            <a:ext cx="163630" cy="351796"/>
          </a:xfrm>
          <a:prstGeom prst="downArrow">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own Arrow 141"/>
          <p:cNvSpPr/>
          <p:nvPr/>
        </p:nvSpPr>
        <p:spPr>
          <a:xfrm flipV="1">
            <a:off x="5373318" y="5147908"/>
            <a:ext cx="163630" cy="623911"/>
          </a:xfrm>
          <a:prstGeom prst="downArrow">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wn Arrow 142"/>
          <p:cNvSpPr/>
          <p:nvPr/>
        </p:nvSpPr>
        <p:spPr>
          <a:xfrm flipV="1">
            <a:off x="6012581" y="5155931"/>
            <a:ext cx="163630" cy="887681"/>
          </a:xfrm>
          <a:prstGeom prst="downArrow">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04280" y="4357971"/>
            <a:ext cx="1542173" cy="417931"/>
          </a:xfrm>
          <a:custGeom>
            <a:avLst/>
            <a:gdLst>
              <a:gd name="connsiteX0" fmla="*/ 0 w 1570748"/>
              <a:gd name="connsiteY0" fmla="*/ 11219 h 417931"/>
              <a:gd name="connsiteX1" fmla="*/ 549762 w 1570748"/>
              <a:gd name="connsiteY1" fmla="*/ 224392 h 417931"/>
              <a:gd name="connsiteX2" fmla="*/ 1234159 w 1570748"/>
              <a:gd name="connsiteY2" fmla="*/ 417931 h 417931"/>
              <a:gd name="connsiteX3" fmla="*/ 1570748 w 1570748"/>
              <a:gd name="connsiteY3" fmla="*/ 0 h 417931"/>
              <a:gd name="connsiteX0" fmla="*/ 0 w 1570748"/>
              <a:gd name="connsiteY0" fmla="*/ 11219 h 417931"/>
              <a:gd name="connsiteX1" fmla="*/ 549762 w 1570748"/>
              <a:gd name="connsiteY1" fmla="*/ 224392 h 417931"/>
              <a:gd name="connsiteX2" fmla="*/ 1234159 w 1570748"/>
              <a:gd name="connsiteY2" fmla="*/ 417931 h 417931"/>
              <a:gd name="connsiteX3" fmla="*/ 1570748 w 1570748"/>
              <a:gd name="connsiteY3" fmla="*/ 0 h 417931"/>
              <a:gd name="connsiteX0" fmla="*/ 0 w 1542173"/>
              <a:gd name="connsiteY0" fmla="*/ 11219 h 417931"/>
              <a:gd name="connsiteX1" fmla="*/ 521187 w 1542173"/>
              <a:gd name="connsiteY1" fmla="*/ 224392 h 417931"/>
              <a:gd name="connsiteX2" fmla="*/ 1205584 w 1542173"/>
              <a:gd name="connsiteY2" fmla="*/ 417931 h 417931"/>
              <a:gd name="connsiteX3" fmla="*/ 1542173 w 1542173"/>
              <a:gd name="connsiteY3" fmla="*/ 0 h 417931"/>
              <a:gd name="connsiteX0" fmla="*/ 0 w 1542173"/>
              <a:gd name="connsiteY0" fmla="*/ 11219 h 417931"/>
              <a:gd name="connsiteX1" fmla="*/ 521187 w 1542173"/>
              <a:gd name="connsiteY1" fmla="*/ 224392 h 417931"/>
              <a:gd name="connsiteX2" fmla="*/ 1205584 w 1542173"/>
              <a:gd name="connsiteY2" fmla="*/ 417931 h 417931"/>
              <a:gd name="connsiteX3" fmla="*/ 1542173 w 1542173"/>
              <a:gd name="connsiteY3" fmla="*/ 0 h 417931"/>
              <a:gd name="connsiteX0" fmla="*/ 0 w 1542173"/>
              <a:gd name="connsiteY0" fmla="*/ 11219 h 417931"/>
              <a:gd name="connsiteX1" fmla="*/ 521187 w 1542173"/>
              <a:gd name="connsiteY1" fmla="*/ 224392 h 417931"/>
              <a:gd name="connsiteX2" fmla="*/ 1205584 w 1542173"/>
              <a:gd name="connsiteY2" fmla="*/ 417931 h 417931"/>
              <a:gd name="connsiteX3" fmla="*/ 1542173 w 1542173"/>
              <a:gd name="connsiteY3" fmla="*/ 0 h 417931"/>
            </a:gdLst>
            <a:ahLst/>
            <a:cxnLst>
              <a:cxn ang="0">
                <a:pos x="connsiteX0" y="connsiteY0"/>
              </a:cxn>
              <a:cxn ang="0">
                <a:pos x="connsiteX1" y="connsiteY1"/>
              </a:cxn>
              <a:cxn ang="0">
                <a:pos x="connsiteX2" y="connsiteY2"/>
              </a:cxn>
              <a:cxn ang="0">
                <a:pos x="connsiteX3" y="connsiteY3"/>
              </a:cxn>
            </a:cxnLst>
            <a:rect l="l" t="t" r="r" b="b"/>
            <a:pathLst>
              <a:path w="1542173" h="417931">
                <a:moveTo>
                  <a:pt x="0" y="11219"/>
                </a:moveTo>
                <a:lnTo>
                  <a:pt x="521187" y="224392"/>
                </a:lnTo>
                <a:lnTo>
                  <a:pt x="1205584" y="417931"/>
                </a:lnTo>
                <a:lnTo>
                  <a:pt x="1542173" y="0"/>
                </a:lnTo>
              </a:path>
            </a:pathLst>
          </a:custGeom>
          <a:noFill/>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TextBox 130"/>
          <p:cNvSpPr txBox="1"/>
          <p:nvPr/>
        </p:nvSpPr>
        <p:spPr>
          <a:xfrm>
            <a:off x="2990806" y="5551367"/>
            <a:ext cx="2488280" cy="230832"/>
          </a:xfrm>
          <a:prstGeom prst="rect">
            <a:avLst/>
          </a:prstGeom>
          <a:noFill/>
          <a:ln>
            <a:noFill/>
          </a:ln>
        </p:spPr>
        <p:txBody>
          <a:bodyPr wrap="square" rtlCol="0">
            <a:spAutoFit/>
          </a:bodyPr>
          <a:lstStyle/>
          <a:p>
            <a:r>
              <a:rPr lang="en-US" sz="900" dirty="0" smtClean="0"/>
              <a:t>Phase 1: ABOT Redundancy for 1.8 MBD</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1" y="41565"/>
          <a:ext cx="9143999" cy="50153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oup 1050"/>
          <p:cNvGraphicFramePr>
            <a:graphicFrameLocks noGrp="1"/>
          </p:cNvGraphicFramePr>
          <p:nvPr/>
        </p:nvGraphicFramePr>
        <p:xfrm>
          <a:off x="5400675" y="0"/>
          <a:ext cx="3733800" cy="1117601"/>
        </p:xfrm>
        <a:graphic>
          <a:graphicData uri="http://schemas.openxmlformats.org/drawingml/2006/table">
            <a:tbl>
              <a:tblPr/>
              <a:tblGrid>
                <a:gridCol w="990600"/>
                <a:gridCol w="2743200"/>
              </a:tblGrid>
              <a:tr h="373358">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JCP Condition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Improved Essential Services and Infrastructure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370885">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smtClean="0">
                          <a:ln>
                            <a:noFill/>
                          </a:ln>
                          <a:solidFill>
                            <a:schemeClr val="tx1"/>
                          </a:solidFill>
                          <a:effectLst/>
                          <a:latin typeface="Arial" charset="0"/>
                          <a:cs typeface="Arial" charset="0"/>
                        </a:rPr>
                        <a:t>JCP Objective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Improved supply and delivery of electricity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373358">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smtClean="0">
                          <a:ln>
                            <a:noFill/>
                          </a:ln>
                          <a:solidFill>
                            <a:schemeClr val="tx1"/>
                          </a:solidFill>
                          <a:effectLst/>
                          <a:latin typeface="Arial" charset="0"/>
                          <a:cs typeface="Arial" charset="0"/>
                        </a:rPr>
                        <a:t>Key Task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85000"/>
                        </a:lnSpc>
                        <a:spcBef>
                          <a:spcPct val="10000"/>
                        </a:spcBef>
                        <a:spcAft>
                          <a:spcPct val="0"/>
                        </a:spcAft>
                        <a:buClr>
                          <a:srgbClr val="0000CC"/>
                        </a:buClr>
                        <a:buSzPct val="120000"/>
                        <a:buFont typeface="Wingdings" pitchFamily="2" charset="2"/>
                        <a:buNone/>
                        <a:tabLst/>
                      </a:pPr>
                      <a:r>
                        <a:rPr kumimoji="0" lang="en-US" sz="900" b="1" i="0" u="none" strike="noStrike" cap="none" normalizeH="0" baseline="0" dirty="0" smtClean="0">
                          <a:ln>
                            <a:noFill/>
                          </a:ln>
                          <a:solidFill>
                            <a:schemeClr val="tx1"/>
                          </a:solidFill>
                          <a:effectLst/>
                          <a:latin typeface="Arial" charset="0"/>
                          <a:cs typeface="Arial" charset="0"/>
                        </a:rPr>
                        <a:t>Increase electricity production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065" name="Rectangle 35"/>
          <p:cNvSpPr>
            <a:spLocks noChangeArrowheads="1"/>
          </p:cNvSpPr>
          <p:nvPr/>
        </p:nvSpPr>
        <p:spPr bwMode="auto">
          <a:xfrm>
            <a:off x="966788" y="384175"/>
            <a:ext cx="4135437" cy="523875"/>
          </a:xfrm>
          <a:prstGeom prst="rect">
            <a:avLst/>
          </a:prstGeom>
          <a:solidFill>
            <a:srgbClr val="FFFF99"/>
          </a:solidFill>
          <a:ln w="19050" algn="ctr">
            <a:solidFill>
              <a:schemeClr val="accent4"/>
            </a:solidFill>
            <a:miter lim="800000"/>
            <a:headEnd/>
            <a:tailEnd/>
          </a:ln>
        </p:spPr>
        <p:txBody>
          <a:bodyPr>
            <a:spAutoFit/>
          </a:bodyPr>
          <a:lstStyle/>
          <a:p>
            <a:pPr algn="ctr"/>
            <a:r>
              <a:rPr lang="en-US" sz="2800" b="1" dirty="0">
                <a:solidFill>
                  <a:schemeClr val="tx2"/>
                </a:solidFill>
              </a:rPr>
              <a:t>Electricity Supply</a:t>
            </a:r>
          </a:p>
        </p:txBody>
      </p:sp>
      <p:sp>
        <p:nvSpPr>
          <p:cNvPr id="8" name="TextBox 7"/>
          <p:cNvSpPr txBox="1"/>
          <p:nvPr/>
        </p:nvSpPr>
        <p:spPr>
          <a:xfrm>
            <a:off x="0" y="1141507"/>
            <a:ext cx="9144000" cy="1449293"/>
          </a:xfrm>
          <a:prstGeom prst="rect">
            <a:avLst/>
          </a:prstGeom>
          <a:solidFill>
            <a:srgbClr val="CCFFFF"/>
          </a:solidFill>
          <a:ln w="19050">
            <a:solidFill>
              <a:schemeClr val="accent4"/>
            </a:solidFill>
          </a:ln>
        </p:spPr>
        <p:txBody>
          <a:bodyPr wrap="square" numCol="2">
            <a:noAutofit/>
          </a:bodyPr>
          <a:lstStyle/>
          <a:p>
            <a:pPr>
              <a:defRPr/>
            </a:pPr>
            <a:r>
              <a:rPr lang="en-US" sz="1400" b="1" dirty="0" smtClean="0">
                <a:latin typeface="Arial" charset="0"/>
                <a:cs typeface="Arial" charset="0"/>
              </a:rPr>
              <a:t>Recent generation online:</a:t>
            </a:r>
            <a:endParaRPr lang="en-US" sz="1400" b="1" dirty="0">
              <a:latin typeface="Arial" charset="0"/>
              <a:cs typeface="Arial" charset="0"/>
            </a:endParaRPr>
          </a:p>
          <a:p>
            <a:pPr marL="231775" indent="-231775">
              <a:buSzPct val="150000"/>
              <a:buFont typeface="Wingdings" pitchFamily="2" charset="2"/>
              <a:buChar char="ü"/>
              <a:defRPr/>
            </a:pPr>
            <a:r>
              <a:rPr lang="en-US" sz="1400" b="1" dirty="0" smtClean="0">
                <a:latin typeface="Arial" charset="0"/>
                <a:cs typeface="Arial" charset="0"/>
              </a:rPr>
              <a:t>1243 MW YTD</a:t>
            </a:r>
          </a:p>
          <a:p>
            <a:pPr marL="688975" lvl="1" indent="-231775">
              <a:buSzPct val="150000"/>
              <a:buFont typeface="Wingdings" pitchFamily="2" charset="2"/>
              <a:buChar char="ü"/>
              <a:defRPr/>
            </a:pPr>
            <a:r>
              <a:rPr lang="en-US" sz="1400" b="1" dirty="0" err="1" smtClean="0">
                <a:latin typeface="Arial" charset="0"/>
                <a:cs typeface="Arial" charset="0"/>
              </a:rPr>
              <a:t>Quds</a:t>
            </a:r>
            <a:r>
              <a:rPr lang="en-US" sz="1400" b="1" dirty="0" smtClean="0">
                <a:latin typeface="Arial" charset="0"/>
                <a:cs typeface="Arial" charset="0"/>
              </a:rPr>
              <a:t> GT (90 MW)</a:t>
            </a:r>
          </a:p>
          <a:p>
            <a:pPr marL="352425" indent="-352425">
              <a:buClr>
                <a:srgbClr val="3333FF"/>
              </a:buClr>
              <a:buSzPct val="100000"/>
              <a:defRPr/>
            </a:pPr>
            <a:endParaRPr lang="en-US" sz="1400" b="1" dirty="0" smtClean="0">
              <a:latin typeface="Arial" charset="0"/>
              <a:cs typeface="Arial" charset="0"/>
            </a:endParaRPr>
          </a:p>
          <a:p>
            <a:pPr marL="352425" indent="-352425">
              <a:buClr>
                <a:srgbClr val="3333FF"/>
              </a:buClr>
              <a:buSzPct val="100000"/>
              <a:defRPr/>
            </a:pPr>
            <a:r>
              <a:rPr lang="en-US" sz="1400" b="1" dirty="0" smtClean="0">
                <a:latin typeface="Arial" charset="0"/>
                <a:cs typeface="Arial" charset="0"/>
              </a:rPr>
              <a:t>51 MW generation planned next 30 days:</a:t>
            </a:r>
          </a:p>
          <a:p>
            <a:pPr marL="352425" indent="-123825">
              <a:buSzPct val="100000"/>
              <a:buFont typeface="Wingdings" pitchFamily="2" charset="2"/>
              <a:buChar char="q"/>
              <a:defRPr/>
            </a:pPr>
            <a:r>
              <a:rPr lang="en-US" sz="1400" dirty="0" smtClean="0">
                <a:latin typeface="Arial" charset="0"/>
                <a:cs typeface="Arial" charset="0"/>
              </a:rPr>
              <a:t> Baghdad South GT (51 MW)</a:t>
            </a:r>
          </a:p>
          <a:p>
            <a:pPr marL="352425" indent="-123825">
              <a:buSzPct val="100000"/>
              <a:defRPr/>
            </a:pPr>
            <a:endParaRPr lang="en-US" sz="1400" b="1" dirty="0" smtClean="0">
              <a:solidFill>
                <a:srgbClr val="000000"/>
              </a:solidFill>
              <a:latin typeface="Arial" charset="0"/>
              <a:cs typeface="Arial" charset="0"/>
            </a:endParaRPr>
          </a:p>
          <a:p>
            <a:pPr marL="352425" indent="-123825">
              <a:buSzPct val="100000"/>
              <a:defRPr/>
            </a:pPr>
            <a:endParaRPr lang="en-US" sz="1400" b="1" dirty="0" smtClean="0">
              <a:solidFill>
                <a:srgbClr val="000000"/>
              </a:solidFill>
              <a:latin typeface="Arial" charset="0"/>
              <a:cs typeface="Arial" charset="0"/>
            </a:endParaRPr>
          </a:p>
          <a:p>
            <a:pPr marL="352425" indent="-123825">
              <a:buSzPct val="100000"/>
              <a:defRPr/>
            </a:pPr>
            <a:r>
              <a:rPr lang="en-US" sz="1400" b="1" dirty="0" smtClean="0">
                <a:solidFill>
                  <a:srgbClr val="000000"/>
                </a:solidFill>
                <a:latin typeface="Arial" charset="0"/>
                <a:cs typeface="Arial" charset="0"/>
              </a:rPr>
              <a:t>Projected system improvements (&gt;30 days):</a:t>
            </a:r>
            <a:endParaRPr lang="en-US" sz="1400" b="1" dirty="0" smtClean="0">
              <a:latin typeface="Arial" charset="0"/>
              <a:cs typeface="Arial" charset="0"/>
            </a:endParaRPr>
          </a:p>
          <a:p>
            <a:pPr marL="230188">
              <a:buSzPct val="100000"/>
              <a:buFont typeface="Wingdings" pitchFamily="2" charset="2"/>
              <a:buChar char="q"/>
              <a:defRPr/>
            </a:pPr>
            <a:r>
              <a:rPr lang="en-US" sz="1400" dirty="0" smtClean="0">
                <a:latin typeface="Arial" charset="0"/>
                <a:cs typeface="Arial" charset="0"/>
              </a:rPr>
              <a:t> </a:t>
            </a:r>
            <a:r>
              <a:rPr lang="en-US" sz="1400" dirty="0" err="1" smtClean="0">
                <a:latin typeface="Arial" charset="0"/>
                <a:cs typeface="Arial" charset="0"/>
              </a:rPr>
              <a:t>Chamchamal</a:t>
            </a:r>
            <a:r>
              <a:rPr lang="en-US" sz="1400" dirty="0" smtClean="0">
                <a:latin typeface="Arial" charset="0"/>
                <a:cs typeface="Arial" charset="0"/>
              </a:rPr>
              <a:t> GT (100MW)</a:t>
            </a:r>
          </a:p>
          <a:p>
            <a:pPr marL="230188">
              <a:buSzPct val="100000"/>
              <a:buFont typeface="Wingdings" pitchFamily="2" charset="2"/>
              <a:buChar char="q"/>
              <a:defRPr/>
            </a:pPr>
            <a:r>
              <a:rPr lang="en-US" sz="1400" dirty="0" smtClean="0">
                <a:latin typeface="Arial" charset="0"/>
                <a:cs typeface="Arial" charset="0"/>
              </a:rPr>
              <a:t> Samarra Diesel (51 MW) (3 x 17 MW generators)</a:t>
            </a:r>
          </a:p>
          <a:p>
            <a:pPr marL="230188">
              <a:buSzPct val="100000"/>
              <a:buFont typeface="Wingdings" pitchFamily="2" charset="2"/>
              <a:buChar char="q"/>
              <a:defRPr/>
            </a:pPr>
            <a:r>
              <a:rPr lang="en-US" sz="1400" dirty="0" smtClean="0">
                <a:latin typeface="Arial" charset="0"/>
                <a:cs typeface="Arial" charset="0"/>
              </a:rPr>
              <a:t> </a:t>
            </a:r>
            <a:r>
              <a:rPr lang="en-US" sz="1400" dirty="0" err="1" smtClean="0">
                <a:latin typeface="Arial" charset="0"/>
                <a:cs typeface="Arial" charset="0"/>
              </a:rPr>
              <a:t>Kartet</a:t>
            </a:r>
            <a:r>
              <a:rPr lang="en-US" sz="1400" dirty="0" smtClean="0">
                <a:latin typeface="Arial" charset="0"/>
                <a:cs typeface="Arial" charset="0"/>
              </a:rPr>
              <a:t> Power Ships (250 MW)</a:t>
            </a:r>
          </a:p>
          <a:p>
            <a:pPr marL="230188">
              <a:buSzPct val="100000"/>
              <a:buFont typeface="Wingdings" pitchFamily="2" charset="2"/>
              <a:buChar char="q"/>
              <a:defRPr/>
            </a:pPr>
            <a:r>
              <a:rPr lang="en-US" sz="1400" dirty="0" smtClean="0">
                <a:latin typeface="Arial" charset="0"/>
                <a:cs typeface="Arial" charset="0"/>
              </a:rPr>
              <a:t> Kirkuk – Erbil – Mosul 400kV Line</a:t>
            </a:r>
          </a:p>
          <a:p>
            <a:pPr marL="230188">
              <a:buSzPct val="100000"/>
              <a:buFont typeface="Wingdings" pitchFamily="2" charset="2"/>
              <a:buChar char="q"/>
              <a:defRPr/>
            </a:pPr>
            <a:r>
              <a:rPr lang="en-US" sz="1400" dirty="0" smtClean="0">
                <a:latin typeface="Arial" charset="0"/>
                <a:cs typeface="Arial" charset="0"/>
              </a:rPr>
              <a:t> Hyundai Diesel Project (120 MW)</a:t>
            </a:r>
            <a:r>
              <a:rPr lang="en-US" sz="1600" dirty="0" smtClean="0">
                <a:latin typeface="Arial" charset="0"/>
                <a:cs typeface="Arial" charset="0"/>
              </a:rPr>
              <a:t> </a:t>
            </a:r>
            <a:endParaRPr lang="en-US" sz="1400" b="1" dirty="0" smtClean="0">
              <a:latin typeface="Arial" charset="0"/>
              <a:cs typeface="Arial" charset="0"/>
            </a:endParaRPr>
          </a:p>
        </p:txBody>
      </p:sp>
      <p:grpSp>
        <p:nvGrpSpPr>
          <p:cNvPr id="2" name="Group 9"/>
          <p:cNvGrpSpPr/>
          <p:nvPr/>
        </p:nvGrpSpPr>
        <p:grpSpPr>
          <a:xfrm>
            <a:off x="920975" y="2724994"/>
            <a:ext cx="1323459" cy="563423"/>
            <a:chOff x="989803" y="2506924"/>
            <a:chExt cx="1595500" cy="563392"/>
          </a:xfrm>
        </p:grpSpPr>
        <p:sp>
          <p:nvSpPr>
            <p:cNvPr id="11" name="Rectangle 10"/>
            <p:cNvSpPr>
              <a:spLocks noChangeArrowheads="1"/>
            </p:cNvSpPr>
            <p:nvPr/>
          </p:nvSpPr>
          <p:spPr bwMode="auto">
            <a:xfrm>
              <a:off x="989803" y="2786544"/>
              <a:ext cx="1595500" cy="283772"/>
            </a:xfrm>
            <a:prstGeom prst="rect">
              <a:avLst/>
            </a:prstGeom>
            <a:solidFill>
              <a:srgbClr val="FFFF00"/>
            </a:solidFill>
            <a:ln w="9525" algn="ctr">
              <a:solidFill>
                <a:srgbClr val="000000"/>
              </a:solidFill>
              <a:round/>
              <a:headEnd/>
              <a:tailEnd/>
            </a:ln>
          </p:spPr>
          <p:txBody>
            <a:bodyPr wrap="square" lIns="45720" r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t>135,156 MWH</a:t>
              </a:r>
              <a:endParaRPr lang="en-US" sz="1200" b="1" dirty="0"/>
            </a:p>
          </p:txBody>
        </p:sp>
        <p:sp>
          <p:nvSpPr>
            <p:cNvPr id="12" name="Rectangle 11"/>
            <p:cNvSpPr>
              <a:spLocks noChangeArrowheads="1"/>
            </p:cNvSpPr>
            <p:nvPr/>
          </p:nvSpPr>
          <p:spPr bwMode="auto">
            <a:xfrm>
              <a:off x="989848" y="2506924"/>
              <a:ext cx="1595426" cy="289110"/>
            </a:xfrm>
            <a:prstGeom prst="rect">
              <a:avLst/>
            </a:prstGeom>
            <a:solidFill>
              <a:srgbClr val="FFFF00"/>
            </a:solidFill>
            <a:ln w="9525" algn="ctr">
              <a:solidFill>
                <a:srgbClr val="000000"/>
              </a:solidFill>
              <a:round/>
              <a:headEnd/>
              <a:tailEnd/>
            </a:ln>
          </p:spPr>
          <p:txBody>
            <a:bodyPr lIns="45720" r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Weekly Average</a:t>
              </a:r>
            </a:p>
          </p:txBody>
        </p:sp>
      </p:grpSp>
      <p:graphicFrame>
        <p:nvGraphicFramePr>
          <p:cNvPr id="9" name="Chart 8"/>
          <p:cNvGraphicFramePr/>
          <p:nvPr/>
        </p:nvGraphicFramePr>
        <p:xfrm>
          <a:off x="0" y="4494934"/>
          <a:ext cx="9143999" cy="2543175"/>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9"/>
          <p:cNvGrpSpPr/>
          <p:nvPr/>
        </p:nvGrpSpPr>
        <p:grpSpPr>
          <a:xfrm>
            <a:off x="934831" y="5314124"/>
            <a:ext cx="1309603" cy="740316"/>
            <a:chOff x="989803" y="2304566"/>
            <a:chExt cx="1595500" cy="765750"/>
          </a:xfrm>
        </p:grpSpPr>
        <p:sp>
          <p:nvSpPr>
            <p:cNvPr id="13" name="Rectangle 12"/>
            <p:cNvSpPr>
              <a:spLocks noChangeArrowheads="1"/>
            </p:cNvSpPr>
            <p:nvPr/>
          </p:nvSpPr>
          <p:spPr bwMode="auto">
            <a:xfrm>
              <a:off x="989803" y="2786544"/>
              <a:ext cx="1595500" cy="283772"/>
            </a:xfrm>
            <a:prstGeom prst="rect">
              <a:avLst/>
            </a:prstGeom>
            <a:solidFill>
              <a:srgbClr val="FFFF00"/>
            </a:solidFill>
            <a:ln w="9525" algn="ctr">
              <a:solidFill>
                <a:srgbClr val="000000"/>
              </a:solidFill>
              <a:round/>
              <a:headEnd/>
              <a:tailEnd/>
            </a:ln>
          </p:spPr>
          <p:txBody>
            <a:bodyPr wrap="square" lIns="45720" r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t>4,521 MW</a:t>
              </a:r>
              <a:endParaRPr lang="en-US" sz="1200" b="1" dirty="0"/>
            </a:p>
          </p:txBody>
        </p:sp>
        <p:sp>
          <p:nvSpPr>
            <p:cNvPr id="15" name="Rectangle 14"/>
            <p:cNvSpPr>
              <a:spLocks noChangeArrowheads="1"/>
            </p:cNvSpPr>
            <p:nvPr/>
          </p:nvSpPr>
          <p:spPr bwMode="auto">
            <a:xfrm>
              <a:off x="989848" y="2304566"/>
              <a:ext cx="1595426" cy="474273"/>
            </a:xfrm>
            <a:prstGeom prst="rect">
              <a:avLst/>
            </a:prstGeom>
            <a:solidFill>
              <a:srgbClr val="FFFF00"/>
            </a:solidFill>
            <a:ln w="9525" algn="ctr">
              <a:solidFill>
                <a:srgbClr val="000000"/>
              </a:solidFill>
              <a:round/>
              <a:headEnd/>
              <a:tailEnd/>
            </a:ln>
          </p:spPr>
          <p:txBody>
            <a:bodyPr wrap="square" lIns="45720" r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t>Current Weekly </a:t>
              </a:r>
              <a:r>
                <a:rPr lang="en-US" sz="1200" b="1" dirty="0"/>
                <a:t>Average</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l="15625" t="37500" r="22500" b="9375"/>
          <a:stretch>
            <a:fillRect/>
          </a:stretch>
        </p:blipFill>
        <p:spPr bwMode="auto">
          <a:xfrm>
            <a:off x="762000" y="1219200"/>
            <a:ext cx="7543800" cy="5181600"/>
          </a:xfrm>
          <a:prstGeom prst="rect">
            <a:avLst/>
          </a:prstGeom>
          <a:noFill/>
          <a:ln w="9525">
            <a:noFill/>
            <a:miter lim="800000"/>
            <a:headEnd/>
            <a:tailEnd/>
          </a:ln>
        </p:spPr>
      </p:pic>
      <p:sp>
        <p:nvSpPr>
          <p:cNvPr id="2" name="Title 1"/>
          <p:cNvSpPr>
            <a:spLocks noGrp="1"/>
          </p:cNvSpPr>
          <p:nvPr>
            <p:ph type="title"/>
          </p:nvPr>
        </p:nvSpPr>
        <p:spPr>
          <a:xfrm>
            <a:off x="457200" y="533400"/>
            <a:ext cx="8229600" cy="715962"/>
          </a:xfrm>
        </p:spPr>
        <p:txBody>
          <a:bodyPr/>
          <a:lstStyle/>
          <a:p>
            <a:r>
              <a:rPr lang="en-US" sz="3600" dirty="0" smtClean="0"/>
              <a:t>Feasible Capacity vs. Demand</a:t>
            </a:r>
            <a:endParaRPr lang="en-US" sz="3600" dirty="0"/>
          </a:p>
        </p:txBody>
      </p:sp>
      <p:grpSp>
        <p:nvGrpSpPr>
          <p:cNvPr id="3" name="Group 9"/>
          <p:cNvGrpSpPr/>
          <p:nvPr/>
        </p:nvGrpSpPr>
        <p:grpSpPr>
          <a:xfrm>
            <a:off x="1371600" y="5010092"/>
            <a:ext cx="1752600" cy="704908"/>
            <a:chOff x="989803" y="2506926"/>
            <a:chExt cx="1595500" cy="404737"/>
          </a:xfrm>
          <a:effectLst>
            <a:outerShdw blurRad="50800" dist="38100" dir="2700000" algn="tl" rotWithShape="0">
              <a:prstClr val="black">
                <a:alpha val="40000"/>
              </a:prstClr>
            </a:outerShdw>
          </a:effectLst>
        </p:grpSpPr>
        <p:sp>
          <p:nvSpPr>
            <p:cNvPr id="8" name="Rectangle 7"/>
            <p:cNvSpPr>
              <a:spLocks noChangeArrowheads="1"/>
            </p:cNvSpPr>
            <p:nvPr/>
          </p:nvSpPr>
          <p:spPr bwMode="auto">
            <a:xfrm>
              <a:off x="989803" y="2681932"/>
              <a:ext cx="1595500" cy="229731"/>
            </a:xfrm>
            <a:prstGeom prst="rect">
              <a:avLst/>
            </a:prstGeom>
            <a:solidFill>
              <a:srgbClr val="FFFF00"/>
            </a:solidFill>
            <a:ln w="9525" algn="ctr">
              <a:solidFill>
                <a:srgbClr val="000000"/>
              </a:solidFill>
              <a:round/>
              <a:headEnd/>
              <a:tailEnd/>
            </a:ln>
          </p:spPr>
          <p:txBody>
            <a:bodyPr wrap="square" lIns="45720" r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12,382 MW</a:t>
              </a:r>
              <a:endParaRPr lang="en-US" sz="2000" b="1" dirty="0"/>
            </a:p>
          </p:txBody>
        </p:sp>
        <p:sp>
          <p:nvSpPr>
            <p:cNvPr id="9" name="Rectangle 8"/>
            <p:cNvSpPr>
              <a:spLocks noChangeArrowheads="1"/>
            </p:cNvSpPr>
            <p:nvPr/>
          </p:nvSpPr>
          <p:spPr bwMode="auto">
            <a:xfrm>
              <a:off x="989848" y="2506926"/>
              <a:ext cx="1595426" cy="176716"/>
            </a:xfrm>
            <a:prstGeom prst="rect">
              <a:avLst/>
            </a:prstGeom>
            <a:solidFill>
              <a:srgbClr val="FFFF00"/>
            </a:solidFill>
            <a:ln w="9525" algn="ctr">
              <a:solidFill>
                <a:srgbClr val="000000"/>
              </a:solidFill>
              <a:round/>
              <a:headEnd/>
              <a:tailEnd/>
            </a:ln>
          </p:spPr>
          <p:txBody>
            <a:bodyPr lIns="45720" r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Current  Capacity</a:t>
              </a:r>
              <a:endParaRPr lang="en-US" sz="1400" b="1" dirty="0"/>
            </a:p>
          </p:txBody>
        </p:sp>
      </p:grpSp>
      <p:sp>
        <p:nvSpPr>
          <p:cNvPr id="10" name="TextBox 9"/>
          <p:cNvSpPr txBox="1"/>
          <p:nvPr/>
        </p:nvSpPr>
        <p:spPr>
          <a:xfrm>
            <a:off x="6629400" y="4114800"/>
            <a:ext cx="1447800" cy="9541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smtClean="0">
                <a:solidFill>
                  <a:srgbClr val="98B954"/>
                </a:solidFill>
              </a:rPr>
              <a:t>100% capacity</a:t>
            </a:r>
          </a:p>
          <a:p>
            <a:r>
              <a:rPr lang="en-US" sz="1400" b="1" dirty="0" smtClean="0">
                <a:solidFill>
                  <a:srgbClr val="006600"/>
                </a:solidFill>
              </a:rPr>
              <a:t>85% capacity</a:t>
            </a:r>
          </a:p>
          <a:p>
            <a:r>
              <a:rPr lang="en-US" sz="1400" b="1" dirty="0" smtClean="0">
                <a:solidFill>
                  <a:schemeClr val="accent5">
                    <a:lumMod val="50000"/>
                  </a:schemeClr>
                </a:solidFill>
              </a:rPr>
              <a:t>70% capacity</a:t>
            </a:r>
          </a:p>
          <a:p>
            <a:r>
              <a:rPr lang="en-US" sz="1400" b="1" dirty="0" smtClean="0">
                <a:solidFill>
                  <a:srgbClr val="FF9900"/>
                </a:solidFill>
              </a:rPr>
              <a:t>55% capacity</a:t>
            </a:r>
            <a:endParaRPr lang="en-US" sz="1400" b="1" dirty="0">
              <a:solidFill>
                <a:srgbClr val="FF9900"/>
              </a:solidFill>
            </a:endParaRPr>
          </a:p>
        </p:txBody>
      </p:sp>
      <p:sp>
        <p:nvSpPr>
          <p:cNvPr id="15" name="TextBox 14"/>
          <p:cNvSpPr txBox="1"/>
          <p:nvPr/>
        </p:nvSpPr>
        <p:spPr>
          <a:xfrm>
            <a:off x="1447800" y="1524000"/>
            <a:ext cx="3581400" cy="14465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smtClean="0"/>
              <a:t>Data represents best case estimates for capacity.  Data does not account for:</a:t>
            </a:r>
          </a:p>
          <a:p>
            <a:pPr>
              <a:buFont typeface="Arial" pitchFamily="34" charset="0"/>
              <a:buChar char="•"/>
            </a:pPr>
            <a:r>
              <a:rPr lang="en-US" sz="1200" b="1" dirty="0" smtClean="0"/>
              <a:t> Delayed construction</a:t>
            </a:r>
          </a:p>
          <a:p>
            <a:pPr>
              <a:buFont typeface="Arial" pitchFamily="34" charset="0"/>
              <a:buChar char="•"/>
            </a:pPr>
            <a:r>
              <a:rPr lang="en-US" sz="1200" b="1" dirty="0" smtClean="0"/>
              <a:t> Lack of funding</a:t>
            </a:r>
          </a:p>
          <a:p>
            <a:pPr>
              <a:buFont typeface="Arial" pitchFamily="34" charset="0"/>
              <a:buChar char="•"/>
            </a:pPr>
            <a:r>
              <a:rPr lang="en-US" sz="1200" b="1" dirty="0" smtClean="0"/>
              <a:t> Fuel or water shortages</a:t>
            </a:r>
          </a:p>
          <a:p>
            <a:pPr>
              <a:buFont typeface="Arial" pitchFamily="34" charset="0"/>
              <a:buChar char="•"/>
            </a:pPr>
            <a:r>
              <a:rPr lang="en-US" sz="1200" b="1" dirty="0" smtClean="0"/>
              <a:t> Changes in weather</a:t>
            </a:r>
          </a:p>
          <a:p>
            <a:pPr>
              <a:buFont typeface="Arial" pitchFamily="34" charset="0"/>
              <a:buChar char="•"/>
            </a:pPr>
            <a:r>
              <a:rPr lang="en-US" sz="1200" b="1" dirty="0" smtClean="0"/>
              <a:t> “</a:t>
            </a:r>
            <a:r>
              <a:rPr lang="en-US" sz="1200" b="1" dirty="0" err="1" smtClean="0"/>
              <a:t>Inshallah</a:t>
            </a:r>
            <a:r>
              <a:rPr lang="en-US" sz="1200" b="1" dirty="0" smtClean="0"/>
              <a:t>”</a:t>
            </a:r>
          </a:p>
        </p:txBody>
      </p:sp>
      <p:sp>
        <p:nvSpPr>
          <p:cNvPr id="17" name="TextBox 16"/>
          <p:cNvSpPr txBox="1"/>
          <p:nvPr/>
        </p:nvSpPr>
        <p:spPr>
          <a:xfrm>
            <a:off x="5638800" y="5181600"/>
            <a:ext cx="2438400" cy="5078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900" b="1" dirty="0" smtClean="0"/>
              <a:t>Difference in trend lines are mathematical only and do not represent an estimate of real losses.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A Paradigm Shift</a:t>
            </a:r>
            <a:r>
              <a:rPr lang="en-US" dirty="0" smtClean="0"/>
              <a:t/>
            </a:r>
            <a:br>
              <a:rPr lang="en-US" dirty="0" smtClean="0"/>
            </a:br>
            <a:r>
              <a:rPr lang="en-US" sz="3100" dirty="0" smtClean="0"/>
              <a:t>Citizens of Iraq and of the U.S. Think Differently</a:t>
            </a:r>
            <a:endParaRPr lang="en-US" sz="3100" dirty="0"/>
          </a:p>
        </p:txBody>
      </p:sp>
      <p:graphicFrame>
        <p:nvGraphicFramePr>
          <p:cNvPr id="7" name="Content Placeholder 6"/>
          <p:cNvGraphicFramePr>
            <a:graphicFrameLocks noGrp="1"/>
          </p:cNvGraphicFramePr>
          <p:nvPr>
            <p:ph idx="1"/>
          </p:nvPr>
        </p:nvGraphicFramePr>
        <p:xfrm>
          <a:off x="457200" y="1600200"/>
          <a:ext cx="8229600" cy="42468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United States Characteristics</a:t>
                      </a:r>
                      <a:endParaRPr lang="en-US" dirty="0"/>
                    </a:p>
                  </a:txBody>
                  <a:tcPr/>
                </a:tc>
                <a:tc>
                  <a:txBody>
                    <a:bodyPr/>
                    <a:lstStyle/>
                    <a:p>
                      <a:r>
                        <a:rPr lang="en-US" dirty="0" smtClean="0"/>
                        <a:t>Iraq Characteristics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North America - Peaceful Neighbors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Middle East – Not so Neighborly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50 </a:t>
                      </a:r>
                      <a:r>
                        <a:rPr lang="en-US" u="sng" dirty="0" smtClean="0"/>
                        <a:t>United</a:t>
                      </a:r>
                      <a:r>
                        <a:rPr lang="en-US" dirty="0" smtClean="0"/>
                        <a:t> States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18 Provinces – Not All Equal</a:t>
                      </a:r>
                      <a:endParaRPr lang="en-US" dirty="0"/>
                    </a:p>
                  </a:txBody>
                  <a:tcPr/>
                </a:tc>
              </a:tr>
              <a:tr h="370840">
                <a:tc>
                  <a:txBody>
                    <a:bodyPr/>
                    <a:lstStyle/>
                    <a:p>
                      <a:r>
                        <a:rPr lang="en-US" dirty="0" smtClean="0"/>
                        <a:t>Two-Party Government System</a:t>
                      </a:r>
                      <a:endParaRPr lang="en-US" dirty="0"/>
                    </a:p>
                  </a:txBody>
                  <a:tcPr/>
                </a:tc>
                <a:tc>
                  <a:txBody>
                    <a:bodyPr/>
                    <a:lstStyle/>
                    <a:p>
                      <a:r>
                        <a:rPr lang="en-US" dirty="0" smtClean="0"/>
                        <a:t>Multi-Party</a:t>
                      </a:r>
                      <a:r>
                        <a:rPr lang="en-US" baseline="0" dirty="0" smtClean="0"/>
                        <a:t> Government System</a:t>
                      </a:r>
                      <a:endParaRPr lang="en-US" dirty="0"/>
                    </a:p>
                  </a:txBody>
                  <a:tcPr/>
                </a:tc>
              </a:tr>
              <a:tr h="370840">
                <a:tc>
                  <a:txBody>
                    <a:bodyPr/>
                    <a:lstStyle/>
                    <a:p>
                      <a:r>
                        <a:rPr lang="en-US" dirty="0" smtClean="0"/>
                        <a:t>Democratic Republic</a:t>
                      </a:r>
                      <a:endParaRPr lang="en-US" dirty="0"/>
                    </a:p>
                  </a:txBody>
                  <a:tcPr/>
                </a:tc>
                <a:tc>
                  <a:txBody>
                    <a:bodyPr/>
                    <a:lstStyle/>
                    <a:p>
                      <a:r>
                        <a:rPr lang="en-US" sz="1800" dirty="0" smtClean="0"/>
                        <a:t>Islamic, Democratic</a:t>
                      </a:r>
                      <a:r>
                        <a:rPr lang="en-US" sz="1800" baseline="0" dirty="0" smtClean="0"/>
                        <a:t> Parliamentary Republic</a:t>
                      </a:r>
                      <a:endParaRPr lang="en-US" sz="1800" dirty="0"/>
                    </a:p>
                  </a:txBody>
                  <a:tcPr/>
                </a:tc>
              </a:tr>
              <a:tr h="370840">
                <a:tc>
                  <a:txBody>
                    <a:bodyPr/>
                    <a:lstStyle/>
                    <a:p>
                      <a:r>
                        <a:rPr lang="en-US" dirty="0" smtClean="0"/>
                        <a:t>Diverse Market Economy</a:t>
                      </a:r>
                      <a:endParaRPr lang="en-US" dirty="0"/>
                    </a:p>
                  </a:txBody>
                  <a:tcPr/>
                </a:tc>
                <a:tc>
                  <a:txBody>
                    <a:bodyPr/>
                    <a:lstStyle/>
                    <a:p>
                      <a:r>
                        <a:rPr lang="en-US" dirty="0" smtClean="0"/>
                        <a:t>Transitioning</a:t>
                      </a:r>
                      <a:r>
                        <a:rPr lang="en-US" baseline="0" dirty="0" smtClean="0"/>
                        <a:t> from an Oil</a:t>
                      </a:r>
                      <a:r>
                        <a:rPr lang="en-US" dirty="0" smtClean="0"/>
                        <a:t>-dominated</a:t>
                      </a:r>
                      <a:r>
                        <a:rPr lang="en-US" baseline="0" dirty="0" smtClean="0"/>
                        <a:t> command economy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Predominantly Christian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Overwhelmingly Muslim</a:t>
                      </a:r>
                      <a:endParaRPr lang="en-US" dirty="0"/>
                    </a:p>
                  </a:txBody>
                  <a:tcPr/>
                </a:tc>
              </a:tr>
              <a:tr h="370840">
                <a:tc>
                  <a:txBody>
                    <a:bodyPr/>
                    <a:lstStyle/>
                    <a:p>
                      <a:r>
                        <a:rPr lang="en-US" dirty="0" smtClean="0"/>
                        <a:t>High Tech/Maintenance Culture</a:t>
                      </a:r>
                      <a:endParaRPr lang="en-US" dirty="0"/>
                    </a:p>
                  </a:txBody>
                  <a:tcPr/>
                </a:tc>
                <a:tc>
                  <a:txBody>
                    <a:bodyPr/>
                    <a:lstStyle/>
                    <a:p>
                      <a:r>
                        <a:rPr lang="en-US" dirty="0" smtClean="0"/>
                        <a:t>Low Tech/Poor Maintenance</a:t>
                      </a:r>
                      <a:endParaRPr lang="en-US" dirty="0"/>
                    </a:p>
                  </a:txBody>
                  <a:tcPr/>
                </a:tc>
              </a:tr>
              <a:tr h="370840">
                <a:tc>
                  <a:txBody>
                    <a:bodyPr/>
                    <a:lstStyle/>
                    <a:p>
                      <a:r>
                        <a:rPr lang="en-US" dirty="0" smtClean="0"/>
                        <a:t>Environmental Stewardship – Go Green</a:t>
                      </a:r>
                      <a:endParaRPr lang="en-US" dirty="0"/>
                    </a:p>
                  </a:txBody>
                  <a:tcPr/>
                </a:tc>
                <a:tc>
                  <a:txBody>
                    <a:bodyPr/>
                    <a:lstStyle/>
                    <a:p>
                      <a:r>
                        <a:rPr lang="en-US" dirty="0" smtClean="0"/>
                        <a:t>A Work In-Progress</a:t>
                      </a:r>
                      <a:endParaRPr lang="en-US" dirty="0"/>
                    </a:p>
                  </a:txBody>
                  <a:tcPr/>
                </a:tc>
              </a:tr>
              <a:tr h="370840">
                <a:tc>
                  <a:txBody>
                    <a:bodyPr/>
                    <a:lstStyle/>
                    <a:p>
                      <a:r>
                        <a:rPr lang="en-US" dirty="0" smtClean="0"/>
                        <a:t>Action Oriented</a:t>
                      </a:r>
                      <a:endParaRPr lang="en-US" dirty="0"/>
                    </a:p>
                  </a:txBody>
                  <a:tcPr/>
                </a:tc>
                <a:tc>
                  <a:txBody>
                    <a:bodyPr/>
                    <a:lstStyle/>
                    <a:p>
                      <a:r>
                        <a:rPr lang="en-US" dirty="0" smtClean="0"/>
                        <a:t>Averse to Decision-Making</a:t>
                      </a:r>
                      <a:endParaRPr lang="en-US" dirty="0"/>
                    </a:p>
                  </a:txBody>
                  <a:tcPr/>
                </a:tc>
              </a:tr>
            </a:tbl>
          </a:graphicData>
        </a:graphic>
      </p:graphicFrame>
      <p:pic>
        <p:nvPicPr>
          <p:cNvPr id="4098" name="Picture 2" descr="http://www.flags.net/images/smallflags/IRAQ0001.GIF">
            <a:hlinkClick r:id="rId2"/>
          </p:cNvPr>
          <p:cNvPicPr>
            <a:picLocks noChangeAspect="1" noChangeArrowheads="1"/>
          </p:cNvPicPr>
          <p:nvPr/>
        </p:nvPicPr>
        <p:blipFill>
          <a:blip r:embed="rId3"/>
          <a:srcRect/>
          <a:stretch>
            <a:fillRect/>
          </a:stretch>
        </p:blipFill>
        <p:spPr bwMode="auto">
          <a:xfrm>
            <a:off x="6172199" y="5943600"/>
            <a:ext cx="1005840" cy="691514"/>
          </a:xfrm>
          <a:prstGeom prst="rect">
            <a:avLst/>
          </a:prstGeom>
          <a:noFill/>
        </p:spPr>
      </p:pic>
      <p:pic>
        <p:nvPicPr>
          <p:cNvPr id="4100" name="Picture 4" descr="http://www.flags.net/images/smallflags/UNST0001.GIF">
            <a:hlinkClick r:id="rId4"/>
          </p:cNvPr>
          <p:cNvPicPr>
            <a:picLocks noChangeAspect="1" noChangeArrowheads="1"/>
          </p:cNvPicPr>
          <p:nvPr/>
        </p:nvPicPr>
        <p:blipFill>
          <a:blip r:embed="rId5"/>
          <a:srcRect/>
          <a:stretch>
            <a:fillRect/>
          </a:stretch>
        </p:blipFill>
        <p:spPr bwMode="auto">
          <a:xfrm>
            <a:off x="1905000" y="5943600"/>
            <a:ext cx="1330038" cy="7315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Let’s Talk About the Neighborhood</a:t>
            </a:r>
            <a:endParaRPr lang="en-US" b="1" dirty="0"/>
          </a:p>
        </p:txBody>
      </p:sp>
      <p:pic>
        <p:nvPicPr>
          <p:cNvPr id="7" name="Content Placeholder 6" descr="iraq_map.jpg"/>
          <p:cNvPicPr>
            <a:picLocks noGrp="1" noChangeAspect="1"/>
          </p:cNvPicPr>
          <p:nvPr>
            <p:ph idx="1"/>
          </p:nvPr>
        </p:nvPicPr>
        <p:blipFill>
          <a:blip r:embed="rId2" cstate="print"/>
          <a:stretch>
            <a:fillRect/>
          </a:stretch>
        </p:blipFill>
        <p:spPr>
          <a:xfrm>
            <a:off x="2438400" y="1219200"/>
            <a:ext cx="4368731" cy="5486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Not All Provinces Are Created Equal</a:t>
            </a:r>
            <a:endParaRPr lang="en-US" b="1" dirty="0"/>
          </a:p>
        </p:txBody>
      </p:sp>
      <p:pic>
        <p:nvPicPr>
          <p:cNvPr id="5" name="Content Placeholder 4" descr="220px-Ethnoreligious_Iraq_svg.png"/>
          <p:cNvPicPr>
            <a:picLocks noGrp="1" noChangeAspect="1"/>
          </p:cNvPicPr>
          <p:nvPr>
            <p:ph sz="half" idx="1"/>
          </p:nvPr>
        </p:nvPicPr>
        <p:blipFill>
          <a:blip r:embed="rId2"/>
          <a:stretch>
            <a:fillRect/>
          </a:stretch>
        </p:blipFill>
        <p:spPr>
          <a:xfrm>
            <a:off x="761997" y="1981200"/>
            <a:ext cx="4041318" cy="4114800"/>
          </a:xfrm>
        </p:spPr>
      </p:pic>
      <p:pic>
        <p:nvPicPr>
          <p:cNvPr id="6" name="Content Placeholder 5" descr="589px-Iraqi_Governorates_svg.png"/>
          <p:cNvPicPr>
            <a:picLocks noGrp="1" noChangeAspect="1"/>
          </p:cNvPicPr>
          <p:nvPr>
            <p:ph sz="half" idx="2"/>
          </p:nvPr>
        </p:nvPicPr>
        <p:blipFill>
          <a:blip r:embed="rId3"/>
          <a:stretch>
            <a:fillRect/>
          </a:stretch>
        </p:blipFill>
        <p:spPr>
          <a:xfrm>
            <a:off x="4648200" y="1806169"/>
            <a:ext cx="4038600" cy="411402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All Together Now</a:t>
            </a:r>
            <a:endParaRPr lang="en-US" sz="4000" b="1" dirty="0"/>
          </a:p>
        </p:txBody>
      </p:sp>
      <p:graphicFrame>
        <p:nvGraphicFramePr>
          <p:cNvPr id="5" name="Content Placeholder 4"/>
          <p:cNvGraphicFramePr>
            <a:graphicFrameLocks noGrp="1"/>
          </p:cNvGraphicFramePr>
          <p:nvPr>
            <p:ph sz="half" idx="1"/>
          </p:nvPr>
        </p:nvGraphicFramePr>
        <p:xfrm>
          <a:off x="457200" y="1447801"/>
          <a:ext cx="4038600" cy="4661001"/>
        </p:xfrm>
        <a:graphic>
          <a:graphicData uri="http://schemas.openxmlformats.org/drawingml/2006/table">
            <a:tbl>
              <a:tblPr firstRow="1" bandRow="1">
                <a:tableStyleId>{5C22544A-7EE6-4342-B048-85BDC9FD1C3A}</a:tableStyleId>
              </a:tblPr>
              <a:tblGrid>
                <a:gridCol w="1346200"/>
                <a:gridCol w="1346200"/>
                <a:gridCol w="1346200"/>
              </a:tblGrid>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Vote</a:t>
                      </a:r>
                      <a:endParaRPr lang="en-US" dirty="0"/>
                    </a:p>
                  </a:txBody>
                  <a:tcPr/>
                </a:tc>
                <a:tc>
                  <a:txBody>
                    <a:bodyPr/>
                    <a:lstStyle/>
                    <a:p>
                      <a:r>
                        <a:rPr lang="en-US" dirty="0" smtClean="0"/>
                        <a:t>Ministers</a:t>
                      </a:r>
                      <a:endParaRPr lang="en-US" dirty="0"/>
                    </a:p>
                  </a:txBody>
                  <a:tcPr/>
                </a:tc>
              </a:tr>
              <a:tr h="332767">
                <a:tc>
                  <a:txBody>
                    <a:bodyPr/>
                    <a:lstStyle/>
                    <a:p>
                      <a:r>
                        <a:rPr lang="en-US" dirty="0" smtClean="0"/>
                        <a:t>Al-</a:t>
                      </a:r>
                      <a:r>
                        <a:rPr lang="en-US" dirty="0" err="1" smtClean="0"/>
                        <a:t>Iraqiya</a:t>
                      </a:r>
                      <a:endParaRPr lang="en-US" dirty="0"/>
                    </a:p>
                  </a:txBody>
                  <a:tcPr/>
                </a:tc>
                <a:tc>
                  <a:txBody>
                    <a:bodyPr/>
                    <a:lstStyle/>
                    <a:p>
                      <a:r>
                        <a:rPr lang="en-US" dirty="0" smtClean="0"/>
                        <a:t>24.72</a:t>
                      </a:r>
                      <a:endParaRPr lang="en-US" dirty="0"/>
                    </a:p>
                  </a:txBody>
                  <a:tcPr/>
                </a:tc>
                <a:tc>
                  <a:txBody>
                    <a:bodyPr/>
                    <a:lstStyle/>
                    <a:p>
                      <a:r>
                        <a:rPr lang="en-US" dirty="0" smtClean="0"/>
                        <a:t>11</a:t>
                      </a:r>
                      <a:endParaRPr lang="en-US" dirty="0"/>
                    </a:p>
                  </a:txBody>
                  <a:tcPr/>
                </a:tc>
              </a:tr>
              <a:tr h="332767">
                <a:tc>
                  <a:txBody>
                    <a:bodyPr/>
                    <a:lstStyle/>
                    <a:p>
                      <a:r>
                        <a:rPr lang="en-US" dirty="0" smtClean="0"/>
                        <a:t>State of Law</a:t>
                      </a:r>
                      <a:endParaRPr lang="en-US" dirty="0"/>
                    </a:p>
                  </a:txBody>
                  <a:tcPr/>
                </a:tc>
                <a:tc>
                  <a:txBody>
                    <a:bodyPr/>
                    <a:lstStyle/>
                    <a:p>
                      <a:r>
                        <a:rPr lang="en-US" dirty="0" smtClean="0"/>
                        <a:t>24.22</a:t>
                      </a:r>
                      <a:endParaRPr lang="en-US" dirty="0"/>
                    </a:p>
                  </a:txBody>
                  <a:tcPr/>
                </a:tc>
                <a:tc>
                  <a:txBody>
                    <a:bodyPr/>
                    <a:lstStyle/>
                    <a:p>
                      <a:r>
                        <a:rPr lang="en-US" dirty="0" smtClean="0"/>
                        <a:t>10</a:t>
                      </a:r>
                      <a:endParaRPr lang="en-US" dirty="0"/>
                    </a:p>
                  </a:txBody>
                  <a:tcPr/>
                </a:tc>
              </a:tr>
              <a:tr h="519663">
                <a:tc>
                  <a:txBody>
                    <a:bodyPr/>
                    <a:lstStyle/>
                    <a:p>
                      <a:r>
                        <a:rPr lang="en-US" sz="1600" dirty="0" smtClean="0"/>
                        <a:t>National Iraqi Alliance</a:t>
                      </a:r>
                      <a:endParaRPr lang="en-US" sz="1600" dirty="0"/>
                    </a:p>
                  </a:txBody>
                  <a:tcPr/>
                </a:tc>
                <a:tc>
                  <a:txBody>
                    <a:bodyPr/>
                    <a:lstStyle/>
                    <a:p>
                      <a:r>
                        <a:rPr lang="en-US" dirty="0" smtClean="0"/>
                        <a:t>18.15</a:t>
                      </a:r>
                      <a:endParaRPr lang="en-US" dirty="0"/>
                    </a:p>
                  </a:txBody>
                  <a:tcPr/>
                </a:tc>
                <a:tc>
                  <a:txBody>
                    <a:bodyPr/>
                    <a:lstStyle/>
                    <a:p>
                      <a:r>
                        <a:rPr lang="en-US" dirty="0" smtClean="0"/>
                        <a:t>10</a:t>
                      </a:r>
                      <a:endParaRPr lang="en-US" dirty="0"/>
                    </a:p>
                  </a:txBody>
                  <a:tcPr/>
                </a:tc>
              </a:tr>
              <a:tr h="574364">
                <a:tc>
                  <a:txBody>
                    <a:bodyPr/>
                    <a:lstStyle/>
                    <a:p>
                      <a:r>
                        <a:rPr lang="en-US" dirty="0" smtClean="0"/>
                        <a:t>Kurdistan Alliance</a:t>
                      </a:r>
                      <a:endParaRPr lang="en-US" dirty="0"/>
                    </a:p>
                  </a:txBody>
                  <a:tcPr/>
                </a:tc>
                <a:tc>
                  <a:txBody>
                    <a:bodyPr/>
                    <a:lstStyle/>
                    <a:p>
                      <a:r>
                        <a:rPr lang="en-US" dirty="0" smtClean="0"/>
                        <a:t>14.59</a:t>
                      </a:r>
                      <a:endParaRPr lang="en-US" dirty="0"/>
                    </a:p>
                  </a:txBody>
                  <a:tcPr/>
                </a:tc>
                <a:tc>
                  <a:txBody>
                    <a:bodyPr/>
                    <a:lstStyle/>
                    <a:p>
                      <a:r>
                        <a:rPr lang="en-US" dirty="0" smtClean="0"/>
                        <a:t>4</a:t>
                      </a:r>
                      <a:endParaRPr lang="en-US" dirty="0"/>
                    </a:p>
                  </a:txBody>
                  <a:tcPr/>
                </a:tc>
              </a:tr>
              <a:tr h="332767">
                <a:tc>
                  <a:txBody>
                    <a:bodyPr/>
                    <a:lstStyle/>
                    <a:p>
                      <a:r>
                        <a:rPr lang="en-US" sz="1800" dirty="0" err="1" smtClean="0"/>
                        <a:t>Gorran</a:t>
                      </a:r>
                      <a:endParaRPr lang="en-US" sz="1800" dirty="0"/>
                    </a:p>
                  </a:txBody>
                  <a:tcPr/>
                </a:tc>
                <a:tc>
                  <a:txBody>
                    <a:bodyPr/>
                    <a:lstStyle/>
                    <a:p>
                      <a:r>
                        <a:rPr lang="en-US" dirty="0" smtClean="0"/>
                        <a:t>4.13</a:t>
                      </a:r>
                      <a:endParaRPr lang="en-US" dirty="0"/>
                    </a:p>
                  </a:txBody>
                  <a:tcPr/>
                </a:tc>
                <a:tc>
                  <a:txBody>
                    <a:bodyPr/>
                    <a:lstStyle/>
                    <a:p>
                      <a:endParaRPr lang="en-US" dirty="0"/>
                    </a:p>
                  </a:txBody>
                  <a:tcPr/>
                </a:tc>
              </a:tr>
              <a:tr h="574364">
                <a:tc>
                  <a:txBody>
                    <a:bodyPr/>
                    <a:lstStyle/>
                    <a:p>
                      <a:r>
                        <a:rPr lang="en-US" dirty="0" smtClean="0"/>
                        <a:t>Unity Alliance</a:t>
                      </a:r>
                      <a:endParaRPr lang="en-US" dirty="0"/>
                    </a:p>
                  </a:txBody>
                  <a:tcPr/>
                </a:tc>
                <a:tc>
                  <a:txBody>
                    <a:bodyPr/>
                    <a:lstStyle/>
                    <a:p>
                      <a:r>
                        <a:rPr lang="en-US" dirty="0" smtClean="0"/>
                        <a:t>2.66</a:t>
                      </a:r>
                      <a:endParaRPr lang="en-US" dirty="0"/>
                    </a:p>
                  </a:txBody>
                  <a:tcPr/>
                </a:tc>
                <a:tc>
                  <a:txBody>
                    <a:bodyPr/>
                    <a:lstStyle/>
                    <a:p>
                      <a:r>
                        <a:rPr lang="en-US" dirty="0" smtClean="0"/>
                        <a:t>1</a:t>
                      </a:r>
                      <a:endParaRPr lang="en-US" dirty="0"/>
                    </a:p>
                  </a:txBody>
                  <a:tcPr/>
                </a:tc>
              </a:tr>
              <a:tr h="332767">
                <a:tc>
                  <a:txBody>
                    <a:bodyPr/>
                    <a:lstStyle/>
                    <a:p>
                      <a:r>
                        <a:rPr lang="en-US" dirty="0" smtClean="0"/>
                        <a:t>Al-</a:t>
                      </a:r>
                      <a:r>
                        <a:rPr lang="en-US" dirty="0" err="1" smtClean="0"/>
                        <a:t>Tawafuq</a:t>
                      </a:r>
                      <a:endParaRPr lang="en-US" dirty="0"/>
                    </a:p>
                  </a:txBody>
                  <a:tcPr/>
                </a:tc>
                <a:tc>
                  <a:txBody>
                    <a:bodyPr/>
                    <a:lstStyle/>
                    <a:p>
                      <a:r>
                        <a:rPr lang="en-US" dirty="0" smtClean="0"/>
                        <a:t>2.59</a:t>
                      </a:r>
                      <a:endParaRPr lang="en-US" dirty="0"/>
                    </a:p>
                  </a:txBody>
                  <a:tcPr/>
                </a:tc>
                <a:tc>
                  <a:txBody>
                    <a:bodyPr/>
                    <a:lstStyle/>
                    <a:p>
                      <a:endParaRPr lang="en-US" dirty="0"/>
                    </a:p>
                  </a:txBody>
                  <a:tcPr/>
                </a:tc>
              </a:tr>
              <a:tr h="820521">
                <a:tc>
                  <a:txBody>
                    <a:bodyPr/>
                    <a:lstStyle/>
                    <a:p>
                      <a:r>
                        <a:rPr lang="en-US" sz="1800" dirty="0" smtClean="0"/>
                        <a:t>Kurd Minorities</a:t>
                      </a:r>
                      <a:endParaRPr lang="en-US" sz="1800" dirty="0"/>
                    </a:p>
                  </a:txBody>
                  <a:tcPr/>
                </a:tc>
                <a:tc>
                  <a:txBody>
                    <a:bodyPr/>
                    <a:lstStyle/>
                    <a:p>
                      <a:r>
                        <a:rPr lang="en-US" dirty="0" smtClean="0"/>
                        <a:t>3.45</a:t>
                      </a:r>
                      <a:endParaRPr lang="en-US" dirty="0"/>
                    </a:p>
                  </a:txBody>
                  <a:tcPr/>
                </a:tc>
                <a:tc>
                  <a:txBody>
                    <a:bodyPr/>
                    <a:lstStyle/>
                    <a:p>
                      <a:r>
                        <a:rPr lang="en-US" dirty="0" smtClean="0"/>
                        <a:t>2</a:t>
                      </a:r>
                      <a:endParaRPr lang="en-US" dirty="0"/>
                    </a:p>
                  </a:txBody>
                  <a:tcPr/>
                </a:tc>
              </a:tr>
            </a:tbl>
          </a:graphicData>
        </a:graphic>
      </p:graphicFrame>
      <p:pic>
        <p:nvPicPr>
          <p:cNvPr id="6" name="Content Placeholder 5" descr="thumbnailCAU6IMJS.jpg"/>
          <p:cNvPicPr>
            <a:picLocks noGrp="1" noChangeAspect="1"/>
          </p:cNvPicPr>
          <p:nvPr>
            <p:ph sz="half" idx="2"/>
          </p:nvPr>
        </p:nvPicPr>
        <p:blipFill>
          <a:blip r:embed="rId2"/>
          <a:stretch>
            <a:fillRect/>
          </a:stretch>
        </p:blipFill>
        <p:spPr>
          <a:xfrm>
            <a:off x="7292529" y="152400"/>
            <a:ext cx="1851471" cy="2286000"/>
          </a:xfrm>
        </p:spPr>
      </p:pic>
      <p:pic>
        <p:nvPicPr>
          <p:cNvPr id="1025" name="Picture 1" descr="\\copdc1\profiles\Mark\My Documents\My Pictures\thumbnailCA3VA7HT.jpg"/>
          <p:cNvPicPr>
            <a:picLocks noChangeAspect="1" noChangeArrowheads="1"/>
          </p:cNvPicPr>
          <p:nvPr/>
        </p:nvPicPr>
        <p:blipFill>
          <a:blip r:embed="rId3"/>
          <a:srcRect/>
          <a:stretch>
            <a:fillRect/>
          </a:stretch>
        </p:blipFill>
        <p:spPr bwMode="auto">
          <a:xfrm>
            <a:off x="4495800" y="2590800"/>
            <a:ext cx="2005264" cy="2286000"/>
          </a:xfrm>
          <a:prstGeom prst="rect">
            <a:avLst/>
          </a:prstGeom>
          <a:noFill/>
        </p:spPr>
      </p:pic>
      <p:pic>
        <p:nvPicPr>
          <p:cNvPr id="1026" name="Picture 2" descr="\\copdc1\profiles\Mark\My Documents\My Pictures\thumbnailCAX1XO3U.jpg"/>
          <p:cNvPicPr>
            <a:picLocks noChangeAspect="1" noChangeArrowheads="1"/>
          </p:cNvPicPr>
          <p:nvPr/>
        </p:nvPicPr>
        <p:blipFill>
          <a:blip r:embed="rId4"/>
          <a:srcRect/>
          <a:stretch>
            <a:fillRect/>
          </a:stretch>
        </p:blipFill>
        <p:spPr bwMode="auto">
          <a:xfrm>
            <a:off x="4495800" y="152400"/>
            <a:ext cx="3061607" cy="2286000"/>
          </a:xfrm>
          <a:prstGeom prst="rect">
            <a:avLst/>
          </a:prstGeom>
          <a:noFill/>
        </p:spPr>
      </p:pic>
      <p:pic>
        <p:nvPicPr>
          <p:cNvPr id="1032" name="Picture 8" descr="\\copdc1\profiles\Mark\My Documents\My Pictures\karim.jpg"/>
          <p:cNvPicPr>
            <a:picLocks noChangeAspect="1" noChangeArrowheads="1"/>
          </p:cNvPicPr>
          <p:nvPr/>
        </p:nvPicPr>
        <p:blipFill>
          <a:blip r:embed="rId5"/>
          <a:srcRect/>
          <a:stretch>
            <a:fillRect/>
          </a:stretch>
        </p:blipFill>
        <p:spPr bwMode="auto">
          <a:xfrm>
            <a:off x="6575898" y="2590800"/>
            <a:ext cx="2568102" cy="1828800"/>
          </a:xfrm>
          <a:prstGeom prst="rect">
            <a:avLst/>
          </a:prstGeom>
          <a:noFill/>
        </p:spPr>
      </p:pic>
      <p:pic>
        <p:nvPicPr>
          <p:cNvPr id="1033" name="Picture 9" descr="\\copdc1\profiles\Mark\My Documents\My Pictures\electricity protests.jpg"/>
          <p:cNvPicPr>
            <a:picLocks noChangeAspect="1" noChangeArrowheads="1"/>
          </p:cNvPicPr>
          <p:nvPr/>
        </p:nvPicPr>
        <p:blipFill>
          <a:blip r:embed="rId6"/>
          <a:srcRect/>
          <a:stretch>
            <a:fillRect/>
          </a:stretch>
        </p:blipFill>
        <p:spPr bwMode="auto">
          <a:xfrm>
            <a:off x="6591212" y="4648200"/>
            <a:ext cx="2552788" cy="19202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Low Tech/Maintenance Challenges – Energy Sector</a:t>
            </a:r>
            <a:br>
              <a:rPr lang="en-US" sz="2800" b="1" dirty="0" smtClean="0"/>
            </a:br>
            <a:r>
              <a:rPr lang="en-US" sz="2800" dirty="0" smtClean="0"/>
              <a:t>Refinery Capability</a:t>
            </a:r>
            <a:endParaRPr lang="en-US" sz="2800" b="1" dirty="0"/>
          </a:p>
        </p:txBody>
      </p:sp>
      <p:sp>
        <p:nvSpPr>
          <p:cNvPr id="6" name="Text Placeholder 5"/>
          <p:cNvSpPr>
            <a:spLocks noGrp="1"/>
          </p:cNvSpPr>
          <p:nvPr>
            <p:ph type="body" idx="1"/>
          </p:nvPr>
        </p:nvSpPr>
        <p:spPr/>
        <p:txBody>
          <a:bodyPr/>
          <a:lstStyle/>
          <a:p>
            <a:pPr algn="ctr"/>
            <a:r>
              <a:rPr lang="en-US" dirty="0" smtClean="0"/>
              <a:t>Iraqi Refinery</a:t>
            </a:r>
            <a:endParaRPr lang="en-US" dirty="0"/>
          </a:p>
        </p:txBody>
      </p:sp>
      <p:sp>
        <p:nvSpPr>
          <p:cNvPr id="8" name="Text Placeholder 7"/>
          <p:cNvSpPr>
            <a:spLocks noGrp="1"/>
          </p:cNvSpPr>
          <p:nvPr>
            <p:ph type="body" sz="quarter" idx="3"/>
          </p:nvPr>
        </p:nvSpPr>
        <p:spPr/>
        <p:txBody>
          <a:bodyPr/>
          <a:lstStyle/>
          <a:p>
            <a:pPr algn="ctr"/>
            <a:r>
              <a:rPr lang="en-US" dirty="0" smtClean="0"/>
              <a:t>U.S. Refinery</a:t>
            </a:r>
            <a:endParaRPr lang="en-US" dirty="0"/>
          </a:p>
        </p:txBody>
      </p:sp>
      <p:pic>
        <p:nvPicPr>
          <p:cNvPr id="10" name="Picture 3"/>
          <p:cNvPicPr>
            <a:picLocks noGrp="1" noChangeAspect="1" noChangeArrowheads="1"/>
          </p:cNvPicPr>
          <p:nvPr>
            <p:ph sz="quarter" idx="4"/>
          </p:nvPr>
        </p:nvPicPr>
        <p:blipFill>
          <a:blip r:embed="rId2"/>
          <a:srcRect/>
          <a:stretch>
            <a:fillRect/>
          </a:stretch>
        </p:blipFill>
        <p:spPr>
          <a:xfrm>
            <a:off x="4267200" y="2438400"/>
            <a:ext cx="4876800" cy="3657600"/>
          </a:xfrm>
          <a:noFill/>
        </p:spPr>
      </p:pic>
      <p:pic>
        <p:nvPicPr>
          <p:cNvPr id="11" name="Picture 3"/>
          <p:cNvPicPr>
            <a:picLocks noGrp="1" noChangeAspect="1" noChangeArrowheads="1"/>
          </p:cNvPicPr>
          <p:nvPr>
            <p:ph sz="half" idx="2"/>
          </p:nvPr>
        </p:nvPicPr>
        <p:blipFill>
          <a:blip r:embed="rId3"/>
          <a:srcRect/>
          <a:stretch>
            <a:fillRect/>
          </a:stretch>
        </p:blipFill>
        <p:spPr bwMode="auto">
          <a:xfrm>
            <a:off x="0" y="2362200"/>
            <a:ext cx="4876800" cy="3657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Security Challenges – Energy Sector</a:t>
            </a:r>
            <a:br>
              <a:rPr lang="en-US" sz="2800" b="1" dirty="0" smtClean="0"/>
            </a:br>
            <a:r>
              <a:rPr lang="en-US" sz="2800" dirty="0" smtClean="0"/>
              <a:t>Pipeline Sabotage</a:t>
            </a:r>
            <a:endParaRPr lang="en-US" sz="2800" dirty="0"/>
          </a:p>
        </p:txBody>
      </p:sp>
      <p:pic>
        <p:nvPicPr>
          <p:cNvPr id="46082" name="Picture 2" descr="http://static1.businessinsider.com/~~/f?id=4ac2511cae77bd1a37ad69f6"/>
          <p:cNvPicPr>
            <a:picLocks noChangeAspect="1" noChangeArrowheads="1"/>
          </p:cNvPicPr>
          <p:nvPr/>
        </p:nvPicPr>
        <p:blipFill>
          <a:blip r:embed="rId2"/>
          <a:srcRect/>
          <a:stretch>
            <a:fillRect/>
          </a:stretch>
        </p:blipFill>
        <p:spPr bwMode="auto">
          <a:xfrm>
            <a:off x="4724400" y="1447800"/>
            <a:ext cx="3810000" cy="2857500"/>
          </a:xfrm>
          <a:prstGeom prst="rect">
            <a:avLst/>
          </a:prstGeom>
          <a:noFill/>
        </p:spPr>
      </p:pic>
      <p:pic>
        <p:nvPicPr>
          <p:cNvPr id="46084" name="Picture 4" descr="http://www.commondreams.org/headlines03/images/0622-01.jpg"/>
          <p:cNvPicPr>
            <a:picLocks noChangeAspect="1" noChangeArrowheads="1"/>
          </p:cNvPicPr>
          <p:nvPr/>
        </p:nvPicPr>
        <p:blipFill>
          <a:blip r:embed="rId3"/>
          <a:srcRect/>
          <a:stretch>
            <a:fillRect/>
          </a:stretch>
        </p:blipFill>
        <p:spPr bwMode="auto">
          <a:xfrm>
            <a:off x="5562600" y="4476750"/>
            <a:ext cx="3333750" cy="2381250"/>
          </a:xfrm>
          <a:prstGeom prst="rect">
            <a:avLst/>
          </a:prstGeom>
          <a:noFill/>
        </p:spPr>
      </p:pic>
      <p:pic>
        <p:nvPicPr>
          <p:cNvPr id="46086" name="Picture 6" descr="http://english.aljazeera.net/mritems/images/2007/1/17/1_211230_1_5.jpg"/>
          <p:cNvPicPr>
            <a:picLocks noChangeAspect="1" noChangeArrowheads="1"/>
          </p:cNvPicPr>
          <p:nvPr/>
        </p:nvPicPr>
        <p:blipFill>
          <a:blip r:embed="rId4"/>
          <a:srcRect/>
          <a:stretch>
            <a:fillRect/>
          </a:stretch>
        </p:blipFill>
        <p:spPr bwMode="auto">
          <a:xfrm>
            <a:off x="381000" y="1752600"/>
            <a:ext cx="2943225" cy="1962150"/>
          </a:xfrm>
          <a:prstGeom prst="rect">
            <a:avLst/>
          </a:prstGeom>
          <a:noFill/>
        </p:spPr>
      </p:pic>
      <p:pic>
        <p:nvPicPr>
          <p:cNvPr id="46088" name="Picture 8" descr="http://imgs.sfgate.com/c/pictures/2004/03/21/bu_halliburton.jpg"/>
          <p:cNvPicPr>
            <a:picLocks noChangeAspect="1" noChangeArrowheads="1"/>
          </p:cNvPicPr>
          <p:nvPr/>
        </p:nvPicPr>
        <p:blipFill>
          <a:blip r:embed="rId5"/>
          <a:srcRect/>
          <a:stretch>
            <a:fillRect/>
          </a:stretch>
        </p:blipFill>
        <p:spPr bwMode="auto">
          <a:xfrm>
            <a:off x="0" y="3838575"/>
            <a:ext cx="4457700" cy="30194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b="1" dirty="0" smtClean="0"/>
              <a:t>Low Tech/Maintenance Challenges – Energy Sector</a:t>
            </a:r>
            <a:r>
              <a:rPr lang="en-US" sz="3200" dirty="0" smtClean="0"/>
              <a:t/>
            </a:r>
            <a:br>
              <a:rPr lang="en-US" sz="3200" dirty="0" smtClean="0"/>
            </a:br>
            <a:r>
              <a:rPr lang="en-US" sz="3200" dirty="0" smtClean="0"/>
              <a:t>Al-</a:t>
            </a:r>
            <a:r>
              <a:rPr lang="en-US" sz="3200" dirty="0" err="1" smtClean="0"/>
              <a:t>Basrah</a:t>
            </a:r>
            <a:r>
              <a:rPr lang="en-US" sz="3200" dirty="0" smtClean="0"/>
              <a:t> Oil Terminal</a:t>
            </a:r>
            <a:endParaRPr lang="en-US" sz="3200" dirty="0"/>
          </a:p>
        </p:txBody>
      </p:sp>
      <p:pic>
        <p:nvPicPr>
          <p:cNvPr id="4" name="Picture 12" descr="1Al Basrah Oil Terminal"/>
          <p:cNvPicPr>
            <a:picLocks noChangeAspect="1" noChangeArrowheads="1"/>
          </p:cNvPicPr>
          <p:nvPr/>
        </p:nvPicPr>
        <p:blipFill>
          <a:blip r:embed="rId2"/>
          <a:srcRect/>
          <a:stretch>
            <a:fillRect/>
          </a:stretch>
        </p:blipFill>
        <p:spPr bwMode="auto">
          <a:xfrm>
            <a:off x="914400" y="1828800"/>
            <a:ext cx="7086600" cy="3724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1699</Words>
  <Application>Microsoft Office PowerPoint</Application>
  <PresentationFormat>On-screen Show (4:3)</PresentationFormat>
  <Paragraphs>363</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…and we think its challenging in the United States!   </vt:lpstr>
      <vt:lpstr>Iraqi Ministries of Oil and Electricity</vt:lpstr>
      <vt:lpstr>A Paradigm Shift Citizens of Iraq and of the U.S. Think Differently</vt:lpstr>
      <vt:lpstr>Let’s Talk About the Neighborhood</vt:lpstr>
      <vt:lpstr>Not All Provinces Are Created Equal</vt:lpstr>
      <vt:lpstr>All Together Now</vt:lpstr>
      <vt:lpstr>Low Tech/Maintenance Challenges – Energy Sector Refinery Capability</vt:lpstr>
      <vt:lpstr>Security Challenges – Energy Sector Pipeline Sabotage</vt:lpstr>
      <vt:lpstr>Low Tech/Maintenance Challenges – Energy Sector Al-Basrah Oil Terminal</vt:lpstr>
      <vt:lpstr>Low Tech/Maintenance Challenges – Energy Sector Flaring Associated Gas</vt:lpstr>
      <vt:lpstr>Security/Maintenance Challenges – Energy Sector Electricity Theft and Entrepreneurship</vt:lpstr>
      <vt:lpstr>Counter Narco-Terrorism Operations </vt:lpstr>
      <vt:lpstr>Slide 13</vt:lpstr>
      <vt:lpstr>Slide 14</vt:lpstr>
      <vt:lpstr>Ultra Lights and Tunnels</vt:lpstr>
      <vt:lpstr>So How Does All This relate to  County Government?</vt:lpstr>
      <vt:lpstr>Slide 17</vt:lpstr>
      <vt:lpstr>Benefits of Cooperation in Counter-Drug Operations</vt:lpstr>
      <vt:lpstr>Slide 19</vt:lpstr>
      <vt:lpstr>Questions?</vt:lpstr>
      <vt:lpstr>Back-Up</vt:lpstr>
      <vt:lpstr>Slide 22</vt:lpstr>
      <vt:lpstr>Concrete Efforts Without 2nd Bid Round  </vt:lpstr>
      <vt:lpstr>GOI Ability to Contribute</vt:lpstr>
      <vt:lpstr>Slide 25</vt:lpstr>
      <vt:lpstr>Feasible Capacity vs. Demand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Progress in Iraq …and we think its chal</dc:title>
  <dc:creator>Mark Belton</dc:creator>
  <cp:lastModifiedBy>Mark Belton</cp:lastModifiedBy>
  <cp:revision>40</cp:revision>
  <dcterms:created xsi:type="dcterms:W3CDTF">2011-06-12T19:26:33Z</dcterms:created>
  <dcterms:modified xsi:type="dcterms:W3CDTF">2011-11-08T20:09:21Z</dcterms:modified>
</cp:coreProperties>
</file>