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E600"/>
    <a:srgbClr val="99FF3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2F4863-92F9-4DE2-B0A3-0919A267CDAD}" type="datetimeFigureOut">
              <a:rPr lang="en-US" smtClean="0"/>
              <a:pPr/>
              <a:t>11/11/2010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03536B-6D74-43BF-B74A-54B791EF3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11/11/2010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/>
          <a:lstStyle/>
          <a:p>
            <a:pPr algn="ctr"/>
            <a:r>
              <a:rPr lang="en-US" spc="-100" dirty="0" smtClean="0"/>
              <a:t>Tourism </a:t>
            </a:r>
            <a:r>
              <a:rPr lang="en-US" spc="-1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IS</a:t>
            </a:r>
            <a:r>
              <a:rPr lang="en-US" spc="-100" dirty="0" smtClean="0"/>
              <a:t/>
            </a:r>
            <a:br>
              <a:rPr lang="en-US" spc="-100" dirty="0" smtClean="0"/>
            </a:br>
            <a:r>
              <a:rPr lang="en-US" spc="-100" dirty="0" smtClean="0"/>
              <a:t>Economic Development!</a:t>
            </a:r>
            <a:endParaRPr lang="en-US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696" cy="144780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Presented by Judy Hare Winslow</a:t>
            </a:r>
          </a:p>
          <a:p>
            <a:pPr algn="ctr"/>
            <a:r>
              <a:rPr lang="en-US" sz="18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Director of Tourism,</a:t>
            </a:r>
          </a:p>
          <a:p>
            <a:pPr algn="ctr"/>
            <a:r>
              <a:rPr lang="en-US" sz="18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Smithfield &amp; Isle of Wight Convention &amp; Visitors Bureau</a:t>
            </a:r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46888"/>
            <a:ext cx="8229600" cy="2468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15400" cy="5943600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en-US" sz="3200" dirty="0" smtClean="0"/>
              <a:t>First time entrepreneurs and those opening 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new markets are high-risk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PROSPECTS.</a:t>
            </a:r>
            <a:endParaRPr lang="en-US" sz="700" dirty="0" smtClean="0"/>
          </a:p>
          <a:p>
            <a:pPr>
              <a:lnSpc>
                <a:spcPts val="3000"/>
              </a:lnSpc>
            </a:pPr>
            <a:endParaRPr lang="en-US" sz="100" dirty="0" smtClean="0"/>
          </a:p>
          <a:p>
            <a:pPr>
              <a:lnSpc>
                <a:spcPts val="3000"/>
              </a:lnSpc>
            </a:pP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NETWORKING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with business suppliers and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 allies outside the community is smart.</a:t>
            </a:r>
            <a:endParaRPr lang="en-US" sz="800" dirty="0" smtClean="0"/>
          </a:p>
          <a:p>
            <a:pPr>
              <a:lnSpc>
                <a:spcPts val="2200"/>
              </a:lnSpc>
              <a:buNone/>
            </a:pPr>
            <a:endParaRPr lang="en-US" sz="3200" dirty="0" smtClean="0"/>
          </a:p>
          <a:p>
            <a:pPr>
              <a:lnSpc>
                <a:spcPts val="3000"/>
              </a:lnSpc>
            </a:pP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NOT-FOR-PROFIT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enterprises or attractions      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 can be prospects just like any other.</a:t>
            </a:r>
            <a:endParaRPr lang="en-US" sz="800" dirty="0" smtClean="0"/>
          </a:p>
          <a:p>
            <a:pPr>
              <a:lnSpc>
                <a:spcPts val="2200"/>
              </a:lnSpc>
              <a:buNone/>
            </a:pPr>
            <a:endParaRPr lang="en-US" sz="3200" dirty="0" smtClean="0"/>
          </a:p>
          <a:p>
            <a:pPr>
              <a:lnSpc>
                <a:spcPts val="3000"/>
              </a:lnSpc>
            </a:pPr>
            <a:r>
              <a:rPr lang="en-US" sz="3200" dirty="0" smtClean="0"/>
              <a:t>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PUBLIC/PRIVATE PARTNERSHIPS </a:t>
            </a:r>
            <a:r>
              <a:rPr lang="en-US" sz="3200" spc="-100" dirty="0" smtClean="0"/>
              <a:t>put </a:t>
            </a:r>
            <a:endParaRPr lang="en-US" sz="3200" dirty="0" smtClean="0"/>
          </a:p>
          <a:p>
            <a:pPr>
              <a:lnSpc>
                <a:spcPts val="2200"/>
              </a:lnSpc>
              <a:buNone/>
            </a:pPr>
            <a:r>
              <a:rPr lang="en-US" sz="3200" spc="-100" dirty="0" smtClean="0"/>
              <a:t>    communities into </a:t>
            </a:r>
            <a:r>
              <a:rPr lang="en-US" sz="4000" b="1" spc="-1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PROSPECT DEVELOPMENT</a:t>
            </a:r>
            <a:r>
              <a:rPr lang="en-US" sz="3200" spc="-100" dirty="0" smtClean="0"/>
              <a:t>.</a:t>
            </a:r>
          </a:p>
          <a:p>
            <a:pPr>
              <a:lnSpc>
                <a:spcPts val="3000"/>
              </a:lnSpc>
              <a:buNone/>
            </a:pPr>
            <a:endParaRPr lang="en-US" sz="2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09600" y="7162799"/>
            <a:ext cx="7851648" cy="45719"/>
          </a:xfrm>
        </p:spPr>
        <p:txBody>
          <a:bodyPr>
            <a:noAutofit/>
          </a:bodyPr>
          <a:lstStyle/>
          <a:p>
            <a:pPr algn="ctr"/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162800"/>
            <a:ext cx="7854696" cy="2286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315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Successful marketing campaigns build upon themselves year after year. An investment in your tourism marketing arm with </a:t>
            </a:r>
            <a:r>
              <a:rPr lang="en-US" sz="2800" b="1" dirty="0" smtClean="0"/>
              <a:t>dedicated funding</a:t>
            </a:r>
            <a:r>
              <a:rPr lang="en-US" sz="2800" dirty="0" smtClean="0"/>
              <a:t> is an investment in your own future-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Remember the ROI!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Make sure you have a Chief Marketing Officer</a:t>
            </a:r>
          </a:p>
          <a:p>
            <a:pPr lvl="0"/>
            <a:r>
              <a:rPr lang="en-US" sz="2800" dirty="0" smtClean="0"/>
              <a:t>to achieve the greatest results and align dollars to support individual marketing initiatives. </a:t>
            </a:r>
          </a:p>
          <a:p>
            <a:pPr lvl="0"/>
            <a:r>
              <a:rPr lang="en-US" sz="2800" dirty="0" smtClean="0"/>
              <a:t>“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Brand</a:t>
            </a:r>
            <a:r>
              <a:rPr lang="en-US" sz="2800" dirty="0" smtClean="0"/>
              <a:t>” everything  you do consistently.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09600" y="7162799"/>
            <a:ext cx="7851648" cy="45719"/>
          </a:xfrm>
        </p:spPr>
        <p:txBody>
          <a:bodyPr>
            <a:noAutofit/>
          </a:bodyPr>
          <a:lstStyle/>
          <a:p>
            <a:pPr algn="ctr"/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162800"/>
            <a:ext cx="7854696" cy="2286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219200"/>
            <a:ext cx="85344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spc="-40" dirty="0" smtClean="0"/>
              <a:t>Develop a local</a:t>
            </a:r>
          </a:p>
          <a:p>
            <a:pPr lvl="0"/>
            <a:r>
              <a:rPr lang="en-US" sz="3200" b="1" cap="all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Tourism Development Grant program</a:t>
            </a:r>
            <a:r>
              <a:rPr lang="en-US" sz="28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r>
              <a:rPr lang="en-US" sz="2800" spc="-40" dirty="0" smtClean="0"/>
              <a:t> </a:t>
            </a:r>
          </a:p>
          <a:p>
            <a:pPr lvl="0"/>
            <a:r>
              <a:rPr lang="en-US" sz="2800" spc="-40" dirty="0" smtClean="0"/>
              <a:t>To create the complete tourism experience, </a:t>
            </a:r>
          </a:p>
          <a:p>
            <a:pPr lvl="0"/>
            <a:r>
              <a:rPr lang="en-US" sz="2800" spc="-40" dirty="0" smtClean="0"/>
              <a:t>maximize visitation and average length of stays,</a:t>
            </a:r>
          </a:p>
          <a:p>
            <a:pPr lvl="0"/>
            <a:r>
              <a:rPr lang="en-US" sz="2800" spc="-40" dirty="0" smtClean="0"/>
              <a:t>product development is essential!</a:t>
            </a:r>
          </a:p>
          <a:p>
            <a:pPr lvl="0"/>
            <a:endParaRPr lang="en-US" sz="2800" spc="-40" dirty="0" smtClean="0"/>
          </a:p>
          <a:p>
            <a:pPr lvl="0"/>
            <a:r>
              <a:rPr lang="en-US" sz="3200" b="1" cap="all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Support</a:t>
            </a:r>
            <a:r>
              <a:rPr lang="en-US" sz="3200" spc="-4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spc="-40" dirty="0" smtClean="0"/>
              <a:t>new tax law legislation to </a:t>
            </a:r>
            <a:r>
              <a:rPr lang="en-US" sz="2800" b="1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“fix” </a:t>
            </a:r>
            <a:r>
              <a:rPr lang="en-US" sz="2800" spc="-40" dirty="0" smtClean="0"/>
              <a:t>the On-line Travel Companies siphoning of state and local taxes.  </a:t>
            </a:r>
          </a:p>
          <a:p>
            <a:pPr lvl="0"/>
            <a:r>
              <a:rPr lang="en-US" sz="3200" b="1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 NOT </a:t>
            </a:r>
            <a:r>
              <a:rPr lang="en-US" sz="3200" b="1" cap="all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Support</a:t>
            </a:r>
            <a:r>
              <a:rPr lang="en-US" sz="3200" b="1" spc="-4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spc="-40" dirty="0" smtClean="0"/>
              <a:t>the OTC’s Federal preemption legislation that would prevent taxing authorities’ ability to collect taxes from these companies</a:t>
            </a:r>
          </a:p>
          <a:p>
            <a:endParaRPr lang="en-US" spc="-4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ternet%20Booking%20Tax%20Flow%20Chart%203-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6667" b="60000"/>
          <a:stretch>
            <a:fillRect/>
          </a:stretch>
        </p:blipFill>
        <p:spPr>
          <a:xfrm>
            <a:off x="246185" y="1981200"/>
            <a:ext cx="8440615" cy="1143000"/>
          </a:xfrm>
        </p:spPr>
      </p:pic>
      <p:sp>
        <p:nvSpPr>
          <p:cNvPr id="5" name="TextBox 4"/>
          <p:cNvSpPr txBox="1"/>
          <p:nvPr/>
        </p:nvSpPr>
        <p:spPr>
          <a:xfrm>
            <a:off x="381000" y="12954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Direct Hotel Booking</a:t>
            </a:r>
            <a:endParaRPr lang="en-US" sz="1100" i="1" dirty="0" smtClean="0">
              <a:solidFill>
                <a:srgbClr val="99FF33"/>
              </a:solidFill>
              <a:latin typeface="+mj-lt"/>
            </a:endParaRPr>
          </a:p>
        </p:txBody>
      </p:sp>
      <p:pic>
        <p:nvPicPr>
          <p:cNvPr id="6" name="Content Placeholder 3" descr="Internet%20Booking%20Tax%20Flow%20Chart%203-10.jpg"/>
          <p:cNvPicPr>
            <a:picLocks noChangeAspect="1"/>
          </p:cNvPicPr>
          <p:nvPr/>
        </p:nvPicPr>
        <p:blipFill>
          <a:blip r:embed="rId2" cstate="print"/>
          <a:srcRect t="55555"/>
          <a:stretch>
            <a:fillRect/>
          </a:stretch>
        </p:blipFill>
        <p:spPr>
          <a:xfrm>
            <a:off x="228600" y="4648200"/>
            <a:ext cx="8440615" cy="1524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3429000"/>
            <a:ext cx="7772400" cy="1082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Third Party Intermediary</a:t>
            </a:r>
          </a:p>
          <a:p>
            <a:pPr>
              <a:lnSpc>
                <a:spcPts val="3400"/>
              </a:lnSpc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Wholesale Booking</a:t>
            </a:r>
            <a:endParaRPr lang="en-US" sz="1100" i="1" dirty="0" smtClean="0">
              <a:solidFill>
                <a:srgbClr val="99FF33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7851648" cy="3429000"/>
          </a:xfrm>
        </p:spPr>
        <p:txBody>
          <a:bodyPr anchor="t">
            <a:noAutofit/>
          </a:bodyPr>
          <a:lstStyle/>
          <a:p>
            <a:pPr algn="ctr"/>
            <a:r>
              <a:rPr lang="en-US" sz="6000" spc="-40" dirty="0" smtClean="0">
                <a:solidFill>
                  <a:schemeClr val="tx1"/>
                </a:solidFill>
              </a:rPr>
              <a:t>Tourism </a:t>
            </a:r>
            <a: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IS</a:t>
            </a:r>
            <a:r>
              <a:rPr lang="en-US" sz="6000" spc="-40" dirty="0" smtClean="0">
                <a:solidFill>
                  <a:schemeClr val="tx1"/>
                </a:solidFill>
              </a:rPr>
              <a:t/>
            </a:r>
            <a:br>
              <a:rPr lang="en-US" sz="6000" spc="-40" dirty="0" smtClean="0">
                <a:solidFill>
                  <a:schemeClr val="tx1"/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Economic</a:t>
            </a:r>
            <a:br>
              <a:rPr lang="en-US" sz="6000" spc="-40" dirty="0" smtClean="0">
                <a:solidFill>
                  <a:schemeClr val="tx1"/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Development!</a:t>
            </a:r>
            <a:endParaRPr lang="en-US" sz="6000" spc="-4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0"/>
            <a:ext cx="7854696" cy="3048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7851648" cy="3429000"/>
          </a:xfrm>
        </p:spPr>
        <p:txBody>
          <a:bodyPr anchor="t">
            <a:noAutofit/>
          </a:bodyPr>
          <a:lstStyle/>
          <a:p>
            <a:pPr algn="ctr"/>
            <a:r>
              <a:rPr lang="en-US" sz="6000" spc="-40" dirty="0" smtClean="0">
                <a:solidFill>
                  <a:schemeClr val="tx1"/>
                </a:solidFill>
              </a:rPr>
              <a:t>Tourism is</a:t>
            </a:r>
            <a:r>
              <a:rPr lang="en-US" sz="6000" spc="-40" dirty="0" smtClean="0"/>
              <a:t/>
            </a:r>
            <a:br>
              <a:rPr lang="en-US" sz="6000" spc="-40" dirty="0" smtClean="0"/>
            </a:br>
            <a: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BIG BUSINESS</a:t>
            </a:r>
            <a:r>
              <a:rPr lang="en-US" sz="6000" spc="-40" dirty="0" smtClean="0"/>
              <a:t>…</a:t>
            </a:r>
            <a:br>
              <a:rPr lang="en-US" sz="6000" spc="-40" dirty="0" smtClean="0"/>
            </a:br>
            <a:r>
              <a:rPr lang="en-US" sz="6000" spc="-40" dirty="0" smtClean="0">
                <a:solidFill>
                  <a:schemeClr val="tx1"/>
                </a:solidFill>
              </a:rPr>
              <a:t>&amp; Small Business!</a:t>
            </a:r>
            <a:endParaRPr lang="en-US" sz="6000" spc="-4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0"/>
            <a:ext cx="7854696" cy="3048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05000"/>
            <a:ext cx="8686800" cy="3657600"/>
          </a:xfrm>
        </p:spPr>
        <p:txBody>
          <a:bodyPr anchor="t">
            <a:noAutofit/>
          </a:bodyPr>
          <a:lstStyle/>
          <a:p>
            <a:pPr algn="ctr"/>
            <a:r>
              <a:rPr lang="en-US" sz="6000" spc="-40" dirty="0" smtClean="0">
                <a:solidFill>
                  <a:schemeClr val="tx1"/>
                </a:solidFill>
              </a:rPr>
              <a:t>Tourism creates an</a:t>
            </a:r>
            <a:br>
              <a:rPr lang="en-US" sz="6000" spc="-40" dirty="0" smtClean="0">
                <a:solidFill>
                  <a:schemeClr val="tx1"/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immediate &amp; proven</a:t>
            </a:r>
            <a:r>
              <a:rPr lang="en-US" sz="6000" spc="-40" dirty="0" smtClean="0"/>
              <a:t/>
            </a:r>
            <a:br>
              <a:rPr lang="en-US" sz="6000" spc="-40" dirty="0" smtClean="0"/>
            </a:br>
            <a: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RETURN ON</a:t>
            </a:r>
            <a:b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INVESTMENT</a:t>
            </a:r>
            <a:endParaRPr lang="en-US" sz="6000" spc="-4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0"/>
            <a:ext cx="7854696" cy="3048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686800" cy="4191000"/>
          </a:xfrm>
        </p:spPr>
        <p:txBody>
          <a:bodyPr anchor="t">
            <a:noAutofit/>
          </a:bodyPr>
          <a:lstStyle/>
          <a:p>
            <a:pPr algn="ctr"/>
            <a:r>
              <a:rPr lang="en-US" sz="6000" spc="-40" dirty="0" smtClean="0">
                <a:solidFill>
                  <a:schemeClr val="tx1"/>
                </a:solidFill>
              </a:rPr>
              <a:t>Tourism can play</a:t>
            </a:r>
            <a:br>
              <a:rPr lang="en-US" sz="6000" spc="-40" dirty="0" smtClean="0">
                <a:solidFill>
                  <a:schemeClr val="tx1"/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a leading role in</a:t>
            </a:r>
            <a:r>
              <a:rPr lang="en-US" sz="6000" spc="-40" dirty="0" smtClean="0"/>
              <a:t/>
            </a:r>
            <a:br>
              <a:rPr lang="en-US" sz="6000" spc="-40" dirty="0" smtClean="0"/>
            </a:br>
            <a: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Economic Recovery</a:t>
            </a:r>
            <a:br>
              <a:rPr lang="en-US" sz="6000" spc="-4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more </a:t>
            </a:r>
            <a:r>
              <a:rPr lang="en-US" sz="6000" i="1" spc="-40" dirty="0" smtClean="0">
                <a:solidFill>
                  <a:schemeClr val="tx1"/>
                </a:solidFill>
              </a:rPr>
              <a:t>quickly</a:t>
            </a:r>
            <a:r>
              <a:rPr lang="en-US" sz="6000" spc="-40" dirty="0" smtClean="0">
                <a:solidFill>
                  <a:schemeClr val="tx1"/>
                </a:solidFill>
              </a:rPr>
              <a:t> than</a:t>
            </a:r>
            <a:br>
              <a:rPr lang="en-US" sz="6000" spc="-40" dirty="0" smtClean="0">
                <a:solidFill>
                  <a:schemeClr val="tx1"/>
                </a:solidFill>
              </a:rPr>
            </a:br>
            <a:r>
              <a:rPr lang="en-US" sz="6000" spc="-40" dirty="0" smtClean="0">
                <a:solidFill>
                  <a:schemeClr val="tx1"/>
                </a:solidFill>
              </a:rPr>
              <a:t>any other industry.</a:t>
            </a:r>
            <a:endParaRPr lang="en-US" sz="6000" spc="-4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0"/>
            <a:ext cx="7854696" cy="3048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851648" cy="3505200"/>
          </a:xfrm>
        </p:spPr>
        <p:txBody>
          <a:bodyPr anchor="t">
            <a:noAutofit/>
          </a:bodyPr>
          <a:lstStyle/>
          <a:p>
            <a:pPr algn="ctr"/>
            <a:r>
              <a:rPr lang="en-US" sz="9600" dirty="0" smtClean="0">
                <a:solidFill>
                  <a:schemeClr val="tx1"/>
                </a:solidFill>
              </a:rPr>
              <a:t>Tourism =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NEW MONEY!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162800"/>
            <a:ext cx="7854696" cy="2286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426720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Tourism product development is setting up and getting ready to ring a cash register with new dollars brought into a community by visitors.</a:t>
            </a:r>
            <a:endParaRPr lang="en-US" sz="2000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724400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en-US" sz="39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order to be </a:t>
            </a:r>
            <a:r>
              <a:rPr lang="en-US" sz="39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successful</a:t>
            </a:r>
            <a:r>
              <a:rPr lang="en-US" sz="39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 the tourism “business” you must provide visitors:</a:t>
            </a:r>
          </a:p>
          <a:p>
            <a:pPr lvl="0" algn="ctr">
              <a:buNone/>
            </a:pPr>
            <a:endParaRPr lang="en-US" sz="1600" b="1" dirty="0" smtClean="0"/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Something to see and/or experience</a:t>
            </a:r>
          </a:p>
          <a:p>
            <a:pPr marL="100584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Somewhere to eat</a:t>
            </a:r>
          </a:p>
          <a:p>
            <a:pPr marL="100584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Somewhere to stay</a:t>
            </a:r>
          </a:p>
          <a:p>
            <a:pPr marL="100584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Something to buy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4478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4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conomicImpactofTravelandTourism20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1233" t="10961" r="10139" b="64231"/>
          <a:stretch>
            <a:fillRect/>
          </a:stretch>
        </p:blipFill>
        <p:spPr>
          <a:xfrm>
            <a:off x="533400" y="2514600"/>
            <a:ext cx="8020280" cy="3276600"/>
          </a:xfrm>
        </p:spPr>
      </p:pic>
      <p:pic>
        <p:nvPicPr>
          <p:cNvPr id="6" name="Content Placeholder 3" descr="EconomicImpactofTravelandTourism2009.jpg"/>
          <p:cNvPicPr>
            <a:picLocks noChangeAspect="1"/>
          </p:cNvPicPr>
          <p:nvPr/>
        </p:nvPicPr>
        <p:blipFill>
          <a:blip r:embed="rId2" cstate="print"/>
          <a:srcRect l="11233" t="4038" r="10139" b="85577"/>
          <a:stretch>
            <a:fillRect/>
          </a:stretch>
        </p:blipFill>
        <p:spPr>
          <a:xfrm>
            <a:off x="514120" y="1295400"/>
            <a:ext cx="8020280" cy="13716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76800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Key Recommendations</a:t>
            </a:r>
          </a:p>
          <a:p>
            <a:pPr lvl="0" algn="ctr">
              <a:buNone/>
            </a:pPr>
            <a:endParaRPr lang="en-US" sz="700" b="1" dirty="0" smtClean="0"/>
          </a:p>
          <a:p>
            <a:pPr lvl="0"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Find your tourism niche and have a dedicated staff person or department</a:t>
            </a:r>
            <a:endParaRPr lang="en-US" sz="800" b="1" dirty="0" smtClean="0"/>
          </a:p>
          <a:p>
            <a:pPr algn="ctr"/>
            <a:endParaRPr lang="en-US" sz="7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Dedicated Funding for Tourism</a:t>
            </a:r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7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Develop a Tourism Grant Program</a:t>
            </a:r>
          </a:p>
          <a:p>
            <a:pPr algn="ctr"/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aware of the OTC tax issue and participate in preserving YOUR tax revenue!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14478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4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4478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4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371600"/>
            <a:ext cx="7851648" cy="2209800"/>
          </a:xfrm>
          <a:prstGeom prst="rect">
            <a:avLst/>
          </a:prstGeom>
        </p:spPr>
        <p:txBody>
          <a:bodyPr vert="horz" lIns="0" rIns="0" bIns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Tourism</a:t>
            </a:r>
            <a:r>
              <a:rPr kumimoji="0" lang="en-US" sz="5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IS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Economic Development!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3048000"/>
            <a:ext cx="7854696" cy="2438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Presented by Judy Hare Winslow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Director of Tourism,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Smithfield &amp; Isle of Wight Convention &amp; Visitors Bureau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Content Placeholder 8" descr="New Tourism logo jpe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5566" b="14281"/>
          <a:stretch>
            <a:fillRect/>
          </a:stretch>
        </p:blipFill>
        <p:spPr>
          <a:xfrm>
            <a:off x="2514600" y="4343400"/>
            <a:ext cx="4572000" cy="1547129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conomicImpactofTravelandTourism20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1233" t="4038" r="10139" b="86731"/>
          <a:stretch>
            <a:fillRect/>
          </a:stretch>
        </p:blipFill>
        <p:spPr>
          <a:xfrm>
            <a:off x="514120" y="1295400"/>
            <a:ext cx="8020280" cy="1219200"/>
          </a:xfrm>
        </p:spPr>
      </p:pic>
      <p:pic>
        <p:nvPicPr>
          <p:cNvPr id="3" name="Content Placeholder 3" descr="EconomicImpactofTravelandTourism2009.jpg"/>
          <p:cNvPicPr>
            <a:picLocks noChangeAspect="1"/>
          </p:cNvPicPr>
          <p:nvPr/>
        </p:nvPicPr>
        <p:blipFill>
          <a:blip r:embed="rId2" cstate="print"/>
          <a:srcRect l="13523" t="35769" r="11540" b="38266"/>
          <a:stretch>
            <a:fillRect/>
          </a:stretch>
        </p:blipFill>
        <p:spPr>
          <a:xfrm>
            <a:off x="269875" y="2362200"/>
            <a:ext cx="8493125" cy="38100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purpl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6667"/>
          <a:stretch>
            <a:fillRect/>
          </a:stretch>
        </p:blipFill>
        <p:spPr>
          <a:xfrm>
            <a:off x="381000" y="4343400"/>
            <a:ext cx="8324273" cy="2133600"/>
          </a:xfr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10000"/>
          <a:stretch>
            <a:fillRect/>
          </a:stretch>
        </p:blipFill>
        <p:spPr bwMode="auto">
          <a:xfrm>
            <a:off x="381000" y="1828800"/>
            <a:ext cx="832427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38200" y="457200"/>
            <a:ext cx="7924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Travel Powers Virginia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400" i="1" dirty="0" smtClean="0"/>
              <a:t>(Includes both domestic and international travel impact)   </a:t>
            </a:r>
            <a:r>
              <a:rPr lang="en-US" sz="1400" i="1" dirty="0" smtClean="0">
                <a:solidFill>
                  <a:srgbClr val="99FF33"/>
                </a:solidFill>
              </a:rPr>
              <a:t>  </a:t>
            </a:r>
          </a:p>
          <a:p>
            <a:endParaRPr lang="en-US" sz="1600" b="1" dirty="0" smtClean="0"/>
          </a:p>
          <a:p>
            <a:r>
              <a:rPr lang="en-US" b="1" dirty="0" smtClean="0"/>
              <a:t>Virginia: Travel Spending</a:t>
            </a:r>
            <a:r>
              <a:rPr lang="en-US" dirty="0" smtClean="0"/>
              <a:t> </a:t>
            </a:r>
            <a:r>
              <a:rPr lang="en-US" sz="1400" i="1" dirty="0" smtClean="0"/>
              <a:t>($ Millions)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38200" y="4114800"/>
            <a:ext cx="4159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Virginia: Travel Tax Receipts </a:t>
            </a:r>
            <a:r>
              <a:rPr lang="en-US" sz="1400" i="1" dirty="0" smtClean="0"/>
              <a:t>($ Millions)</a:t>
            </a:r>
            <a:endParaRPr lang="en-US" dirty="0" smtClean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al.png"/>
          <p:cNvPicPr>
            <a:picLocks noChangeAspect="1"/>
          </p:cNvPicPr>
          <p:nvPr/>
        </p:nvPicPr>
        <p:blipFill>
          <a:blip r:embed="rId2" cstate="print"/>
          <a:srcRect b="6687"/>
          <a:stretch>
            <a:fillRect/>
          </a:stretch>
        </p:blipFill>
        <p:spPr>
          <a:xfrm>
            <a:off x="387831" y="1828800"/>
            <a:ext cx="8298969" cy="2126651"/>
          </a:xfrm>
          <a:prstGeom prst="rect">
            <a:avLst/>
          </a:prstGeom>
        </p:spPr>
      </p:pic>
      <p:pic>
        <p:nvPicPr>
          <p:cNvPr id="13" name="Picture 12" descr="red.png"/>
          <p:cNvPicPr>
            <a:picLocks noChangeAspect="1"/>
          </p:cNvPicPr>
          <p:nvPr/>
        </p:nvPicPr>
        <p:blipFill>
          <a:blip r:embed="rId3" cstate="print"/>
          <a:srcRect b="9596"/>
          <a:stretch>
            <a:fillRect/>
          </a:stretch>
        </p:blipFill>
        <p:spPr>
          <a:xfrm>
            <a:off x="381001" y="4343400"/>
            <a:ext cx="8305800" cy="20620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457200"/>
            <a:ext cx="7924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Travel Powers Virginia</a:t>
            </a:r>
            <a:r>
              <a:rPr lang="en-US" b="1" dirty="0" smtClean="0">
                <a:solidFill>
                  <a:srgbClr val="99FF33"/>
                </a:solidFill>
              </a:rPr>
              <a:t/>
            </a:r>
            <a:br>
              <a:rPr lang="en-US" b="1" dirty="0" smtClean="0">
                <a:solidFill>
                  <a:srgbClr val="99FF33"/>
                </a:solidFill>
              </a:rPr>
            </a:br>
            <a:r>
              <a:rPr lang="en-US" sz="1400" i="1" dirty="0" smtClean="0"/>
              <a:t>(Includes both domestic and international travel impact)     </a:t>
            </a:r>
          </a:p>
          <a:p>
            <a:endParaRPr lang="en-US" sz="1600" b="1" dirty="0" smtClean="0"/>
          </a:p>
          <a:p>
            <a:r>
              <a:rPr lang="en-US" b="1" dirty="0" smtClean="0"/>
              <a:t>Virginia: Travel Employment </a:t>
            </a:r>
            <a:r>
              <a:rPr lang="en-US" sz="1400" i="1" dirty="0" smtClean="0"/>
              <a:t>(Thousands)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38200" y="4114800"/>
            <a:ext cx="3584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Virginia: Travel Payroll </a:t>
            </a:r>
            <a:r>
              <a:rPr lang="en-US" sz="1400" i="1" dirty="0" smtClean="0"/>
              <a:t>($ Millions)</a:t>
            </a:r>
            <a:endParaRPr lang="en-US" dirty="0" smtClean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696" cy="1447800"/>
          </a:xfrm>
        </p:spPr>
        <p:txBody>
          <a:bodyPr/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5" descr="mickey_mou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513483"/>
            <a:ext cx="5257800" cy="60372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29000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Tourism =</a:t>
            </a:r>
            <a:br>
              <a:rPr lang="en-US" sz="9600" dirty="0" smtClean="0"/>
            </a:br>
            <a:r>
              <a:rPr lang="en-US" sz="9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NEW MONEY!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162800"/>
            <a:ext cx="7854696" cy="2286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US" sz="20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30680"/>
            <a:ext cx="5181600" cy="4389120"/>
          </a:xfrm>
        </p:spPr>
        <p:txBody>
          <a:bodyPr>
            <a:noAutofit/>
          </a:bodyPr>
          <a:lstStyle/>
          <a:p>
            <a:r>
              <a:rPr lang="en-US" sz="4400" dirty="0" smtClean="0"/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Something to see</a:t>
            </a:r>
          </a:p>
          <a:p>
            <a:pPr>
              <a:lnSpc>
                <a:spcPts val="3900"/>
              </a:lnSpc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and/or experience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Somewhere to eat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Somewhere to stay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Something to buy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46888"/>
            <a:ext cx="8229600" cy="2468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943600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en-US" sz="3200" dirty="0" smtClean="0"/>
              <a:t>The whole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COMMUNITY </a:t>
            </a:r>
            <a:r>
              <a:rPr lang="en-US" sz="3200" dirty="0" smtClean="0"/>
              <a:t>must be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developed as a tourist attraction.</a:t>
            </a:r>
          </a:p>
          <a:p>
            <a:pPr>
              <a:lnSpc>
                <a:spcPts val="3000"/>
              </a:lnSpc>
              <a:buNone/>
            </a:pPr>
            <a:endParaRPr lang="en-US" sz="100" dirty="0" smtClean="0"/>
          </a:p>
          <a:p>
            <a:pPr>
              <a:lnSpc>
                <a:spcPts val="3000"/>
              </a:lnSpc>
            </a:pPr>
            <a:r>
              <a:rPr lang="en-US" sz="3200" dirty="0" smtClean="0"/>
              <a:t>Understanding the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MARKET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and its potential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is critical to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TOURISM </a:t>
            </a:r>
            <a:r>
              <a:rPr lang="en-US" sz="3200" dirty="0" smtClean="0"/>
              <a:t>development. </a:t>
            </a:r>
            <a:endParaRPr lang="en-US" sz="800" dirty="0" smtClean="0"/>
          </a:p>
          <a:p>
            <a:pPr>
              <a:lnSpc>
                <a:spcPts val="2200"/>
              </a:lnSpc>
              <a:buNone/>
            </a:pPr>
            <a:endParaRPr lang="en-US" sz="3200" dirty="0" smtClean="0"/>
          </a:p>
          <a:p>
            <a:pPr>
              <a:lnSpc>
                <a:spcPts val="3000"/>
              </a:lnSpc>
            </a:pPr>
            <a:r>
              <a:rPr lang="en-US" sz="3200" dirty="0" smtClean="0"/>
              <a:t> The most likely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PROSPECTS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for enterprise development are at the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LOCAL LEVEL</a:t>
            </a:r>
            <a:r>
              <a:rPr lang="en-US" sz="3200" dirty="0" smtClean="0"/>
              <a:t>.</a:t>
            </a:r>
            <a:endParaRPr lang="en-US" sz="800" dirty="0" smtClean="0"/>
          </a:p>
          <a:p>
            <a:pPr>
              <a:lnSpc>
                <a:spcPts val="2200"/>
              </a:lnSpc>
              <a:buNone/>
            </a:pPr>
            <a:endParaRPr lang="en-US" sz="3200" dirty="0" smtClean="0"/>
          </a:p>
          <a:p>
            <a:pPr>
              <a:lnSpc>
                <a:spcPts val="3000"/>
              </a:lnSpc>
            </a:pPr>
            <a:r>
              <a:rPr lang="en-US" sz="3200" dirty="0" smtClean="0"/>
              <a:t>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ENTREPRENEURS </a:t>
            </a:r>
            <a:r>
              <a:rPr lang="en-US" sz="3200" dirty="0" smtClean="0"/>
              <a:t>become true prospects   </a:t>
            </a:r>
          </a:p>
          <a:p>
            <a:pPr>
              <a:lnSpc>
                <a:spcPts val="2200"/>
              </a:lnSpc>
              <a:buNone/>
            </a:pPr>
            <a:r>
              <a:rPr lang="en-US" sz="3200" dirty="0" smtClean="0"/>
              <a:t>    </a:t>
            </a:r>
            <a:r>
              <a:rPr lang="en-US" sz="3200" spc="-100" dirty="0" smtClean="0"/>
              <a:t>when </a:t>
            </a:r>
            <a:r>
              <a:rPr lang="en-US" sz="4000" b="1" spc="-1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INVESTORS</a:t>
            </a:r>
            <a:r>
              <a:rPr lang="en-US" sz="3200" b="1" spc="-1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200" spc="-100" dirty="0" smtClean="0"/>
              <a:t>&amp;</a:t>
            </a:r>
            <a:r>
              <a:rPr lang="en-US" sz="4000" b="1" spc="-1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DEVELOPERS </a:t>
            </a:r>
            <a:r>
              <a:rPr lang="en-US" sz="3200" spc="-100" dirty="0" smtClean="0"/>
              <a:t>are added.</a:t>
            </a:r>
          </a:p>
          <a:p>
            <a:pPr>
              <a:lnSpc>
                <a:spcPts val="3000"/>
              </a:lnSpc>
              <a:buNone/>
            </a:pPr>
            <a:endParaRPr lang="en-US" sz="2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</TotalTime>
  <Words>366</Words>
  <Application>Microsoft Office PowerPoint</Application>
  <PresentationFormat>On-screen Show (4:3)</PresentationFormat>
  <Paragraphs>80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Tourism IS Economic Development!</vt:lpstr>
      <vt:lpstr>Slide 2</vt:lpstr>
      <vt:lpstr>Slide 3</vt:lpstr>
      <vt:lpstr>Slide 4</vt:lpstr>
      <vt:lpstr>Slide 5</vt:lpstr>
      <vt:lpstr>Slide 6</vt:lpstr>
      <vt:lpstr>Tourism =  NEW MONEY!</vt:lpstr>
      <vt:lpstr>Slide 8</vt:lpstr>
      <vt:lpstr>Slide 9</vt:lpstr>
      <vt:lpstr>Slide 10</vt:lpstr>
      <vt:lpstr>Slide 11</vt:lpstr>
      <vt:lpstr>Slide 12</vt:lpstr>
      <vt:lpstr>Slide 13</vt:lpstr>
      <vt:lpstr>Tourism IS Economic Development!</vt:lpstr>
      <vt:lpstr>Tourism is BIG BUSINESS… &amp; Small Business!</vt:lpstr>
      <vt:lpstr>Tourism creates an immediate &amp; proven RETURN ON INVESTMENT</vt:lpstr>
      <vt:lpstr>Tourism can play a leading role in Economic Recovery more quickly than any other industry.</vt:lpstr>
      <vt:lpstr>Tourism =  NEW MONEY!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Tourism IS Economic Development!</dc:title>
  <dc:creator>lchapman</dc:creator>
  <cp:lastModifiedBy>gharter</cp:lastModifiedBy>
  <cp:revision>71</cp:revision>
  <dcterms:created xsi:type="dcterms:W3CDTF">2010-11-05T14:51:07Z</dcterms:created>
  <dcterms:modified xsi:type="dcterms:W3CDTF">2010-11-11T20:27:10Z</dcterms:modified>
</cp:coreProperties>
</file>