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71" r:id="rId2"/>
    <p:sldId id="301" r:id="rId3"/>
    <p:sldId id="297" r:id="rId4"/>
    <p:sldId id="299" r:id="rId5"/>
    <p:sldId id="303" r:id="rId6"/>
    <p:sldId id="292" r:id="rId7"/>
    <p:sldId id="289" r:id="rId8"/>
    <p:sldId id="262" r:id="rId9"/>
    <p:sldId id="275"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930B"/>
    <a:srgbClr val="008E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3465" autoAdjust="0"/>
  </p:normalViewPr>
  <p:slideViewPr>
    <p:cSldViewPr>
      <p:cViewPr varScale="1">
        <p:scale>
          <a:sx n="47" d="100"/>
          <a:sy n="47" d="100"/>
        </p:scale>
        <p:origin x="-283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6A9DF4E-0163-4E1D-8C9C-1C3DE7F68CE4}" type="datetimeFigureOut">
              <a:rPr lang="en-US"/>
              <a:pPr>
                <a:defRPr/>
              </a:pPr>
              <a:t>11/12/2010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A3398D7-80D9-4018-8326-FA8E6103D82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5D737053-BCB0-456A-B73B-8E7671AF84EA}" type="datetimeFigureOut">
              <a:rPr lang="en-US"/>
              <a:pPr>
                <a:defRPr/>
              </a:pPr>
              <a:t>11/12/2010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712627B4-9E3C-4BF0-A5F1-1345D838EF0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Rural Center – Presentation from Research and Data  </a:t>
            </a:r>
            <a:endParaRPr lang="en-US" dirty="0" smtClean="0"/>
          </a:p>
          <a:p>
            <a:pPr eaLnBrk="1" hangingPunct="1">
              <a:spcBef>
                <a:spcPct val="0"/>
              </a:spcBef>
            </a:pPr>
            <a:r>
              <a:rPr lang="en-US" dirty="0" smtClean="0"/>
              <a:t>Recognize Sector Investment, Private and Public</a:t>
            </a:r>
          </a:p>
          <a:p>
            <a:pPr eaLnBrk="1" hangingPunct="1">
              <a:spcBef>
                <a:spcPct val="0"/>
              </a:spcBef>
            </a:pPr>
            <a:r>
              <a:rPr lang="en-US" dirty="0" smtClean="0"/>
              <a:t>Who in Region has most at RISK? How do you minimize their Risk? </a:t>
            </a:r>
          </a:p>
          <a:p>
            <a:pPr eaLnBrk="1" hangingPunct="1">
              <a:spcBef>
                <a:spcPct val="0"/>
              </a:spcBef>
            </a:pPr>
            <a:r>
              <a:rPr lang="en-US" dirty="0" smtClean="0"/>
              <a:t> </a:t>
            </a:r>
          </a:p>
          <a:p>
            <a:pPr eaLnBrk="1" hangingPunct="1">
              <a:spcBef>
                <a:spcPct val="0"/>
              </a:spcBef>
            </a:pPr>
            <a:r>
              <a:rPr lang="en-US" dirty="0" smtClean="0"/>
              <a:t>Issues that really matter in a Technology/Information Based Economy – Jobs and Education </a:t>
            </a:r>
          </a:p>
          <a:p>
            <a:pPr eaLnBrk="1" hangingPunct="1">
              <a:spcBef>
                <a:spcPct val="0"/>
              </a:spcBef>
            </a:pPr>
            <a:endParaRPr lang="en-US" dirty="0" smtClean="0"/>
          </a:p>
          <a:p>
            <a:pPr eaLnBrk="1" hangingPunct="1">
              <a:spcBef>
                <a:spcPct val="0"/>
              </a:spcBef>
            </a:pPr>
            <a:r>
              <a:rPr lang="en-US" dirty="0" smtClean="0"/>
              <a:t>The Center collaborates and cooperates</a:t>
            </a:r>
          </a:p>
          <a:p>
            <a:pPr eaLnBrk="1" hangingPunct="1">
              <a:spcBef>
                <a:spcPct val="0"/>
              </a:spcBef>
            </a:pPr>
            <a:r>
              <a:rPr lang="en-US" dirty="0" smtClean="0"/>
              <a:t>Builds networks and coalitions </a:t>
            </a:r>
          </a:p>
          <a:p>
            <a:pPr eaLnBrk="1" hangingPunct="1">
              <a:spcBef>
                <a:spcPct val="0"/>
              </a:spcBef>
            </a:pPr>
            <a:r>
              <a:rPr lang="en-US" dirty="0" smtClean="0"/>
              <a:t>Utilize research and data </a:t>
            </a:r>
          </a:p>
          <a:p>
            <a:pPr eaLnBrk="1" hangingPunct="1">
              <a:spcBef>
                <a:spcPct val="0"/>
              </a:spcBef>
            </a:pPr>
            <a:r>
              <a:rPr lang="en-US" dirty="0" smtClean="0"/>
              <a:t>Translates current, formulates new and advocates for Rural  Policies   </a:t>
            </a:r>
          </a:p>
          <a:p>
            <a:pPr eaLnBrk="1" hangingPunct="1">
              <a:spcBef>
                <a:spcPct val="0"/>
              </a:spcBef>
            </a:pPr>
            <a:r>
              <a:rPr lang="en-US" dirty="0" smtClean="0"/>
              <a:t>Build Relationships and Trust – Between Government and Private to Reinvent </a:t>
            </a:r>
            <a:r>
              <a:rPr lang="en-US" dirty="0" err="1" smtClean="0"/>
              <a:t>Rura</a:t>
            </a:r>
            <a:endParaRPr lang="en-US" dirty="0" smtClean="0"/>
          </a:p>
          <a:p>
            <a:pPr eaLnBrk="1" hangingPunct="1">
              <a:spcBef>
                <a:spcPct val="0"/>
              </a:spcBef>
            </a:pPr>
            <a:endParaRPr lang="en-US" sz="1600" b="1" dirty="0"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9F9D37-481B-4EF5-BE81-704EB81C3461}"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The Dependence of Communities on Economic Essentials Relationships</a:t>
            </a:r>
            <a:r>
              <a:rPr lang="en-US" dirty="0" smtClean="0"/>
              <a:t> </a:t>
            </a:r>
          </a:p>
          <a:p>
            <a:pPr eaLnBrk="1" hangingPunct="1">
              <a:spcBef>
                <a:spcPct val="0"/>
              </a:spcBef>
            </a:pPr>
            <a:r>
              <a:rPr lang="en-US" dirty="0" smtClean="0"/>
              <a:t>Represented by the Wheel – Collaboration, Connection, Networks, Leadership tied together to accomplish sustainable economic essentials  </a:t>
            </a:r>
          </a:p>
          <a:p>
            <a:pPr eaLnBrk="1" hangingPunct="1">
              <a:spcBef>
                <a:spcPct val="0"/>
              </a:spcBef>
            </a:pPr>
            <a:endParaRPr lang="en-US" dirty="0" smtClean="0"/>
          </a:p>
          <a:p>
            <a:pPr eaLnBrk="1" hangingPunct="1">
              <a:spcBef>
                <a:spcPct val="0"/>
              </a:spcBef>
            </a:pPr>
            <a:r>
              <a:rPr lang="en-US" dirty="0" smtClean="0"/>
              <a:t>If rural doesn’t have a proactive regional dialogue based on research and data , there is a very good probability that we will be left behind.</a:t>
            </a:r>
          </a:p>
          <a:p>
            <a:pPr eaLnBrk="1" hangingPunct="1">
              <a:spcBef>
                <a:spcPct val="0"/>
              </a:spcBef>
            </a:pPr>
            <a:r>
              <a:rPr lang="en-US" dirty="0" smtClean="0"/>
              <a:t> </a:t>
            </a:r>
          </a:p>
          <a:p>
            <a:pPr eaLnBrk="1" hangingPunct="1">
              <a:spcBef>
                <a:spcPct val="0"/>
              </a:spcBef>
            </a:pPr>
            <a:r>
              <a:rPr lang="en-US" dirty="0" smtClean="0"/>
              <a:t>People and outside resources will work with you as a community, only, if you take the initiative, lead and establish a vision for your community and work with your neighbors to help yourself.</a:t>
            </a:r>
          </a:p>
          <a:p>
            <a:pPr eaLnBrk="1" hangingPunct="1">
              <a:spcBef>
                <a:spcPct val="0"/>
              </a:spcBef>
            </a:pPr>
            <a:endParaRPr lang="en-US" sz="1600" b="1" dirty="0" smtClean="0"/>
          </a:p>
        </p:txBody>
      </p:sp>
      <p:sp>
        <p:nvSpPr>
          <p:cNvPr id="133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D54C66-8EA8-4CEE-A079-F90FBEDE3EB2}"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Map: - Define Regions – </a:t>
            </a:r>
          </a:p>
          <a:p>
            <a:pPr eaLnBrk="1" hangingPunct="1">
              <a:spcBef>
                <a:spcPct val="0"/>
              </a:spcBef>
            </a:pPr>
            <a:r>
              <a:rPr lang="en-US" dirty="0" smtClean="0"/>
              <a:t>Rural Definition - Dr. Andrew </a:t>
            </a:r>
            <a:r>
              <a:rPr lang="en-US" dirty="0" err="1" smtClean="0"/>
              <a:t>Isserman</a:t>
            </a:r>
            <a:r>
              <a:rPr lang="en-US" dirty="0" smtClean="0"/>
              <a:t> - Population Density – 500 people per Sq Mile, 90% county population in rural areas, no urban area greater than 10,000 population.</a:t>
            </a:r>
          </a:p>
          <a:p>
            <a:pPr eaLnBrk="1" hangingPunct="1">
              <a:spcBef>
                <a:spcPct val="0"/>
              </a:spcBef>
              <a:buFontTx/>
              <a:buChar char="•"/>
            </a:pPr>
            <a:r>
              <a:rPr lang="en-US" b="1" dirty="0" smtClean="0"/>
              <a:t>Crescent</a:t>
            </a:r>
            <a:r>
              <a:rPr lang="en-US" dirty="0" smtClean="0"/>
              <a:t> – The Commonwealth’s economic driver</a:t>
            </a:r>
          </a:p>
          <a:p>
            <a:pPr eaLnBrk="1" hangingPunct="1">
              <a:spcBef>
                <a:spcPct val="0"/>
              </a:spcBef>
              <a:buFontTx/>
              <a:buChar char="•"/>
            </a:pPr>
            <a:r>
              <a:rPr lang="en-US" b="1" dirty="0" smtClean="0"/>
              <a:t>Valley</a:t>
            </a:r>
            <a:r>
              <a:rPr lang="en-US" dirty="0" smtClean="0"/>
              <a:t> - An incubator of innovative, entrepreneurial and collaborative people, a population who historically work together.</a:t>
            </a:r>
          </a:p>
          <a:p>
            <a:pPr eaLnBrk="1" hangingPunct="1">
              <a:spcBef>
                <a:spcPct val="0"/>
              </a:spcBef>
              <a:buFontTx/>
              <a:buChar char="•"/>
            </a:pPr>
            <a:r>
              <a:rPr lang="en-US" b="1" dirty="0" smtClean="0"/>
              <a:t>Eastern</a:t>
            </a:r>
            <a:r>
              <a:rPr lang="en-US" dirty="0" smtClean="0"/>
              <a:t> – An economy of absentee owners and business communities located on the urban edge.</a:t>
            </a:r>
          </a:p>
          <a:p>
            <a:pPr eaLnBrk="1" hangingPunct="1">
              <a:spcBef>
                <a:spcPct val="0"/>
              </a:spcBef>
              <a:buFontTx/>
              <a:buChar char="•"/>
            </a:pPr>
            <a:r>
              <a:rPr lang="en-US" b="1" dirty="0" smtClean="0"/>
              <a:t>West Central Piedmont</a:t>
            </a:r>
            <a:r>
              <a:rPr lang="en-US" dirty="0" smtClean="0"/>
              <a:t> – An amenity rich area of increasing population of Baby Boomers and footloose professionals who can live, work and play anywhere, but have settled in this area in close proximity to cities, airports, healthcare and education.</a:t>
            </a:r>
          </a:p>
          <a:p>
            <a:pPr eaLnBrk="1" hangingPunct="1">
              <a:spcBef>
                <a:spcPct val="0"/>
              </a:spcBef>
              <a:buFontTx/>
              <a:buChar char="•"/>
            </a:pPr>
            <a:r>
              <a:rPr lang="en-US" b="1" dirty="0" smtClean="0"/>
              <a:t>Southern</a:t>
            </a:r>
            <a:r>
              <a:rPr lang="en-US" dirty="0" smtClean="0"/>
              <a:t> – A resource dependent area that thrived on agriculture and mill manufacturing, both of which have moved and the area is in transformation.</a:t>
            </a:r>
          </a:p>
          <a:p>
            <a:pPr eaLnBrk="1" hangingPunct="1">
              <a:spcBef>
                <a:spcPct val="0"/>
              </a:spcBef>
              <a:buFontTx/>
              <a:buChar char="•"/>
            </a:pPr>
            <a:r>
              <a:rPr lang="en-US" b="1" dirty="0" smtClean="0"/>
              <a:t>Southwest</a:t>
            </a:r>
            <a:r>
              <a:rPr lang="en-US" dirty="0" smtClean="0"/>
              <a:t> – a region with decades of resource extraction and underinvestment, having a legacy of poverty, low education and broken institutions, a region in transformation.   </a:t>
            </a:r>
          </a:p>
          <a:p>
            <a:pPr eaLnBrk="1" hangingPunct="1">
              <a:spcBef>
                <a:spcPct val="0"/>
              </a:spcBef>
            </a:pPr>
            <a:r>
              <a:rPr lang="en-US" dirty="0" smtClean="0"/>
              <a:t> </a:t>
            </a:r>
          </a:p>
          <a:p>
            <a:pPr eaLnBrk="1" hangingPunct="1">
              <a:spcBef>
                <a:spcPct val="0"/>
              </a:spcBef>
            </a:pPr>
            <a:r>
              <a:rPr lang="en-US" dirty="0" smtClean="0"/>
              <a:t>“One size solution or policy does not fit all regions”</a:t>
            </a:r>
          </a:p>
          <a:p>
            <a:pPr eaLnBrk="1" hangingPunct="1">
              <a:spcBef>
                <a:spcPct val="0"/>
              </a:spcBef>
            </a:pPr>
            <a:endParaRPr lang="en-US" dirty="0" smtClean="0"/>
          </a:p>
          <a:p>
            <a:pPr eaLnBrk="1" hangingPunct="1">
              <a:spcBef>
                <a:spcPct val="0"/>
              </a:spcBef>
            </a:pP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B3575B-86F5-47AC-A32F-EE62D5391577}"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fontAlgn="auto" hangingPunct="1">
              <a:lnSpc>
                <a:spcPct val="120000"/>
              </a:lnSpc>
              <a:spcBef>
                <a:spcPts val="0"/>
              </a:spcBef>
              <a:spcAft>
                <a:spcPts val="1200"/>
              </a:spcAft>
              <a:buFont typeface="Arial" pitchFamily="34" charset="0"/>
              <a:buNone/>
              <a:defRPr/>
            </a:pPr>
            <a:r>
              <a:rPr lang="en-US" b="1" dirty="0" smtClean="0">
                <a:latin typeface="Arial Black" pitchFamily="34" charset="0"/>
                <a:ea typeface="Times New Roman"/>
                <a:cs typeface="Times New Roman"/>
              </a:rPr>
              <a:t>2010 RVPC Update Overall Findings:</a:t>
            </a:r>
          </a:p>
          <a:p>
            <a:pPr eaLnBrk="1" fontAlgn="auto" hangingPunct="1">
              <a:lnSpc>
                <a:spcPct val="120000"/>
              </a:lnSpc>
              <a:spcBef>
                <a:spcPts val="0"/>
              </a:spcBef>
              <a:spcAft>
                <a:spcPts val="1200"/>
              </a:spcAft>
              <a:buFont typeface="Arial" pitchFamily="34" charset="0"/>
              <a:buNone/>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Population growth  lags behind state average</a:t>
            </a: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Job Growth in areas lags behind state average</a:t>
            </a: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Rural Regions lacks the capacity to generate jobs to keep pace with its own population growth, leading to continued out migration.</a:t>
            </a: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Lacks entrepreneurial presence in high-skilled services</a:t>
            </a:r>
            <a:r>
              <a:rPr lang="en-US" b="1" baseline="0" dirty="0" smtClean="0">
                <a:latin typeface="Arial Black" pitchFamily="34" charset="0"/>
                <a:ea typeface="Times New Roman"/>
                <a:cs typeface="Times New Roman"/>
              </a:rPr>
              <a:t> industries</a:t>
            </a: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Per Capital Income level lagged behind state average</a:t>
            </a: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Transfer Payments help to keep rural income gap stable</a:t>
            </a: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Local government rely more on the state government</a:t>
            </a:r>
            <a:r>
              <a:rPr lang="en-US" b="1" baseline="0" dirty="0" smtClean="0">
                <a:latin typeface="Arial Black" pitchFamily="34" charset="0"/>
                <a:ea typeface="Times New Roman"/>
                <a:cs typeface="Times New Roman"/>
              </a:rPr>
              <a:t> to provide essential government services to their residences </a:t>
            </a: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endParaRPr lang="en-US" b="1" dirty="0" smtClean="0">
              <a:latin typeface="Arial Black" pitchFamily="34" charset="0"/>
              <a:ea typeface="Times New Roman"/>
              <a:cs typeface="Times New Roman"/>
            </a:endParaRPr>
          </a:p>
          <a:p>
            <a:pPr eaLnBrk="1" fontAlgn="auto" hangingPunct="1">
              <a:lnSpc>
                <a:spcPct val="120000"/>
              </a:lnSpc>
              <a:spcBef>
                <a:spcPts val="0"/>
              </a:spcBef>
              <a:spcAft>
                <a:spcPts val="1200"/>
              </a:spcAft>
              <a:buFont typeface="Arial" pitchFamily="34" charset="0"/>
              <a:buChar char="•"/>
              <a:defRPr/>
            </a:pPr>
            <a:r>
              <a:rPr lang="en-US" b="1" dirty="0" smtClean="0">
                <a:latin typeface="Arial Black" pitchFamily="34" charset="0"/>
                <a:ea typeface="Times New Roman"/>
                <a:cs typeface="Times New Roman"/>
              </a:rPr>
              <a:t>Local School districts depend more</a:t>
            </a:r>
            <a:r>
              <a:rPr lang="en-US" b="1" baseline="0" dirty="0" smtClean="0">
                <a:latin typeface="Arial Black" pitchFamily="34" charset="0"/>
                <a:ea typeface="Times New Roman"/>
                <a:cs typeface="Times New Roman"/>
              </a:rPr>
              <a:t> on the state for funding their school systems </a:t>
            </a:r>
            <a:endParaRPr lang="en-US" dirty="0"/>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19144E-656C-4D52-83F1-B969ED6CE425}"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Agriculture --The Image of Rural VA</a:t>
            </a:r>
            <a:r>
              <a:rPr lang="en-US" dirty="0" smtClean="0"/>
              <a:t>. Does the numbers reported present the correct image?</a:t>
            </a:r>
          </a:p>
          <a:p>
            <a:pPr eaLnBrk="1" hangingPunct="1">
              <a:spcBef>
                <a:spcPct val="0"/>
              </a:spcBef>
            </a:pPr>
            <a:endParaRPr lang="en-US" dirty="0" smtClean="0"/>
          </a:p>
          <a:p>
            <a:pPr eaLnBrk="1" hangingPunct="1">
              <a:spcBef>
                <a:spcPct val="0"/>
              </a:spcBef>
            </a:pPr>
            <a:r>
              <a:rPr lang="en-US" dirty="0" smtClean="0"/>
              <a:t>In Rural Economic Opportunity Task Force Study conducted this year at direction of GA.</a:t>
            </a:r>
          </a:p>
          <a:p>
            <a:pPr eaLnBrk="1" hangingPunct="1">
              <a:spcBef>
                <a:spcPct val="0"/>
              </a:spcBef>
            </a:pPr>
            <a:r>
              <a:rPr lang="en-US" dirty="0" smtClean="0"/>
              <a:t>Agriculture is promoted as Virginia’s largest industry. A 2008 study by the Weldon Cooper Center for Public Service revealed that the </a:t>
            </a:r>
            <a:r>
              <a:rPr lang="en-US" b="1" dirty="0" smtClean="0"/>
              <a:t>total annual impact of the state’s agriculture-related industries</a:t>
            </a:r>
            <a:r>
              <a:rPr lang="en-US" dirty="0" smtClean="0"/>
              <a:t> was over $55 billion in total industry output and the sector provided more than 357,000 jobs to the Commonwealth. </a:t>
            </a:r>
          </a:p>
          <a:p>
            <a:pPr eaLnBrk="1" hangingPunct="1">
              <a:spcBef>
                <a:spcPct val="0"/>
              </a:spcBef>
            </a:pPr>
            <a:endParaRPr lang="en-US" dirty="0" smtClean="0"/>
          </a:p>
          <a:p>
            <a:pPr eaLnBrk="1" hangingPunct="1">
              <a:spcBef>
                <a:spcPct val="0"/>
              </a:spcBef>
            </a:pPr>
            <a:r>
              <a:rPr lang="en-US" b="1" dirty="0" smtClean="0"/>
              <a:t>Production Agriculture</a:t>
            </a:r>
            <a:r>
              <a:rPr lang="en-US" dirty="0" smtClean="0"/>
              <a:t> (perception and image) represents 6% ($2.9 B) of the output value and nearly 17% (60,000 jobs) of the employment of farmers and workers. </a:t>
            </a:r>
          </a:p>
          <a:p>
            <a:pPr eaLnBrk="1" hangingPunct="1">
              <a:spcBef>
                <a:spcPct val="0"/>
              </a:spcBef>
            </a:pPr>
            <a:endParaRPr lang="en-US" dirty="0" smtClean="0"/>
          </a:p>
          <a:p>
            <a:pPr eaLnBrk="1" hangingPunct="1">
              <a:spcBef>
                <a:spcPct val="0"/>
              </a:spcBef>
            </a:pPr>
            <a:r>
              <a:rPr lang="en-US" b="1" dirty="0" smtClean="0"/>
              <a:t>Value-added industries</a:t>
            </a:r>
            <a:r>
              <a:rPr lang="en-US" dirty="0" smtClean="0"/>
              <a:t>, those that depend on farm commodities, employed an nearly 76,000 workers and generated almost $26 billion in total industrial output. </a:t>
            </a:r>
          </a:p>
          <a:p>
            <a:pPr eaLnBrk="1" hangingPunct="1">
              <a:spcBef>
                <a:spcPct val="0"/>
              </a:spcBef>
            </a:pPr>
            <a:endParaRPr lang="en-US" dirty="0" smtClean="0"/>
          </a:p>
          <a:p>
            <a:pPr eaLnBrk="1" hangingPunct="1">
              <a:spcBef>
                <a:spcPct val="0"/>
              </a:spcBef>
            </a:pPr>
            <a:r>
              <a:rPr lang="en-US" dirty="0" smtClean="0"/>
              <a:t>Finally, </a:t>
            </a:r>
            <a:r>
              <a:rPr lang="en-US" b="1" dirty="0" smtClean="0"/>
              <a:t>agriculture-related industries</a:t>
            </a:r>
            <a:r>
              <a:rPr lang="en-US" dirty="0" smtClean="0"/>
              <a:t> contributed an additional 221,000 jobs and nearly $26 billion in total output.</a:t>
            </a:r>
          </a:p>
          <a:p>
            <a:pPr eaLnBrk="1" hangingPunct="1">
              <a:spcBef>
                <a:spcPct val="0"/>
              </a:spcBef>
            </a:pPr>
            <a:endParaRPr lang="en-US" dirty="0" smtClean="0"/>
          </a:p>
          <a:p>
            <a:pPr eaLnBrk="1" hangingPunct="1">
              <a:spcBef>
                <a:spcPct val="0"/>
              </a:spcBef>
            </a:pPr>
            <a:r>
              <a:rPr lang="en-US" dirty="0" smtClean="0"/>
              <a:t>The off-farm value-added segment and agriculture–related industry segments represent the largest segments of economic agriculture output and jobs growth.</a:t>
            </a:r>
          </a:p>
          <a:p>
            <a:pPr eaLnBrk="1" hangingPunct="1">
              <a:spcBef>
                <a:spcPct val="0"/>
              </a:spcBef>
            </a:pPr>
            <a:r>
              <a:rPr lang="en-US" dirty="0" smtClean="0"/>
              <a:t> </a:t>
            </a:r>
          </a:p>
          <a:p>
            <a:pPr eaLnBrk="1" hangingPunct="1">
              <a:spcBef>
                <a:spcPct val="0"/>
              </a:spcBef>
            </a:pPr>
            <a:r>
              <a:rPr lang="en-US" dirty="0" smtClean="0"/>
              <a:t>What is the True Image of Rural Virginia in 2010? Land Based Economy or Technology-Information Based Economy</a:t>
            </a:r>
          </a:p>
          <a:p>
            <a:pPr eaLnBrk="1" hangingPunct="1">
              <a:spcBef>
                <a:spcPct val="0"/>
              </a:spcBef>
            </a:pPr>
            <a:endParaRPr lang="en-US" dirty="0"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83E164-4087-4614-ADB2-75D404B0B72E}"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b="1" dirty="0" smtClean="0"/>
              <a:t>2000 – 2010 Rural vs. Va Gaps: </a:t>
            </a:r>
          </a:p>
          <a:p>
            <a:pPr eaLnBrk="1" fontAlgn="auto" hangingPunct="1">
              <a:spcBef>
                <a:spcPts val="0"/>
              </a:spcBef>
              <a:spcAft>
                <a:spcPts val="0"/>
              </a:spcAft>
              <a:defRPr/>
            </a:pPr>
            <a:r>
              <a:rPr lang="en-US" b="1" dirty="0" smtClean="0"/>
              <a:t>Link --- Education, Jobs and Per Capita Income</a:t>
            </a:r>
            <a:endParaRPr lang="en-US" dirty="0" smtClean="0"/>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b="1" dirty="0" smtClean="0"/>
              <a:t>Population</a:t>
            </a:r>
            <a:r>
              <a:rPr lang="en-US" dirty="0" smtClean="0"/>
              <a:t>: Virginia growth - annual rate of 1.21% (decade) – Rural Regions grew - 0.85% </a:t>
            </a:r>
          </a:p>
          <a:p>
            <a:pPr eaLnBrk="1" fontAlgn="auto" hangingPunct="1">
              <a:spcBef>
                <a:spcPts val="0"/>
              </a:spcBef>
              <a:spcAft>
                <a:spcPts val="0"/>
              </a:spcAft>
              <a:defRPr/>
            </a:pPr>
            <a:r>
              <a:rPr lang="en-US" dirty="0" smtClean="0"/>
              <a:t>Southside and Southwest Regions experienced declines and out-migration of population.</a:t>
            </a:r>
          </a:p>
          <a:p>
            <a:pPr eaLnBrk="1" fontAlgn="auto" hangingPunct="1">
              <a:spcBef>
                <a:spcPts val="0"/>
              </a:spcBef>
              <a:spcAft>
                <a:spcPts val="0"/>
              </a:spcAft>
              <a:defRPr/>
            </a:pPr>
            <a:r>
              <a:rPr lang="en-US" dirty="0" smtClean="0"/>
              <a:t>Areas within regions have population movement similar to the region and state.  </a:t>
            </a:r>
          </a:p>
          <a:p>
            <a:pPr eaLnBrk="1" fontAlgn="auto" hangingPunct="1">
              <a:spcBef>
                <a:spcPts val="0"/>
              </a:spcBef>
              <a:spcAft>
                <a:spcPts val="0"/>
              </a:spcAft>
              <a:defRPr/>
            </a:pPr>
            <a:r>
              <a:rPr lang="en-US" dirty="0" smtClean="0"/>
              <a:t> </a:t>
            </a:r>
          </a:p>
          <a:p>
            <a:pPr eaLnBrk="1" fontAlgn="auto" hangingPunct="1">
              <a:spcBef>
                <a:spcPts val="0"/>
              </a:spcBef>
              <a:spcAft>
                <a:spcPts val="0"/>
              </a:spcAft>
              <a:defRPr/>
            </a:pPr>
            <a:r>
              <a:rPr lang="en-US" b="1" dirty="0" smtClean="0"/>
              <a:t>Employment</a:t>
            </a:r>
            <a:r>
              <a:rPr lang="en-US" dirty="0" smtClean="0"/>
              <a:t>: Statewide job growth - annual rate 0.43%  - Rural Regions Job growth - 0.05% </a:t>
            </a:r>
          </a:p>
          <a:p>
            <a:pPr eaLnBrk="1" fontAlgn="auto" hangingPunct="1">
              <a:spcBef>
                <a:spcPts val="0"/>
              </a:spcBef>
              <a:spcAft>
                <a:spcPts val="0"/>
              </a:spcAft>
              <a:defRPr/>
            </a:pPr>
            <a:r>
              <a:rPr lang="en-US" dirty="0" smtClean="0"/>
              <a:t>Region had variable conditions and industries.</a:t>
            </a:r>
          </a:p>
          <a:p>
            <a:pPr eaLnBrk="1" fontAlgn="auto" hangingPunct="1">
              <a:spcBef>
                <a:spcPts val="0"/>
              </a:spcBef>
              <a:spcAft>
                <a:spcPts val="0"/>
              </a:spcAft>
              <a:defRPr/>
            </a:pPr>
            <a:r>
              <a:rPr lang="en-US" dirty="0" smtClean="0"/>
              <a:t> </a:t>
            </a:r>
          </a:p>
          <a:p>
            <a:pPr eaLnBrk="1" fontAlgn="auto" hangingPunct="1">
              <a:spcBef>
                <a:spcPts val="0"/>
              </a:spcBef>
              <a:spcAft>
                <a:spcPts val="0"/>
              </a:spcAft>
              <a:defRPr/>
            </a:pPr>
            <a:r>
              <a:rPr lang="en-US" dirty="0" smtClean="0"/>
              <a:t>Rural ability to generate jobs does not keep pace with population growth.</a:t>
            </a:r>
          </a:p>
          <a:p>
            <a:pPr eaLnBrk="1" fontAlgn="auto" hangingPunct="1">
              <a:spcBef>
                <a:spcPts val="0"/>
              </a:spcBef>
              <a:spcAft>
                <a:spcPts val="0"/>
              </a:spcAft>
              <a:defRPr/>
            </a:pPr>
            <a:r>
              <a:rPr lang="en-US" dirty="0" smtClean="0"/>
              <a:t> </a:t>
            </a:r>
          </a:p>
          <a:p>
            <a:pPr eaLnBrk="1" fontAlgn="auto" hangingPunct="1">
              <a:spcBef>
                <a:spcPts val="0"/>
              </a:spcBef>
              <a:spcAft>
                <a:spcPts val="0"/>
              </a:spcAft>
              <a:defRPr/>
            </a:pPr>
            <a:r>
              <a:rPr lang="en-US" b="1" dirty="0" smtClean="0"/>
              <a:t>Per Capita Income: </a:t>
            </a:r>
            <a:r>
              <a:rPr lang="en-US" dirty="0" smtClean="0"/>
              <a:t>Rural Average per cap income at $32,702 lagged behind the state average of $43,908 at 72% (including Transfer Payments). – </a:t>
            </a:r>
          </a:p>
          <a:p>
            <a:pPr eaLnBrk="1" fontAlgn="auto" hangingPunct="1">
              <a:spcBef>
                <a:spcPts val="0"/>
              </a:spcBef>
              <a:spcAft>
                <a:spcPts val="0"/>
              </a:spcAft>
              <a:defRPr/>
            </a:pPr>
            <a:r>
              <a:rPr lang="en-US" dirty="0" smtClean="0"/>
              <a:t>23.1% plus of personal income in rural regions -from transfer payments vs. 13.6% statewide.</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Rural Gap adjusted for Cost of Living - 87% of state average.</a:t>
            </a:r>
          </a:p>
          <a:p>
            <a:pPr eaLnBrk="1" fontAlgn="auto" hangingPunct="1">
              <a:spcBef>
                <a:spcPts val="0"/>
              </a:spcBef>
              <a:spcAft>
                <a:spcPts val="0"/>
              </a:spcAft>
              <a:defRPr/>
            </a:pPr>
            <a:r>
              <a:rPr lang="en-US" dirty="0" smtClean="0"/>
              <a:t> </a:t>
            </a:r>
          </a:p>
          <a:p>
            <a:pPr eaLnBrk="1" fontAlgn="auto" hangingPunct="1">
              <a:spcBef>
                <a:spcPts val="0"/>
              </a:spcBef>
              <a:spcAft>
                <a:spcPts val="0"/>
              </a:spcAft>
              <a:defRPr/>
            </a:pPr>
            <a:r>
              <a:rPr lang="en-US" b="1" dirty="0" smtClean="0"/>
              <a:t>Transfer Payments</a:t>
            </a:r>
            <a:r>
              <a:rPr lang="en-US" dirty="0" smtClean="0"/>
              <a:t>: Residence and local governments in both Southside and Southwest rely heavily on transfer payments. In 2008 - 8 SW Counties and all Southside counties – SS -  &gt;25% of income from transfer payments. Rural experienced a 4.0 percentage point increase in transfer payments compared to 2.3% points statewide. </a:t>
            </a:r>
          </a:p>
          <a:p>
            <a:pPr eaLnBrk="1" fontAlgn="auto" hangingPunct="1">
              <a:spcBef>
                <a:spcPts val="0"/>
              </a:spcBef>
              <a:spcAft>
                <a:spcPts val="0"/>
              </a:spcAft>
              <a:defRPr/>
            </a:pPr>
            <a:r>
              <a:rPr lang="en-US" dirty="0" smtClean="0"/>
              <a:t> (Southside increased 7.0%)</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b="1" dirty="0" smtClean="0"/>
              <a:t>Local Government Fiscal Conditions</a:t>
            </a:r>
            <a:r>
              <a:rPr lang="en-US" dirty="0" smtClean="0"/>
              <a:t>: Rural localities increasingly rely on state government transfer payments to provide basic services. Revenue from local sources accounted for 51.2% of rural localities total revenue vs. state average of 64.8%. For every dollar local rural governments receives from the state, rural residences and businesses send to state $0.75 vs. mixed urban $1.22 and urban $1.29.</a:t>
            </a:r>
          </a:p>
          <a:p>
            <a:pPr eaLnBrk="1" fontAlgn="auto" hangingPunct="1">
              <a:spcBef>
                <a:spcPts val="0"/>
              </a:spcBef>
              <a:spcAft>
                <a:spcPts val="0"/>
              </a:spcAft>
              <a:defRPr/>
            </a:pPr>
            <a:r>
              <a:rPr lang="en-US" dirty="0" smtClean="0"/>
              <a:t> </a:t>
            </a:r>
          </a:p>
          <a:p>
            <a:pPr eaLnBrk="1" fontAlgn="auto" hangingPunct="1">
              <a:spcBef>
                <a:spcPts val="0"/>
              </a:spcBef>
              <a:spcAft>
                <a:spcPts val="0"/>
              </a:spcAft>
              <a:defRPr/>
            </a:pPr>
            <a:r>
              <a:rPr lang="en-US" b="1" dirty="0" smtClean="0"/>
              <a:t>Education</a:t>
            </a:r>
            <a:r>
              <a:rPr lang="en-US" dirty="0" smtClean="0"/>
              <a:t>: Rural school districts spend at 91% of statewide average on education resources.</a:t>
            </a:r>
          </a:p>
          <a:p>
            <a:pPr eaLnBrk="1" fontAlgn="auto" hangingPunct="1">
              <a:spcBef>
                <a:spcPts val="0"/>
              </a:spcBef>
              <a:spcAft>
                <a:spcPts val="0"/>
              </a:spcAft>
              <a:defRPr/>
            </a:pPr>
            <a:r>
              <a:rPr lang="en-US" dirty="0" smtClean="0"/>
              <a:t>The average statewide composite index is 45% vs. 37.1% for rural school districts.      </a:t>
            </a:r>
          </a:p>
          <a:p>
            <a:pPr eaLnBrk="1" fontAlgn="auto" hangingPunct="1">
              <a:spcBef>
                <a:spcPts val="0"/>
              </a:spcBef>
              <a:spcAft>
                <a:spcPts val="0"/>
              </a:spcAft>
              <a:defRPr/>
            </a:pPr>
            <a:r>
              <a:rPr lang="en-US" dirty="0" smtClean="0"/>
              <a:t>(Graduation Rate)</a:t>
            </a:r>
          </a:p>
          <a:p>
            <a:pPr eaLnBrk="1" fontAlgn="auto" hangingPunct="1">
              <a:spcBef>
                <a:spcPts val="0"/>
              </a:spcBef>
              <a:spcAft>
                <a:spcPts val="0"/>
              </a:spcAft>
              <a:defRPr/>
            </a:pPr>
            <a:r>
              <a:rPr lang="en-US" dirty="0" smtClean="0"/>
              <a:t>Drop Out Rate -- workforce 25 to 64 without high school education is 35 to 40%.</a:t>
            </a:r>
          </a:p>
          <a:p>
            <a:pPr eaLnBrk="1" fontAlgn="auto" hangingPunct="1">
              <a:spcBef>
                <a:spcPts val="0"/>
              </a:spcBef>
              <a:spcAft>
                <a:spcPts val="0"/>
              </a:spcAft>
              <a:defRPr/>
            </a:pPr>
            <a:r>
              <a:rPr lang="en-US" dirty="0" smtClean="0"/>
              <a:t>Identify connection of education to jobs.</a:t>
            </a:r>
          </a:p>
          <a:p>
            <a:pPr eaLnBrk="1" fontAlgn="auto" hangingPunct="1">
              <a:spcBef>
                <a:spcPts val="0"/>
              </a:spcBef>
              <a:spcAft>
                <a:spcPts val="0"/>
              </a:spcAft>
              <a:defRPr/>
            </a:pPr>
            <a:r>
              <a:rPr lang="en-US" dirty="0" smtClean="0"/>
              <a:t>Link Process and structure of regions workforce needs to education and training programs.</a:t>
            </a:r>
          </a:p>
          <a:p>
            <a:pPr eaLnBrk="1" fontAlgn="auto" hangingPunct="1">
              <a:spcBef>
                <a:spcPts val="0"/>
              </a:spcBef>
              <a:spcAft>
                <a:spcPts val="0"/>
              </a:spcAft>
              <a:defRPr/>
            </a:pPr>
            <a:r>
              <a:rPr lang="en-US" dirty="0" smtClean="0"/>
              <a:t>Identify workforce needs and skills available. – Bob </a:t>
            </a:r>
            <a:r>
              <a:rPr lang="en-US" dirty="0" err="1" smtClean="0"/>
              <a:t>Leber</a:t>
            </a:r>
            <a:r>
              <a:rPr lang="en-US" dirty="0" smtClean="0"/>
              <a:t> culture/attitude about education.</a:t>
            </a:r>
          </a:p>
          <a:p>
            <a:pPr eaLnBrk="1" fontAlgn="auto" hangingPunct="1">
              <a:spcBef>
                <a:spcPts val="0"/>
              </a:spcBef>
              <a:spcAft>
                <a:spcPts val="0"/>
              </a:spcAft>
              <a:defRPr/>
            </a:pPr>
            <a:r>
              <a:rPr lang="en-US" dirty="0" smtClean="0"/>
              <a:t>Global Economy - Global Workforce – Technology changing – Job Market transitioning, thus skills changing.</a:t>
            </a:r>
            <a:endParaRPr lang="en-US" dirty="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24EA91-EE0D-4C1B-8A75-DD643CBD4146}"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Rural Regions Challenge:</a:t>
            </a:r>
          </a:p>
          <a:p>
            <a:pPr eaLnBrk="1" hangingPunct="1">
              <a:spcBef>
                <a:spcPct val="0"/>
              </a:spcBef>
            </a:pPr>
            <a:r>
              <a:rPr lang="en-US" b="1" smtClean="0"/>
              <a:t>What Communities (localities) create a natural region?</a:t>
            </a:r>
            <a:endParaRPr lang="en-US" smtClean="0"/>
          </a:p>
          <a:p>
            <a:pPr eaLnBrk="1" hangingPunct="1">
              <a:spcBef>
                <a:spcPct val="0"/>
              </a:spcBef>
              <a:buFontTx/>
              <a:buChar char="•"/>
            </a:pPr>
            <a:r>
              <a:rPr lang="en-US" smtClean="0"/>
              <a:t>Find areas of economic strength upon which to build - a competitive advantage </a:t>
            </a:r>
          </a:p>
          <a:p>
            <a:pPr eaLnBrk="1" hangingPunct="1">
              <a:spcBef>
                <a:spcPct val="0"/>
              </a:spcBef>
            </a:pPr>
            <a:endParaRPr lang="en-US" smtClean="0"/>
          </a:p>
          <a:p>
            <a:pPr eaLnBrk="1" hangingPunct="1">
              <a:spcBef>
                <a:spcPct val="0"/>
              </a:spcBef>
              <a:buFontTx/>
              <a:buChar char="•"/>
            </a:pPr>
            <a:r>
              <a:rPr lang="en-US" smtClean="0"/>
              <a:t>Utilize research and data to understand your community.</a:t>
            </a:r>
          </a:p>
          <a:p>
            <a:pPr eaLnBrk="1" hangingPunct="1">
              <a:spcBef>
                <a:spcPct val="0"/>
              </a:spcBef>
              <a:buFontTx/>
              <a:buChar char="•"/>
            </a:pPr>
            <a:r>
              <a:rPr lang="en-US" smtClean="0"/>
              <a:t>Identify Attributes of Locality and Region</a:t>
            </a:r>
          </a:p>
          <a:p>
            <a:pPr eaLnBrk="1" hangingPunct="1">
              <a:spcBef>
                <a:spcPct val="0"/>
              </a:spcBef>
              <a:buFontTx/>
              <a:buChar char="•"/>
            </a:pPr>
            <a:r>
              <a:rPr lang="en-US" smtClean="0"/>
              <a:t>Determine your Values - what is number #1 Value of your Region? </a:t>
            </a:r>
          </a:p>
          <a:p>
            <a:pPr eaLnBrk="1" hangingPunct="1">
              <a:spcBef>
                <a:spcPct val="0"/>
              </a:spcBef>
              <a:buFontTx/>
              <a:buChar char="•"/>
            </a:pPr>
            <a:r>
              <a:rPr lang="en-US" smtClean="0"/>
              <a:t>Establish a common and agreed upon VISION.</a:t>
            </a:r>
          </a:p>
          <a:p>
            <a:pPr eaLnBrk="1" hangingPunct="1">
              <a:spcBef>
                <a:spcPct val="0"/>
              </a:spcBef>
              <a:buFontTx/>
              <a:buChar char="•"/>
            </a:pPr>
            <a:r>
              <a:rPr lang="en-US" smtClean="0"/>
              <a:t>Establish a link in your community between the Economic Essentials - Education and Industry.</a:t>
            </a:r>
          </a:p>
          <a:p>
            <a:pPr eaLnBrk="1" hangingPunct="1">
              <a:spcBef>
                <a:spcPct val="0"/>
              </a:spcBef>
              <a:buFontTx/>
              <a:buChar char="•"/>
            </a:pPr>
            <a:r>
              <a:rPr lang="en-US" smtClean="0"/>
              <a:t>Define who and what you want to be in next decade. </a:t>
            </a:r>
          </a:p>
          <a:p>
            <a:pPr eaLnBrk="1" hangingPunct="1">
              <a:spcBef>
                <a:spcPct val="0"/>
              </a:spcBef>
              <a:buFontTx/>
              <a:buChar char="•"/>
            </a:pPr>
            <a:r>
              <a:rPr lang="en-US" smtClean="0"/>
              <a:t>Who is next generation that will drive you to that Vision? </a:t>
            </a:r>
          </a:p>
          <a:p>
            <a:pPr eaLnBrk="1" hangingPunct="1">
              <a:spcBef>
                <a:spcPct val="0"/>
              </a:spcBef>
              <a:buFontTx/>
              <a:buChar char="•"/>
            </a:pPr>
            <a:r>
              <a:rPr lang="en-US" smtClean="0"/>
              <a:t>Who will bring Communities together to have a Dialogue?</a:t>
            </a:r>
          </a:p>
          <a:p>
            <a:pPr eaLnBrk="1" hangingPunct="1">
              <a:spcBef>
                <a:spcPct val="0"/>
              </a:spcBef>
            </a:pPr>
            <a:endParaRPr lang="en-US"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2310F8-BAF0-451D-8762-A78C62284A87}"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t>Rural Solutions:  Rural Policy Recommendations </a:t>
            </a:r>
            <a:endParaRPr lang="en-US" dirty="0" smtClean="0"/>
          </a:p>
          <a:p>
            <a:pPr eaLnBrk="1" hangingPunct="1">
              <a:spcBef>
                <a:spcPct val="0"/>
              </a:spcBef>
            </a:pPr>
            <a:r>
              <a:rPr lang="en-US" dirty="0" smtClean="0"/>
              <a:t>Prioritize and Rank for Locality and Region – Relate Policy Actions to Research and Data</a:t>
            </a:r>
          </a:p>
          <a:p>
            <a:pPr eaLnBrk="1" hangingPunct="1">
              <a:spcBef>
                <a:spcPct val="0"/>
              </a:spcBef>
            </a:pPr>
            <a:endParaRPr lang="en-US" dirty="0" smtClean="0"/>
          </a:p>
          <a:p>
            <a:pPr eaLnBrk="1" hangingPunct="1">
              <a:spcBef>
                <a:spcPct val="0"/>
              </a:spcBef>
            </a:pPr>
            <a:r>
              <a:rPr lang="en-US" dirty="0" smtClean="0"/>
              <a:t>Link Education, Jobs and Per Capita Income</a:t>
            </a:r>
          </a:p>
          <a:p>
            <a:pPr eaLnBrk="1" hangingPunct="1">
              <a:spcBef>
                <a:spcPct val="0"/>
              </a:spcBef>
            </a:pPr>
            <a:r>
              <a:rPr lang="en-US" dirty="0" smtClean="0"/>
              <a:t> </a:t>
            </a:r>
          </a:p>
          <a:p>
            <a:pPr eaLnBrk="1" hangingPunct="1">
              <a:spcBef>
                <a:spcPct val="0"/>
              </a:spcBef>
              <a:buFontTx/>
              <a:buChar char="•"/>
            </a:pPr>
            <a:r>
              <a:rPr lang="en-US" dirty="0" smtClean="0"/>
              <a:t>Focus on education and workforce training, up-dating skills of current workforce, credentials training, customized training for expanding and relocating firms.  </a:t>
            </a:r>
          </a:p>
          <a:p>
            <a:pPr eaLnBrk="1" hangingPunct="1">
              <a:spcBef>
                <a:spcPct val="0"/>
              </a:spcBef>
              <a:buFontTx/>
              <a:buChar char="•"/>
            </a:pPr>
            <a:endParaRPr lang="en-US" dirty="0" smtClean="0"/>
          </a:p>
          <a:p>
            <a:pPr eaLnBrk="1" hangingPunct="1">
              <a:spcBef>
                <a:spcPct val="0"/>
              </a:spcBef>
              <a:buFontTx/>
              <a:buChar char="•"/>
            </a:pPr>
            <a:r>
              <a:rPr lang="en-US" dirty="0" smtClean="0"/>
              <a:t>Create strategies to invest in public infrastructure. Broadband - internet access to homes and businesses, having a critical mass of anchor firms will propagate the buyer-sellers looking to take advantage of clusters and a shared labor force.  </a:t>
            </a:r>
          </a:p>
          <a:p>
            <a:pPr eaLnBrk="1" hangingPunct="1">
              <a:spcBef>
                <a:spcPct val="0"/>
              </a:spcBef>
              <a:buFontTx/>
              <a:buChar char="•"/>
            </a:pPr>
            <a:endParaRPr lang="en-US" dirty="0" smtClean="0"/>
          </a:p>
          <a:p>
            <a:pPr eaLnBrk="1" hangingPunct="1">
              <a:spcBef>
                <a:spcPct val="0"/>
              </a:spcBef>
              <a:buFontTx/>
              <a:buChar char="•"/>
            </a:pPr>
            <a:r>
              <a:rPr lang="en-US" dirty="0" smtClean="0"/>
              <a:t>Target a tiered (tax) framework and system that encourages job creation. Rural must focus on a framework and structure to encourage potential businesses to locate and remain in area as an incentive for lower education, skills and amenity levels.  </a:t>
            </a:r>
          </a:p>
          <a:p>
            <a:pPr eaLnBrk="1" hangingPunct="1">
              <a:spcBef>
                <a:spcPct val="0"/>
              </a:spcBef>
              <a:buFontTx/>
              <a:buChar char="•"/>
            </a:pPr>
            <a:endParaRPr lang="en-US" dirty="0" smtClean="0"/>
          </a:p>
          <a:p>
            <a:pPr eaLnBrk="1" hangingPunct="1">
              <a:spcBef>
                <a:spcPct val="0"/>
              </a:spcBef>
              <a:buFontTx/>
              <a:buChar char="•"/>
            </a:pPr>
            <a:r>
              <a:rPr lang="en-US" dirty="0" smtClean="0"/>
              <a:t>Provide financial assistance to entrepreneurial and small business activities. </a:t>
            </a:r>
          </a:p>
          <a:p>
            <a:pPr eaLnBrk="1" hangingPunct="1">
              <a:spcBef>
                <a:spcPct val="0"/>
              </a:spcBef>
              <a:buFontTx/>
              <a:buChar char="•"/>
            </a:pPr>
            <a:endParaRPr lang="en-US" dirty="0" smtClean="0"/>
          </a:p>
          <a:p>
            <a:pPr eaLnBrk="1" hangingPunct="1">
              <a:spcBef>
                <a:spcPct val="0"/>
              </a:spcBef>
              <a:buFontTx/>
              <a:buChar char="•"/>
            </a:pPr>
            <a:r>
              <a:rPr lang="en-US" dirty="0" smtClean="0"/>
              <a:t>Develop local leadership in rural areas. Leadership that can be cooperative among localities, that can pool their resources to market and promote the region to potential investors, across boundaries, paired with localities in state-wide economic development efforts.   </a:t>
            </a:r>
          </a:p>
          <a:p>
            <a:pPr eaLnBrk="1" hangingPunct="1">
              <a:spcBef>
                <a:spcPct val="0"/>
              </a:spcBef>
            </a:pPr>
            <a:endParaRPr lang="en-US" dirty="0"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984231-1DE1-40F2-BCAA-D205627612C8}"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600" b="1" dirty="0" smtClean="0"/>
              <a:t>Priorities: Regions</a:t>
            </a:r>
          </a:p>
          <a:p>
            <a:pPr eaLnBrk="1" hangingPunct="1">
              <a:spcBef>
                <a:spcPct val="0"/>
              </a:spcBef>
            </a:pPr>
            <a:endParaRPr lang="en-US" sz="1600" b="1" dirty="0" smtClean="0"/>
          </a:p>
          <a:p>
            <a:pPr eaLnBrk="1" hangingPunct="1">
              <a:spcBef>
                <a:spcPct val="0"/>
              </a:spcBef>
            </a:pPr>
            <a:r>
              <a:rPr lang="en-US" sz="1600" dirty="0" smtClean="0"/>
              <a:t>Foundations for strong localities – education, workforce training, social stability</a:t>
            </a:r>
          </a:p>
          <a:p>
            <a:pPr eaLnBrk="1" hangingPunct="1">
              <a:spcBef>
                <a:spcPct val="0"/>
              </a:spcBef>
            </a:pPr>
            <a:endParaRPr lang="en-US" sz="1600" dirty="0" smtClean="0"/>
          </a:p>
          <a:p>
            <a:pPr eaLnBrk="1" hangingPunct="1">
              <a:spcBef>
                <a:spcPct val="0"/>
              </a:spcBef>
            </a:pPr>
            <a:r>
              <a:rPr lang="en-US" sz="1600" dirty="0" smtClean="0"/>
              <a:t>Regions Priorities  - Jobs, Business Retention and Procurement, Economic Development, Workforce Development, Broadband, Transportation systems, Healthcare systems, Community leadership</a:t>
            </a:r>
          </a:p>
          <a:p>
            <a:pPr eaLnBrk="1" hangingPunct="1">
              <a:spcBef>
                <a:spcPct val="0"/>
              </a:spcBef>
            </a:pPr>
            <a:endParaRPr lang="en-US" sz="1600" dirty="0" smtClean="0"/>
          </a:p>
          <a:p>
            <a:pPr eaLnBrk="1" hangingPunct="1">
              <a:spcBef>
                <a:spcPct val="0"/>
              </a:spcBef>
            </a:pPr>
            <a:r>
              <a:rPr lang="en-US" sz="1600" dirty="0" smtClean="0"/>
              <a:t>Regional Aspirations - </a:t>
            </a:r>
          </a:p>
          <a:p>
            <a:pPr eaLnBrk="1" hangingPunct="1">
              <a:spcBef>
                <a:spcPct val="0"/>
              </a:spcBef>
            </a:pPr>
            <a:endParaRPr lang="en-US" sz="1600" dirty="0" smtClean="0"/>
          </a:p>
          <a:p>
            <a:pPr eaLnBrk="1" hangingPunct="1">
              <a:spcBef>
                <a:spcPct val="0"/>
              </a:spcBef>
            </a:pPr>
            <a:r>
              <a:rPr lang="en-US" sz="1600" dirty="0" smtClean="0"/>
              <a:t>Broad Region Goals - </a:t>
            </a:r>
          </a:p>
          <a:p>
            <a:pPr eaLnBrk="1" hangingPunct="1">
              <a:spcBef>
                <a:spcPct val="0"/>
              </a:spcBef>
            </a:pPr>
            <a:endParaRPr lang="en-US" sz="1600" dirty="0" smtClean="0"/>
          </a:p>
          <a:p>
            <a:pPr eaLnBrk="1" hangingPunct="1">
              <a:spcBef>
                <a:spcPct val="0"/>
              </a:spcBef>
            </a:pPr>
            <a:endParaRPr lang="en-US" sz="1600" dirty="0" smtClean="0"/>
          </a:p>
          <a:p>
            <a:pPr eaLnBrk="1" hangingPunct="1">
              <a:spcBef>
                <a:spcPct val="0"/>
              </a:spcBef>
            </a:pPr>
            <a:endParaRPr lang="en-US" sz="1600" dirty="0"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D82F36-B0A3-4463-AC3A-73C799E6CE3C}" type="slidenum">
              <a:rPr lang="en-US" smtClean="0"/>
              <a:pPr fontAlgn="base">
                <a:spcBef>
                  <a:spcPct val="0"/>
                </a:spcBef>
                <a:spcAft>
                  <a:spcPct val="0"/>
                </a:spcAft>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69DCCF6-6A8F-457C-9B82-3265657AB69B}" type="datetimeFigureOut">
              <a:rPr lang="en-US"/>
              <a:pPr>
                <a:defRPr/>
              </a:pPr>
              <a:t>11/12/2010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B0529D-FCD6-4D84-A266-CDB0EFE996C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BFC023-AD7C-4831-9732-7E18E4233C31}" type="datetimeFigureOut">
              <a:rPr lang="en-US"/>
              <a:pPr>
                <a:defRPr/>
              </a:pPr>
              <a:t>11/12/2010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7430154-A287-461B-811E-FCE316A5799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BE9BD1-925D-475F-BCBF-222A321EBD25}" type="datetimeFigureOut">
              <a:rPr lang="en-US"/>
              <a:pPr>
                <a:defRPr/>
              </a:pPr>
              <a:t>11/12/2010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DAACAC-4AEE-4D55-A322-88729D8ADB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6F10BB-A214-4F96-89AE-7A81C5265A99}" type="datetimeFigureOut">
              <a:rPr lang="en-US"/>
              <a:pPr>
                <a:defRPr/>
              </a:pPr>
              <a:t>11/12/2010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AB7CD5-2CCC-42FA-B136-5A516FC7B68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8FDFB83-438B-471B-8E5D-BD9B4B29B2CC}" type="datetimeFigureOut">
              <a:rPr lang="en-US"/>
              <a:pPr>
                <a:defRPr/>
              </a:pPr>
              <a:t>11/12/2010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ACB515-B799-47DC-AA7B-4AC0A7AF953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A66609C-9CC2-452F-916B-DCCA858C3F12}" type="datetimeFigureOut">
              <a:rPr lang="en-US"/>
              <a:pPr>
                <a:defRPr/>
              </a:pPr>
              <a:t>11/12/2010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BDA81A0-8008-409F-ACC4-C6043121E0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535A3A4-4ECF-4557-833D-992E0B7E3A1D}" type="datetimeFigureOut">
              <a:rPr lang="en-US"/>
              <a:pPr>
                <a:defRPr/>
              </a:pPr>
              <a:t>11/12/2010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3565FCB-8CB1-49C3-937D-75457B581E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5F40A3-85FE-403E-8D5C-E08B9714F724}" type="datetimeFigureOut">
              <a:rPr lang="en-US"/>
              <a:pPr>
                <a:defRPr/>
              </a:pPr>
              <a:t>11/12/2010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454D5D8-536E-4234-9C42-5D274929288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0E2580-EFEB-4D64-BBB7-86C84BEDF2CB}" type="datetimeFigureOut">
              <a:rPr lang="en-US"/>
              <a:pPr>
                <a:defRPr/>
              </a:pPr>
              <a:t>11/12/2010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AD35DAD-6B9F-49C8-97B5-58574EB1012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03F9CD7-49EA-41BD-8C14-53E4DF628200}" type="datetimeFigureOut">
              <a:rPr lang="en-US"/>
              <a:pPr>
                <a:defRPr/>
              </a:pPr>
              <a:t>11/12/2010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4DE3D5-E583-4B8A-9989-0C0DC6F8715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E14B42D-A443-4AC6-A8AB-769BCC2AF043}" type="datetimeFigureOut">
              <a:rPr lang="en-US"/>
              <a:pPr>
                <a:defRPr/>
              </a:pPr>
              <a:t>11/12/2010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180A621-31D3-4AF6-9DA1-B018BEA7EC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F4CDF4E-1153-4C20-B227-A55FBBF19AC3}" type="datetimeFigureOut">
              <a:rPr lang="en-US"/>
              <a:pPr>
                <a:defRPr/>
              </a:pPr>
              <a:t>11/12/2010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97F98F7-E0BB-4073-B40B-6E4836EBB11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cfrv.org/"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1.png"/><Relationship Id="rId4" Type="http://schemas.openxmlformats.org/officeDocument/2006/relationships/hyperlink" Target="http://www.rvpc.vt.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381000" y="271463"/>
            <a:ext cx="8391525" cy="4786312"/>
          </a:xfrm>
        </p:spPr>
        <p:txBody>
          <a:bodyPr rtlCol="0">
            <a:normAutofit/>
          </a:bodyPr>
          <a:lstStyle>
            <a:extLst/>
          </a:lstStyle>
          <a:p>
            <a:pPr eaLnBrk="1" fontAlgn="auto" hangingPunct="1">
              <a:spcAft>
                <a:spcPts val="0"/>
              </a:spcAft>
              <a:defRPr/>
            </a:pPr>
            <a:r>
              <a:rPr smtClean="0">
                <a:solidFill>
                  <a:schemeClr val="accent1">
                    <a:tint val="83000"/>
                    <a:satMod val="150000"/>
                  </a:schemeClr>
                </a:solidFill>
              </a:rPr>
              <a:t/>
            </a:r>
            <a:br>
              <a:rPr smtClean="0">
                <a:solidFill>
                  <a:schemeClr val="accent1">
                    <a:tint val="83000"/>
                    <a:satMod val="150000"/>
                  </a:schemeClr>
                </a:solidFill>
              </a:rPr>
            </a:br>
            <a:r>
              <a:rPr sz="1600" smtClean="0">
                <a:solidFill>
                  <a:schemeClr val="accent1">
                    <a:tint val="83000"/>
                    <a:satMod val="150000"/>
                  </a:schemeClr>
                </a:solidFill>
              </a:rPr>
              <a:t/>
            </a:r>
            <a:br>
              <a:rPr sz="1600" smtClean="0">
                <a:solidFill>
                  <a:schemeClr val="accent1">
                    <a:tint val="83000"/>
                    <a:satMod val="150000"/>
                  </a:schemeClr>
                </a:solidFill>
              </a:rPr>
            </a:br>
            <a:r>
              <a:rPr smtClean="0">
                <a:solidFill>
                  <a:schemeClr val="accent1">
                    <a:tint val="83000"/>
                    <a:satMod val="150000"/>
                  </a:schemeClr>
                </a:solidFill>
              </a:rPr>
              <a:t> </a:t>
            </a: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sz="7200" dirty="0" smtClean="0">
                <a:solidFill>
                  <a:schemeClr val="accent1">
                    <a:tint val="83000"/>
                    <a:satMod val="150000"/>
                  </a:schemeClr>
                </a:solidFill>
              </a:rPr>
              <a:t/>
            </a:r>
            <a:br>
              <a:rPr lang="en-US" sz="7200" dirty="0" smtClean="0">
                <a:solidFill>
                  <a:schemeClr val="accent1">
                    <a:tint val="83000"/>
                    <a:satMod val="150000"/>
                  </a:schemeClr>
                </a:solidFill>
              </a:rPr>
            </a:br>
            <a:r>
              <a:rPr lang="en-US" sz="5300" dirty="0" smtClean="0">
                <a:solidFill>
                  <a:schemeClr val="accent1">
                    <a:tint val="83000"/>
                    <a:satMod val="150000"/>
                  </a:schemeClr>
                </a:solidFill>
              </a:rPr>
              <a:t/>
            </a:r>
            <a:br>
              <a:rPr lang="en-US" sz="5300" dirty="0" smtClean="0">
                <a:solidFill>
                  <a:schemeClr val="accent1">
                    <a:tint val="83000"/>
                    <a:satMod val="150000"/>
                  </a:schemeClr>
                </a:solidFill>
              </a:rPr>
            </a:br>
            <a:endParaRPr lang="en-US" dirty="0">
              <a:solidFill>
                <a:schemeClr val="accent1">
                  <a:tint val="83000"/>
                  <a:satMod val="150000"/>
                </a:schemeClr>
              </a:solidFill>
            </a:endParaRPr>
          </a:p>
        </p:txBody>
      </p:sp>
      <p:sp>
        <p:nvSpPr>
          <p:cNvPr id="2051" name="Rectangle 4"/>
          <p:cNvSpPr>
            <a:spLocks noGrp="1"/>
          </p:cNvSpPr>
          <p:nvPr>
            <p:ph type="body" idx="1"/>
          </p:nvPr>
        </p:nvSpPr>
        <p:spPr>
          <a:xfrm>
            <a:off x="381000" y="4800600"/>
            <a:ext cx="8629650" cy="1447800"/>
          </a:xfrm>
        </p:spPr>
        <p:txBody>
          <a:bodyPr/>
          <a:lstStyle/>
          <a:p>
            <a:pPr algn="ctr" eaLnBrk="1" hangingPunct="1">
              <a:buFont typeface="Wingdings 2" pitchFamily="18" charset="2"/>
              <a:buNone/>
            </a:pPr>
            <a:r>
              <a:rPr lang="en-US" sz="4400" i="1" smtClean="0">
                <a:solidFill>
                  <a:schemeClr val="tx1"/>
                </a:solidFill>
                <a:latin typeface="Times New Roman" pitchFamily="18" charset="0"/>
                <a:cs typeface="Times New Roman" pitchFamily="18" charset="0"/>
              </a:rPr>
              <a:t>Leading Advocate for Rural  Virginia</a:t>
            </a:r>
          </a:p>
        </p:txBody>
      </p:sp>
      <p:pic>
        <p:nvPicPr>
          <p:cNvPr id="2052" name="Picture 5" descr="VaRuralCenter_logo-words-30percent.png"/>
          <p:cNvPicPr>
            <a:picLocks noChangeAspect="1"/>
          </p:cNvPicPr>
          <p:nvPr/>
        </p:nvPicPr>
        <p:blipFill>
          <a:blip r:embed="rId3" cstate="print"/>
          <a:srcRect/>
          <a:stretch>
            <a:fillRect/>
          </a:stretch>
        </p:blipFill>
        <p:spPr bwMode="auto">
          <a:xfrm>
            <a:off x="762000" y="304800"/>
            <a:ext cx="7543800" cy="4351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1524000" y="685800"/>
            <a:ext cx="6981825" cy="685800"/>
          </a:xfrm>
        </p:spPr>
        <p:txBody>
          <a:bodyPr rtlCol="0">
            <a:noAutofit/>
          </a:bodyPr>
          <a:lstStyle>
            <a:extLst/>
          </a:lstStyle>
          <a:p>
            <a:pPr algn="ctr" eaLnBrk="1" fontAlgn="auto" hangingPunct="1">
              <a:spcAft>
                <a:spcPts val="0"/>
              </a:spcAft>
              <a:defRPr/>
            </a:pPr>
            <a:r>
              <a:rPr lang="en-US" sz="2000" dirty="0" smtClean="0">
                <a:solidFill>
                  <a:schemeClr val="accent1">
                    <a:tint val="83000"/>
                    <a:satMod val="150000"/>
                  </a:schemeClr>
                </a:solidFill>
              </a:rPr>
              <a:t>      </a:t>
            </a:r>
            <a:r>
              <a:rPr lang="en-US" sz="3600" cap="none" dirty="0" smtClean="0">
                <a:solidFill>
                  <a:srgbClr val="45930B"/>
                </a:solidFill>
                <a:latin typeface="Times New Roman" pitchFamily="18" charset="0"/>
                <a:cs typeface="Times New Roman" pitchFamily="18" charset="0"/>
              </a:rPr>
              <a:t>Economic Essentials</a:t>
            </a:r>
            <a:endParaRPr lang="en-US" sz="2000" dirty="0">
              <a:solidFill>
                <a:srgbClr val="45930B"/>
              </a:solidFill>
              <a:latin typeface="Times New Roman" pitchFamily="18" charset="0"/>
              <a:cs typeface="Times New Roman" pitchFamily="18" charset="0"/>
            </a:endParaRPr>
          </a:p>
        </p:txBody>
      </p:sp>
      <p:pic>
        <p:nvPicPr>
          <p:cNvPr id="3075" name="Picture 5" descr="VaRuralCenter_logo-words(sm).png"/>
          <p:cNvPicPr>
            <a:picLocks noChangeAspect="1"/>
          </p:cNvPicPr>
          <p:nvPr/>
        </p:nvPicPr>
        <p:blipFill>
          <a:blip r:embed="rId3" cstate="print"/>
          <a:srcRect r="50000" b="8244"/>
          <a:stretch>
            <a:fillRect/>
          </a:stretch>
        </p:blipFill>
        <p:spPr bwMode="auto">
          <a:xfrm>
            <a:off x="152400" y="152400"/>
            <a:ext cx="1228725" cy="1365250"/>
          </a:xfrm>
          <a:prstGeom prst="rect">
            <a:avLst/>
          </a:prstGeom>
          <a:noFill/>
          <a:ln w="9525">
            <a:noFill/>
            <a:miter lim="800000"/>
            <a:headEnd/>
            <a:tailEnd/>
          </a:ln>
        </p:spPr>
      </p:pic>
      <p:sp>
        <p:nvSpPr>
          <p:cNvPr id="3076" name="TextBox 5"/>
          <p:cNvSpPr txBox="1">
            <a:spLocks noChangeArrowheads="1"/>
          </p:cNvSpPr>
          <p:nvPr/>
        </p:nvSpPr>
        <p:spPr bwMode="auto">
          <a:xfrm>
            <a:off x="457200" y="1752600"/>
            <a:ext cx="2057400" cy="1384300"/>
          </a:xfrm>
          <a:prstGeom prst="rect">
            <a:avLst/>
          </a:prstGeom>
          <a:noFill/>
          <a:ln w="9525">
            <a:noFill/>
            <a:miter lim="800000"/>
            <a:headEnd/>
            <a:tailEnd/>
          </a:ln>
        </p:spPr>
        <p:txBody>
          <a:bodyPr>
            <a:spAutoFit/>
          </a:bodyPr>
          <a:lstStyle/>
          <a:p>
            <a:pPr algn="ctr"/>
            <a:endParaRPr lang="en-US" sz="2800" b="1" i="1">
              <a:solidFill>
                <a:srgbClr val="45930B"/>
              </a:solidFill>
              <a:latin typeface="Times New Roman" pitchFamily="18" charset="0"/>
              <a:cs typeface="Times New Roman" pitchFamily="18" charset="0"/>
            </a:endParaRPr>
          </a:p>
          <a:p>
            <a:pPr algn="ctr"/>
            <a:endParaRPr lang="en-US" sz="2800" b="1" i="1">
              <a:solidFill>
                <a:srgbClr val="45930B"/>
              </a:solidFill>
              <a:latin typeface="Times New Roman" pitchFamily="18" charset="0"/>
              <a:cs typeface="Times New Roman" pitchFamily="18" charset="0"/>
            </a:endParaRPr>
          </a:p>
          <a:p>
            <a:pPr algn="ctr"/>
            <a:endParaRPr lang="en-US" sz="2800" b="1" i="1">
              <a:solidFill>
                <a:srgbClr val="45930B"/>
              </a:solidFill>
              <a:latin typeface="Times New Roman" pitchFamily="18" charset="0"/>
              <a:cs typeface="Times New Roman" pitchFamily="18" charset="0"/>
            </a:endParaRPr>
          </a:p>
        </p:txBody>
      </p:sp>
      <p:sp>
        <p:nvSpPr>
          <p:cNvPr id="3077" name="TextBox 7"/>
          <p:cNvSpPr txBox="1">
            <a:spLocks noChangeArrowheads="1"/>
          </p:cNvSpPr>
          <p:nvPr/>
        </p:nvSpPr>
        <p:spPr bwMode="auto">
          <a:xfrm>
            <a:off x="2971800" y="5715000"/>
            <a:ext cx="3886200" cy="584200"/>
          </a:xfrm>
          <a:prstGeom prst="rect">
            <a:avLst/>
          </a:prstGeom>
          <a:noFill/>
          <a:ln w="9525">
            <a:noFill/>
            <a:miter lim="800000"/>
            <a:headEnd/>
            <a:tailEnd/>
          </a:ln>
        </p:spPr>
        <p:txBody>
          <a:bodyPr>
            <a:spAutoFit/>
          </a:bodyPr>
          <a:lstStyle/>
          <a:p>
            <a:pPr algn="ctr"/>
            <a:r>
              <a:rPr lang="en-US" sz="3200" b="1" dirty="0">
                <a:solidFill>
                  <a:srgbClr val="45930B"/>
                </a:solidFill>
                <a:latin typeface="Times New Roman" pitchFamily="18" charset="0"/>
                <a:cs typeface="Times New Roman" pitchFamily="18" charset="0"/>
              </a:rPr>
              <a:t>Sustainability</a:t>
            </a:r>
          </a:p>
        </p:txBody>
      </p:sp>
      <p:pic>
        <p:nvPicPr>
          <p:cNvPr id="3078" name="Picture 6" descr="ee-sustainability-2-withCircle(andy).png"/>
          <p:cNvPicPr>
            <a:picLocks noChangeAspect="1"/>
          </p:cNvPicPr>
          <p:nvPr/>
        </p:nvPicPr>
        <p:blipFill>
          <a:blip r:embed="rId4" cstate="print"/>
          <a:srcRect/>
          <a:stretch>
            <a:fillRect/>
          </a:stretch>
        </p:blipFill>
        <p:spPr bwMode="auto">
          <a:xfrm>
            <a:off x="2057400" y="1447800"/>
            <a:ext cx="5943600"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6"/>
          <p:cNvGrpSpPr>
            <a:grpSpLocks/>
          </p:cNvGrpSpPr>
          <p:nvPr/>
        </p:nvGrpSpPr>
        <p:grpSpPr bwMode="auto">
          <a:xfrm>
            <a:off x="152400" y="687388"/>
            <a:ext cx="8839200" cy="5789612"/>
            <a:chOff x="152400" y="669403"/>
            <a:chExt cx="8991600" cy="5350397"/>
          </a:xfrm>
        </p:grpSpPr>
        <p:pic>
          <p:nvPicPr>
            <p:cNvPr id="4099" name="Picture 3" descr="Rural regions(map.revised8.09)(2).JPG"/>
            <p:cNvPicPr>
              <a:picLocks noChangeAspect="1"/>
            </p:cNvPicPr>
            <p:nvPr/>
          </p:nvPicPr>
          <p:blipFill>
            <a:blip r:embed="rId3" cstate="print"/>
            <a:srcRect/>
            <a:stretch>
              <a:fillRect/>
            </a:stretch>
          </p:blipFill>
          <p:spPr bwMode="auto">
            <a:xfrm>
              <a:off x="152400" y="2057400"/>
              <a:ext cx="8839200" cy="3962400"/>
            </a:xfrm>
            <a:prstGeom prst="rect">
              <a:avLst/>
            </a:prstGeom>
            <a:noFill/>
            <a:ln w="9525">
              <a:noFill/>
              <a:miter lim="800000"/>
              <a:headEnd/>
              <a:tailEnd/>
            </a:ln>
          </p:spPr>
        </p:pic>
        <p:sp>
          <p:nvSpPr>
            <p:cNvPr id="5" name="Rectangle 4"/>
            <p:cNvSpPr/>
            <p:nvPr/>
          </p:nvSpPr>
          <p:spPr>
            <a:xfrm>
              <a:off x="2743200" y="762000"/>
              <a:ext cx="6400800" cy="1450582"/>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en-US" sz="4800" b="1" dirty="0">
                  <a:ln/>
                  <a:solidFill>
                    <a:srgbClr val="45930B"/>
                  </a:solidFill>
                  <a:latin typeface="Verdana" pitchFamily="34" charset="0"/>
                </a:rPr>
                <a:t>Virginias</a:t>
              </a:r>
            </a:p>
            <a:p>
              <a:pPr algn="ctr" fontAlgn="auto">
                <a:spcBef>
                  <a:spcPts val="0"/>
                </a:spcBef>
                <a:spcAft>
                  <a:spcPts val="0"/>
                </a:spcAft>
                <a:defRPr/>
              </a:pPr>
              <a:r>
                <a:rPr lang="en-US" sz="4800" b="1" dirty="0">
                  <a:ln/>
                  <a:solidFill>
                    <a:srgbClr val="45930B"/>
                  </a:solidFill>
                  <a:latin typeface="Vladimir Script" pitchFamily="66" charset="0"/>
                  <a:cs typeface="Times New Roman" pitchFamily="18" charset="0"/>
                </a:rPr>
                <a:t>Crescent and Rural Regions</a:t>
              </a:r>
            </a:p>
          </p:txBody>
        </p:sp>
        <p:pic>
          <p:nvPicPr>
            <p:cNvPr id="4101" name="Picture 5" descr="va.ruralcenter(new.logo)(3.09).JPG"/>
            <p:cNvPicPr>
              <a:picLocks noChangeAspect="1"/>
            </p:cNvPicPr>
            <p:nvPr/>
          </p:nvPicPr>
          <p:blipFill>
            <a:blip r:embed="rId4" cstate="print"/>
            <a:srcRect/>
            <a:stretch>
              <a:fillRect/>
            </a:stretch>
          </p:blipFill>
          <p:spPr bwMode="auto">
            <a:xfrm>
              <a:off x="617483" y="669403"/>
              <a:ext cx="1431235" cy="91440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828800" y="381000"/>
            <a:ext cx="6477000" cy="914400"/>
          </a:xfrm>
        </p:spPr>
        <p:txBody>
          <a:bodyPr/>
          <a:lstStyle/>
          <a:p>
            <a:pPr eaLnBrk="1" hangingPunct="1"/>
            <a:r>
              <a:rPr lang="en-US" smtClean="0"/>
              <a:t>Understanding Rural</a:t>
            </a:r>
          </a:p>
        </p:txBody>
      </p:sp>
      <p:sp>
        <p:nvSpPr>
          <p:cNvPr id="3" name="Subtitle 2"/>
          <p:cNvSpPr>
            <a:spLocks noGrp="1"/>
          </p:cNvSpPr>
          <p:nvPr>
            <p:ph type="subTitle" idx="1"/>
          </p:nvPr>
        </p:nvSpPr>
        <p:spPr>
          <a:xfrm>
            <a:off x="304800" y="1371600"/>
            <a:ext cx="8534400" cy="5105400"/>
          </a:xfrm>
        </p:spPr>
        <p:txBody>
          <a:bodyPr rtlCol="0">
            <a:normAutofit/>
          </a:bodyPr>
          <a:lstStyle/>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Population growth </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Job Growth </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Capacity to generate jobs</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Entrepreneurial presence</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Per Capital Income </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Transfer Payments </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Local government services</a:t>
            </a:r>
          </a:p>
          <a:p>
            <a:pPr algn="l" eaLnBrk="1" fontAlgn="auto" hangingPunct="1">
              <a:lnSpc>
                <a:spcPct val="120000"/>
              </a:lnSpc>
              <a:spcBef>
                <a:spcPts val="0"/>
              </a:spcBef>
              <a:spcAft>
                <a:spcPts val="1200"/>
              </a:spcAft>
              <a:buFont typeface="Arial" pitchFamily="34" charset="0"/>
              <a:buChar char="•"/>
              <a:defRPr/>
            </a:pPr>
            <a:r>
              <a:rPr lang="en-US" sz="2000" b="1" dirty="0" smtClean="0">
                <a:latin typeface="Arial Black" pitchFamily="34" charset="0"/>
                <a:ea typeface="Times New Roman"/>
                <a:cs typeface="Times New Roman"/>
              </a:rPr>
              <a:t>Local School Districts </a:t>
            </a:r>
          </a:p>
          <a:p>
            <a:pPr algn="l" eaLnBrk="1" fontAlgn="auto" hangingPunct="1">
              <a:lnSpc>
                <a:spcPct val="120000"/>
              </a:lnSpc>
              <a:spcBef>
                <a:spcPts val="0"/>
              </a:spcBef>
              <a:spcAft>
                <a:spcPts val="1200"/>
              </a:spcAft>
              <a:buFont typeface="Arial" pitchFamily="34" charset="0"/>
              <a:buNone/>
              <a:defRPr/>
            </a:pPr>
            <a:endParaRPr lang="en-US" sz="2000" i="1" dirty="0" smtClean="0">
              <a:latin typeface="Arial Black" pitchFamily="34" charset="0"/>
              <a:ea typeface="Times New Roman"/>
              <a:cs typeface="Times New Roman"/>
            </a:endParaRPr>
          </a:p>
          <a:p>
            <a:pPr algn="l" eaLnBrk="1" fontAlgn="auto" hangingPunct="1">
              <a:lnSpc>
                <a:spcPct val="120000"/>
              </a:lnSpc>
              <a:spcBef>
                <a:spcPts val="0"/>
              </a:spcBef>
              <a:spcAft>
                <a:spcPts val="1200"/>
              </a:spcAft>
              <a:buFont typeface="Arial" pitchFamily="34" charset="0"/>
              <a:buNone/>
              <a:defRPr/>
            </a:pPr>
            <a:endParaRPr lang="en-US" i="1" dirty="0">
              <a:latin typeface="Arial Black" pitchFamily="34" charset="0"/>
              <a:ea typeface="Times New Roman"/>
              <a:cs typeface="Times New Roman"/>
            </a:endParaRPr>
          </a:p>
        </p:txBody>
      </p:sp>
      <p:pic>
        <p:nvPicPr>
          <p:cNvPr id="5124" name="Picture 3" descr="VaRuralCenter_logo-words-sm.png"/>
          <p:cNvPicPr>
            <a:picLocks noChangeAspect="1"/>
          </p:cNvPicPr>
          <p:nvPr/>
        </p:nvPicPr>
        <p:blipFill>
          <a:blip r:embed="rId3" cstate="print"/>
          <a:srcRect/>
          <a:stretch>
            <a:fillRect/>
          </a:stretch>
        </p:blipFill>
        <p:spPr bwMode="auto">
          <a:xfrm>
            <a:off x="381000" y="228600"/>
            <a:ext cx="10668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828800" y="381000"/>
            <a:ext cx="6477000" cy="914400"/>
          </a:xfrm>
        </p:spPr>
        <p:txBody>
          <a:bodyPr/>
          <a:lstStyle/>
          <a:p>
            <a:pPr eaLnBrk="1" hangingPunct="1"/>
            <a:r>
              <a:rPr lang="en-US" sz="4000" smtClean="0">
                <a:latin typeface="Arial Black" pitchFamily="34" charset="0"/>
              </a:rPr>
              <a:t>Agriculture Industry</a:t>
            </a:r>
            <a:endParaRPr lang="en-US" smtClean="0">
              <a:latin typeface="Arial Black" pitchFamily="34" charset="0"/>
            </a:endParaRPr>
          </a:p>
        </p:txBody>
      </p:sp>
      <p:sp>
        <p:nvSpPr>
          <p:cNvPr id="3" name="Subtitle 2"/>
          <p:cNvSpPr>
            <a:spLocks noGrp="1"/>
          </p:cNvSpPr>
          <p:nvPr>
            <p:ph type="subTitle" idx="1"/>
          </p:nvPr>
        </p:nvSpPr>
        <p:spPr>
          <a:xfrm>
            <a:off x="304800" y="1371600"/>
            <a:ext cx="8534400" cy="5105400"/>
          </a:xfrm>
        </p:spPr>
        <p:txBody>
          <a:bodyPr rtlCol="0">
            <a:normAutofit/>
          </a:bodyPr>
          <a:lstStyle/>
          <a:p>
            <a:pPr algn="l" eaLnBrk="1" fontAlgn="auto" hangingPunct="1">
              <a:lnSpc>
                <a:spcPct val="120000"/>
              </a:lnSpc>
              <a:spcBef>
                <a:spcPts val="0"/>
              </a:spcBef>
              <a:spcAft>
                <a:spcPts val="1200"/>
              </a:spcAft>
              <a:buFont typeface="Arial" pitchFamily="34" charset="0"/>
              <a:buNone/>
              <a:defRPr/>
            </a:pPr>
            <a:r>
              <a:rPr lang="en-US" b="1" u="sng" dirty="0" smtClean="0">
                <a:latin typeface="Arial Black" pitchFamily="34" charset="0"/>
                <a:ea typeface="Times New Roman"/>
                <a:cs typeface="Times New Roman"/>
              </a:rPr>
              <a:t>Industry 		Workforce	Output</a:t>
            </a:r>
          </a:p>
          <a:p>
            <a:pPr algn="l" eaLnBrk="1" fontAlgn="auto" hangingPunct="1">
              <a:lnSpc>
                <a:spcPct val="120000"/>
              </a:lnSpc>
              <a:spcBef>
                <a:spcPts val="0"/>
              </a:spcBef>
              <a:spcAft>
                <a:spcPts val="1200"/>
              </a:spcAft>
              <a:buFont typeface="Arial" pitchFamily="34" charset="0"/>
              <a:buNone/>
              <a:defRPr/>
            </a:pPr>
            <a:r>
              <a:rPr lang="en-US" b="1" dirty="0" smtClean="0">
                <a:latin typeface="Arial Black" pitchFamily="34" charset="0"/>
                <a:ea typeface="Times New Roman"/>
                <a:cs typeface="Times New Roman"/>
              </a:rPr>
              <a:t>Total			357,000		$55 B</a:t>
            </a:r>
          </a:p>
          <a:p>
            <a:pPr algn="l" eaLnBrk="1" fontAlgn="auto" hangingPunct="1">
              <a:lnSpc>
                <a:spcPct val="120000"/>
              </a:lnSpc>
              <a:spcBef>
                <a:spcPts val="0"/>
              </a:spcBef>
              <a:spcAft>
                <a:spcPts val="1200"/>
              </a:spcAft>
              <a:buFont typeface="Arial" pitchFamily="34" charset="0"/>
              <a:buNone/>
              <a:defRPr/>
            </a:pPr>
            <a:endParaRPr lang="en-US" b="1" dirty="0" smtClean="0">
              <a:latin typeface="Arial Black" pitchFamily="34" charset="0"/>
              <a:ea typeface="Times New Roman"/>
              <a:cs typeface="Times New Roman"/>
            </a:endParaRPr>
          </a:p>
          <a:p>
            <a:pPr algn="l" eaLnBrk="1" fontAlgn="auto" hangingPunct="1">
              <a:lnSpc>
                <a:spcPct val="120000"/>
              </a:lnSpc>
              <a:spcBef>
                <a:spcPts val="0"/>
              </a:spcBef>
              <a:spcAft>
                <a:spcPts val="1200"/>
              </a:spcAft>
              <a:buFont typeface="Arial" pitchFamily="34" charset="0"/>
              <a:buNone/>
              <a:defRPr/>
            </a:pPr>
            <a:r>
              <a:rPr lang="en-US" b="1" dirty="0" smtClean="0">
                <a:latin typeface="Arial Black" pitchFamily="34" charset="0"/>
                <a:ea typeface="Times New Roman"/>
                <a:cs typeface="Times New Roman"/>
              </a:rPr>
              <a:t>Production		60,000		$2.9 B</a:t>
            </a:r>
          </a:p>
          <a:p>
            <a:pPr algn="l" eaLnBrk="1" fontAlgn="auto" hangingPunct="1">
              <a:lnSpc>
                <a:spcPct val="120000"/>
              </a:lnSpc>
              <a:spcBef>
                <a:spcPts val="0"/>
              </a:spcBef>
              <a:spcAft>
                <a:spcPts val="1200"/>
              </a:spcAft>
              <a:buFont typeface="Arial" pitchFamily="34" charset="0"/>
              <a:buNone/>
              <a:defRPr/>
            </a:pPr>
            <a:r>
              <a:rPr lang="en-US" b="1" dirty="0" smtClean="0">
                <a:latin typeface="Arial Black" pitchFamily="34" charset="0"/>
                <a:ea typeface="Times New Roman"/>
                <a:cs typeface="Times New Roman"/>
              </a:rPr>
              <a:t>Value-added	76,000		$26 B</a:t>
            </a:r>
          </a:p>
          <a:p>
            <a:pPr algn="l" eaLnBrk="1" fontAlgn="auto" hangingPunct="1">
              <a:lnSpc>
                <a:spcPct val="120000"/>
              </a:lnSpc>
              <a:spcBef>
                <a:spcPts val="0"/>
              </a:spcBef>
              <a:spcAft>
                <a:spcPts val="1200"/>
              </a:spcAft>
              <a:buFont typeface="Arial" pitchFamily="34" charset="0"/>
              <a:buNone/>
              <a:defRPr/>
            </a:pPr>
            <a:r>
              <a:rPr lang="en-US" b="1" dirty="0" smtClean="0">
                <a:latin typeface="Arial Black" pitchFamily="34" charset="0"/>
                <a:ea typeface="Times New Roman"/>
                <a:cs typeface="Times New Roman"/>
              </a:rPr>
              <a:t>Ag-related 		221,000		$26 B</a:t>
            </a:r>
          </a:p>
        </p:txBody>
      </p:sp>
      <p:pic>
        <p:nvPicPr>
          <p:cNvPr id="6148" name="Picture 3" descr="VaRuralCenter_logo-words-sm.png"/>
          <p:cNvPicPr>
            <a:picLocks noChangeAspect="1"/>
          </p:cNvPicPr>
          <p:nvPr/>
        </p:nvPicPr>
        <p:blipFill>
          <a:blip r:embed="rId3" cstate="print"/>
          <a:srcRect/>
          <a:stretch>
            <a:fillRect/>
          </a:stretch>
        </p:blipFill>
        <p:spPr bwMode="auto">
          <a:xfrm>
            <a:off x="381000" y="228600"/>
            <a:ext cx="10668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81000"/>
            <a:ext cx="6477000" cy="1295400"/>
          </a:xfrm>
        </p:spPr>
        <p:txBody>
          <a:bodyPr rtlCol="0">
            <a:normAutofit fontScale="90000"/>
          </a:bodyPr>
          <a:lstStyle/>
          <a:p>
            <a:pPr eaLnBrk="1" fontAlgn="auto" hangingPunct="1">
              <a:spcAft>
                <a:spcPts val="0"/>
              </a:spcAft>
              <a:defRPr/>
            </a:pPr>
            <a:r>
              <a:rPr lang="en-US" dirty="0" smtClean="0"/>
              <a:t>2000-2010 Rural vs.</a:t>
            </a:r>
            <a:br>
              <a:rPr lang="en-US" dirty="0" smtClean="0"/>
            </a:br>
            <a:r>
              <a:rPr lang="en-US" dirty="0" smtClean="0"/>
              <a:t>Virginia Gap</a:t>
            </a:r>
            <a:endParaRPr lang="en-US" dirty="0"/>
          </a:p>
        </p:txBody>
      </p:sp>
      <p:sp>
        <p:nvSpPr>
          <p:cNvPr id="3" name="Subtitle 2"/>
          <p:cNvSpPr>
            <a:spLocks noGrp="1"/>
          </p:cNvSpPr>
          <p:nvPr>
            <p:ph type="subTitle" idx="1"/>
          </p:nvPr>
        </p:nvSpPr>
        <p:spPr>
          <a:xfrm>
            <a:off x="304800" y="1371600"/>
            <a:ext cx="8534400" cy="5105400"/>
          </a:xfrm>
        </p:spPr>
        <p:txBody>
          <a:bodyPr rtlCol="0">
            <a:normAutofit/>
          </a:bodyPr>
          <a:lstStyle/>
          <a:p>
            <a:pPr algn="l" eaLnBrk="1" fontAlgn="auto" hangingPunct="1">
              <a:spcAft>
                <a:spcPts val="0"/>
              </a:spcAft>
              <a:buFont typeface="Arial" pitchFamily="34" charset="0"/>
              <a:buNone/>
              <a:defRPr/>
            </a:pPr>
            <a:endParaRPr lang="en-US" sz="2800" b="1" dirty="0" smtClean="0">
              <a:latin typeface="Arial Black" pitchFamily="34" charset="0"/>
              <a:cs typeface="Times New Roman" pitchFamily="18" charset="0"/>
            </a:endParaRP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Sector				Rural 	VA	</a:t>
            </a:r>
          </a:p>
          <a:p>
            <a:pPr algn="l" eaLnBrk="1" fontAlgn="auto" hangingPunct="1">
              <a:spcAft>
                <a:spcPts val="0"/>
              </a:spcAft>
              <a:buFont typeface="Arial" pitchFamily="34" charset="0"/>
              <a:buNone/>
              <a:defRPr/>
            </a:pPr>
            <a:endParaRPr lang="en-US" sz="2800" b="1" dirty="0" smtClean="0">
              <a:latin typeface="Arial Black" pitchFamily="34" charset="0"/>
              <a:cs typeface="Times New Roman" pitchFamily="18" charset="0"/>
            </a:endParaRP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Population			+0.85%	+1.21%</a:t>
            </a: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Employment			+0.05%	+0.43%</a:t>
            </a: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Per Capita Income		$32 K	$38 K</a:t>
            </a: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Transfer Pmt. 		+4.0%	+2.3%</a:t>
            </a: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L Gov. Fiscal 			51.2%	64.8%</a:t>
            </a:r>
          </a:p>
          <a:p>
            <a:pPr algn="l" eaLnBrk="1" fontAlgn="auto" hangingPunct="1">
              <a:spcAft>
                <a:spcPts val="0"/>
              </a:spcAft>
              <a:buFont typeface="Arial" pitchFamily="34" charset="0"/>
              <a:buNone/>
              <a:defRPr/>
            </a:pPr>
            <a:r>
              <a:rPr lang="en-US" sz="2800" b="1" dirty="0" smtClean="0">
                <a:latin typeface="Arial Black" pitchFamily="34" charset="0"/>
                <a:cs typeface="Times New Roman" pitchFamily="18" charset="0"/>
              </a:rPr>
              <a:t>LCI (Education)		37.1%	45.0%</a:t>
            </a:r>
          </a:p>
          <a:p>
            <a:pPr algn="l" eaLnBrk="1" fontAlgn="auto" hangingPunct="1">
              <a:spcAft>
                <a:spcPts val="0"/>
              </a:spcAft>
              <a:buFont typeface="Arial" pitchFamily="34" charset="0"/>
              <a:buNone/>
              <a:defRPr/>
            </a:pPr>
            <a:endParaRPr lang="en-US" dirty="0"/>
          </a:p>
        </p:txBody>
      </p:sp>
      <p:pic>
        <p:nvPicPr>
          <p:cNvPr id="7172" name="Picture 3" descr="VaRuralCenter_logo-words-sm.png"/>
          <p:cNvPicPr>
            <a:picLocks noChangeAspect="1"/>
          </p:cNvPicPr>
          <p:nvPr/>
        </p:nvPicPr>
        <p:blipFill>
          <a:blip r:embed="rId3" cstate="print"/>
          <a:srcRect/>
          <a:stretch>
            <a:fillRect/>
          </a:stretch>
        </p:blipFill>
        <p:spPr bwMode="auto">
          <a:xfrm>
            <a:off x="381000" y="228600"/>
            <a:ext cx="10668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1828800" y="381000"/>
            <a:ext cx="6477000" cy="914400"/>
          </a:xfrm>
        </p:spPr>
        <p:txBody>
          <a:bodyPr/>
          <a:lstStyle/>
          <a:p>
            <a:pPr eaLnBrk="1" hangingPunct="1"/>
            <a:r>
              <a:rPr lang="en-US" sz="4000" smtClean="0">
                <a:latin typeface="Arial Black" pitchFamily="34" charset="0"/>
              </a:rPr>
              <a:t>Challenges</a:t>
            </a:r>
          </a:p>
        </p:txBody>
      </p:sp>
      <p:sp>
        <p:nvSpPr>
          <p:cNvPr id="3" name="Subtitle 2"/>
          <p:cNvSpPr>
            <a:spLocks noGrp="1"/>
          </p:cNvSpPr>
          <p:nvPr>
            <p:ph type="subTitle" idx="1"/>
          </p:nvPr>
        </p:nvSpPr>
        <p:spPr>
          <a:xfrm>
            <a:off x="304800" y="1371600"/>
            <a:ext cx="8534400" cy="5105400"/>
          </a:xfrm>
        </p:spPr>
        <p:txBody>
          <a:bodyPr rtlCol="0">
            <a:normAutofit/>
          </a:bodyPr>
          <a:lstStyle/>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b="1" dirty="0" smtClean="0">
                <a:latin typeface="Arial Black" pitchFamily="34" charset="0"/>
              </a:rPr>
              <a:t>Finding an area of economic strength upon which to build – </a:t>
            </a:r>
          </a:p>
          <a:p>
            <a:pPr eaLnBrk="1" fontAlgn="auto" hangingPunct="1">
              <a:spcAft>
                <a:spcPts val="0"/>
              </a:spcAft>
              <a:buFont typeface="Arial" pitchFamily="34" charset="0"/>
              <a:buNone/>
              <a:defRPr/>
            </a:pPr>
            <a:r>
              <a:rPr lang="en-US" b="1" dirty="0" smtClean="0">
                <a:latin typeface="Arial Black" pitchFamily="34" charset="0"/>
              </a:rPr>
              <a:t>a competitive advantage</a:t>
            </a:r>
            <a:endParaRPr lang="en-US" b="1" dirty="0">
              <a:latin typeface="Arial Black" pitchFamily="34" charset="0"/>
            </a:endParaRPr>
          </a:p>
        </p:txBody>
      </p:sp>
      <p:pic>
        <p:nvPicPr>
          <p:cNvPr id="8196" name="Picture 3" descr="VaRuralCenter_logo-words-sm.png"/>
          <p:cNvPicPr>
            <a:picLocks noChangeAspect="1"/>
          </p:cNvPicPr>
          <p:nvPr/>
        </p:nvPicPr>
        <p:blipFill>
          <a:blip r:embed="rId3" cstate="print"/>
          <a:srcRect/>
          <a:stretch>
            <a:fillRect/>
          </a:stretch>
        </p:blipFill>
        <p:spPr bwMode="auto">
          <a:xfrm>
            <a:off x="381000" y="228600"/>
            <a:ext cx="10668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1828800" y="381000"/>
            <a:ext cx="6477000" cy="914400"/>
          </a:xfrm>
        </p:spPr>
        <p:txBody>
          <a:bodyPr/>
          <a:lstStyle/>
          <a:p>
            <a:pPr eaLnBrk="1" hangingPunct="1"/>
            <a:r>
              <a:rPr lang="en-US" smtClean="0">
                <a:latin typeface="Arial Black" pitchFamily="34" charset="0"/>
              </a:rPr>
              <a:t>Solutions</a:t>
            </a:r>
          </a:p>
        </p:txBody>
      </p:sp>
      <p:sp>
        <p:nvSpPr>
          <p:cNvPr id="3" name="Subtitle 2"/>
          <p:cNvSpPr>
            <a:spLocks noGrp="1"/>
          </p:cNvSpPr>
          <p:nvPr>
            <p:ph type="subTitle" idx="1"/>
          </p:nvPr>
        </p:nvSpPr>
        <p:spPr>
          <a:xfrm>
            <a:off x="304800" y="1371600"/>
            <a:ext cx="8534400" cy="5105400"/>
          </a:xfrm>
        </p:spPr>
        <p:txBody>
          <a:bodyPr rtlCol="0">
            <a:normAutofit/>
          </a:bodyPr>
          <a:lstStyle/>
          <a:p>
            <a:pPr eaLnBrk="1" fontAlgn="auto" hangingPunct="1">
              <a:spcAft>
                <a:spcPts val="0"/>
              </a:spcAft>
              <a:buFont typeface="Arial" pitchFamily="34" charset="0"/>
              <a:buNone/>
              <a:defRPr/>
            </a:pPr>
            <a:endParaRPr lang="en-US" b="1" dirty="0" smtClean="0"/>
          </a:p>
          <a:p>
            <a:pPr algn="l" eaLnBrk="1" fontAlgn="auto" hangingPunct="1">
              <a:spcAft>
                <a:spcPts val="0"/>
              </a:spcAft>
              <a:buFont typeface="Arial" pitchFamily="34" charset="0"/>
              <a:buChar char="•"/>
              <a:defRPr/>
            </a:pPr>
            <a:r>
              <a:rPr lang="en-US" sz="3000" b="1" dirty="0" smtClean="0">
                <a:latin typeface="Arial Black" pitchFamily="34" charset="0"/>
                <a:cs typeface="Times New Roman" pitchFamily="18" charset="0"/>
              </a:rPr>
              <a:t>K12, adult education, credentialing, and workforce training    </a:t>
            </a:r>
          </a:p>
          <a:p>
            <a:pPr algn="l" eaLnBrk="1" fontAlgn="auto" hangingPunct="1">
              <a:spcAft>
                <a:spcPts val="0"/>
              </a:spcAft>
              <a:buFont typeface="Arial" pitchFamily="34" charset="0"/>
              <a:buChar char="•"/>
              <a:defRPr/>
            </a:pPr>
            <a:r>
              <a:rPr lang="en-US" sz="3000" b="1" dirty="0" smtClean="0">
                <a:latin typeface="Arial Black" pitchFamily="34" charset="0"/>
                <a:cs typeface="Times New Roman" pitchFamily="18" charset="0"/>
              </a:rPr>
              <a:t>Infrastructure - Broadband</a:t>
            </a:r>
          </a:p>
          <a:p>
            <a:pPr algn="l" eaLnBrk="1" fontAlgn="auto" hangingPunct="1">
              <a:spcAft>
                <a:spcPts val="0"/>
              </a:spcAft>
              <a:buFont typeface="Arial" pitchFamily="34" charset="0"/>
              <a:buChar char="•"/>
              <a:defRPr/>
            </a:pPr>
            <a:r>
              <a:rPr lang="en-US" sz="3000" b="1" dirty="0" smtClean="0">
                <a:latin typeface="Arial Black" pitchFamily="34" charset="0"/>
                <a:cs typeface="Times New Roman" pitchFamily="18" charset="0"/>
              </a:rPr>
              <a:t>Targeted Incentives for job creation</a:t>
            </a:r>
          </a:p>
          <a:p>
            <a:pPr algn="l" eaLnBrk="1" fontAlgn="auto" hangingPunct="1">
              <a:spcAft>
                <a:spcPts val="0"/>
              </a:spcAft>
              <a:buFont typeface="Arial" pitchFamily="34" charset="0"/>
              <a:buChar char="•"/>
              <a:defRPr/>
            </a:pPr>
            <a:r>
              <a:rPr lang="en-US" sz="3000" b="1" dirty="0" smtClean="0">
                <a:latin typeface="Arial Black" pitchFamily="34" charset="0"/>
                <a:cs typeface="Times New Roman" pitchFamily="18" charset="0"/>
              </a:rPr>
              <a:t>Access to Capital</a:t>
            </a:r>
          </a:p>
          <a:p>
            <a:pPr algn="l" eaLnBrk="1" fontAlgn="auto" hangingPunct="1">
              <a:spcAft>
                <a:spcPts val="0"/>
              </a:spcAft>
              <a:buFont typeface="Arial" pitchFamily="34" charset="0"/>
              <a:buChar char="•"/>
              <a:defRPr/>
            </a:pPr>
            <a:r>
              <a:rPr lang="en-US" sz="3000" b="1" dirty="0" smtClean="0">
                <a:latin typeface="Arial Black" pitchFamily="34" charset="0"/>
                <a:cs typeface="Times New Roman" pitchFamily="18" charset="0"/>
              </a:rPr>
              <a:t>Community Capacity – critical mass, scale, collaboration, leadership</a:t>
            </a:r>
          </a:p>
          <a:p>
            <a:pPr eaLnBrk="1" fontAlgn="auto" hangingPunct="1">
              <a:spcAft>
                <a:spcPts val="0"/>
              </a:spcAft>
              <a:buFont typeface="Arial" pitchFamily="34" charset="0"/>
              <a:buNone/>
              <a:defRPr/>
            </a:pPr>
            <a:endParaRPr lang="en-US" dirty="0"/>
          </a:p>
        </p:txBody>
      </p:sp>
      <p:pic>
        <p:nvPicPr>
          <p:cNvPr id="9220" name="Picture 3" descr="VaRuralCenter_logo-words-sm.png"/>
          <p:cNvPicPr>
            <a:picLocks noChangeAspect="1"/>
          </p:cNvPicPr>
          <p:nvPr/>
        </p:nvPicPr>
        <p:blipFill>
          <a:blip r:embed="rId3" cstate="print"/>
          <a:srcRect/>
          <a:stretch>
            <a:fillRect/>
          </a:stretch>
        </p:blipFill>
        <p:spPr bwMode="auto">
          <a:xfrm>
            <a:off x="381000" y="228600"/>
            <a:ext cx="106680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381000" y="271463"/>
            <a:ext cx="8391525" cy="5367337"/>
          </a:xfrm>
        </p:spPr>
        <p:txBody>
          <a:bodyPr rtlCol="0">
            <a:normAutofit/>
          </a:bodyPr>
          <a:lstStyle>
            <a:extLst/>
          </a:lstStyle>
          <a:p>
            <a:pPr algn="ctr" eaLnBrk="1" fontAlgn="auto" hangingPunct="1">
              <a:spcAft>
                <a:spcPts val="0"/>
              </a:spcAft>
              <a:defRPr/>
            </a:pPr>
            <a:r>
              <a:rPr dirty="0" smtClean="0">
                <a:solidFill>
                  <a:schemeClr val="accent1">
                    <a:tint val="83000"/>
                    <a:satMod val="150000"/>
                  </a:schemeClr>
                </a:solidFill>
              </a:rPr>
              <a:t/>
            </a:r>
            <a:br>
              <a:rPr dirty="0" smtClean="0">
                <a:solidFill>
                  <a:schemeClr val="accent1">
                    <a:tint val="83000"/>
                    <a:satMod val="150000"/>
                  </a:schemeClr>
                </a:solidFill>
              </a:rPr>
            </a:br>
            <a:r>
              <a:rPr sz="1600" dirty="0" smtClean="0">
                <a:solidFill>
                  <a:schemeClr val="accent1">
                    <a:tint val="83000"/>
                    <a:satMod val="150000"/>
                  </a:schemeClr>
                </a:solidFill>
              </a:rPr>
              <a:t/>
            </a:r>
            <a:br>
              <a:rPr sz="1600" dirty="0" smtClean="0">
                <a:solidFill>
                  <a:schemeClr val="accent1">
                    <a:tint val="83000"/>
                    <a:satMod val="150000"/>
                  </a:schemeClr>
                </a:solidFill>
              </a:rPr>
            </a:br>
            <a:r>
              <a:rPr dirty="0" smtClean="0">
                <a:solidFill>
                  <a:schemeClr val="accent1">
                    <a:tint val="83000"/>
                    <a:satMod val="150000"/>
                  </a:schemeClr>
                </a:solidFill>
              </a:rPr>
              <a:t> </a:t>
            </a: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sz="7200" dirty="0" smtClean="0">
                <a:solidFill>
                  <a:schemeClr val="accent1">
                    <a:tint val="83000"/>
                    <a:satMod val="150000"/>
                  </a:schemeClr>
                </a:solidFill>
              </a:rPr>
              <a:t/>
            </a:r>
            <a:br>
              <a:rPr lang="en-US" sz="7200" dirty="0" smtClean="0">
                <a:solidFill>
                  <a:schemeClr val="accent1">
                    <a:tint val="83000"/>
                    <a:satMod val="150000"/>
                  </a:schemeClr>
                </a:solidFill>
              </a:rPr>
            </a:br>
            <a:r>
              <a:rPr lang="en-US" sz="5300" dirty="0" smtClean="0">
                <a:solidFill>
                  <a:schemeClr val="accent1">
                    <a:tint val="83000"/>
                    <a:satMod val="150000"/>
                  </a:schemeClr>
                </a:solidFill>
              </a:rPr>
              <a:t/>
            </a:r>
            <a:br>
              <a:rPr lang="en-US" sz="5300" dirty="0" smtClean="0">
                <a:solidFill>
                  <a:schemeClr val="accent1">
                    <a:tint val="83000"/>
                    <a:satMod val="150000"/>
                  </a:schemeClr>
                </a:solidFill>
              </a:rPr>
            </a:br>
            <a:endParaRPr lang="en-US" dirty="0">
              <a:solidFill>
                <a:schemeClr val="accent1">
                  <a:tint val="83000"/>
                  <a:satMod val="150000"/>
                </a:schemeClr>
              </a:solidFill>
            </a:endParaRPr>
          </a:p>
        </p:txBody>
      </p:sp>
      <p:sp>
        <p:nvSpPr>
          <p:cNvPr id="2051" name="Rectangle 4"/>
          <p:cNvSpPr>
            <a:spLocks noGrp="1"/>
          </p:cNvSpPr>
          <p:nvPr>
            <p:ph type="body" idx="1"/>
          </p:nvPr>
        </p:nvSpPr>
        <p:spPr>
          <a:xfrm>
            <a:off x="381000" y="6019800"/>
            <a:ext cx="8629650" cy="838200"/>
          </a:xfrm>
        </p:spPr>
        <p:txBody>
          <a:bodyPr rtlCol="0">
            <a:normAutofit fontScale="55000" lnSpcReduction="20000"/>
          </a:bodyPr>
          <a:lstStyle/>
          <a:p>
            <a:pPr algn="ctr" eaLnBrk="1" fontAlgn="auto" hangingPunct="1">
              <a:spcAft>
                <a:spcPts val="0"/>
              </a:spcAft>
              <a:buFont typeface="Wingdings 2" pitchFamily="18" charset="2"/>
              <a:buNone/>
              <a:defRPr/>
            </a:pPr>
            <a:r>
              <a:rPr lang="en-US" sz="4400" i="1" dirty="0" smtClean="0">
                <a:solidFill>
                  <a:schemeClr val="tx1"/>
                </a:solidFill>
                <a:latin typeface="Times New Roman" pitchFamily="18" charset="0"/>
                <a:cs typeface="Times New Roman" pitchFamily="18" charset="0"/>
                <a:hlinkClick r:id="rId3"/>
              </a:rPr>
              <a:t>www.cfrv.org</a:t>
            </a:r>
            <a:endParaRPr lang="en-US" sz="4400" i="1" dirty="0" smtClean="0">
              <a:solidFill>
                <a:schemeClr val="tx1"/>
              </a:solidFill>
              <a:latin typeface="Times New Roman" pitchFamily="18" charset="0"/>
              <a:cs typeface="Times New Roman" pitchFamily="18" charset="0"/>
            </a:endParaRPr>
          </a:p>
          <a:p>
            <a:pPr algn="ctr" eaLnBrk="1" fontAlgn="auto" hangingPunct="1">
              <a:spcAft>
                <a:spcPts val="0"/>
              </a:spcAft>
              <a:buFont typeface="Wingdings 2" pitchFamily="18" charset="2"/>
              <a:buNone/>
              <a:defRPr/>
            </a:pPr>
            <a:r>
              <a:rPr lang="en-US" sz="4400" i="1" dirty="0" smtClean="0">
                <a:solidFill>
                  <a:schemeClr val="tx1"/>
                </a:solidFill>
                <a:latin typeface="Times New Roman" pitchFamily="18" charset="0"/>
                <a:cs typeface="Times New Roman" pitchFamily="18" charset="0"/>
                <a:hlinkClick r:id="rId4"/>
              </a:rPr>
              <a:t>www.rvpc.vt.edu</a:t>
            </a:r>
            <a:endParaRPr lang="en-US" sz="4400" i="1" dirty="0" smtClean="0">
              <a:solidFill>
                <a:schemeClr val="tx1"/>
              </a:solidFill>
              <a:latin typeface="Times New Roman" pitchFamily="18" charset="0"/>
              <a:cs typeface="Times New Roman" pitchFamily="18" charset="0"/>
            </a:endParaRPr>
          </a:p>
          <a:p>
            <a:pPr algn="ctr" eaLnBrk="1" fontAlgn="auto" hangingPunct="1">
              <a:spcAft>
                <a:spcPts val="0"/>
              </a:spcAft>
              <a:buFont typeface="Wingdings 2" pitchFamily="18" charset="2"/>
              <a:buNone/>
              <a:defRPr/>
            </a:pPr>
            <a:endParaRPr lang="en-US" sz="4400" i="1" dirty="0" smtClean="0">
              <a:solidFill>
                <a:schemeClr val="tx1"/>
              </a:solidFill>
              <a:latin typeface="Times New Roman" pitchFamily="18" charset="0"/>
              <a:cs typeface="Times New Roman" pitchFamily="18" charset="0"/>
            </a:endParaRPr>
          </a:p>
        </p:txBody>
      </p:sp>
      <p:pic>
        <p:nvPicPr>
          <p:cNvPr id="10244" name="Picture 5" descr="VaRuralCenter_logo-words-30percent.png"/>
          <p:cNvPicPr>
            <a:picLocks noChangeAspect="1"/>
          </p:cNvPicPr>
          <p:nvPr/>
        </p:nvPicPr>
        <p:blipFill>
          <a:blip r:embed="rId5" cstate="print"/>
          <a:srcRect/>
          <a:stretch>
            <a:fillRect/>
          </a:stretch>
        </p:blipFill>
        <p:spPr bwMode="auto">
          <a:xfrm>
            <a:off x="762000" y="0"/>
            <a:ext cx="2819400" cy="1981200"/>
          </a:xfrm>
          <a:prstGeom prst="rect">
            <a:avLst/>
          </a:prstGeom>
          <a:noFill/>
          <a:ln w="9525">
            <a:noFill/>
            <a:miter lim="800000"/>
            <a:headEnd/>
            <a:tailEnd/>
          </a:ln>
        </p:spPr>
      </p:pic>
      <p:pic>
        <p:nvPicPr>
          <p:cNvPr id="5" name="Content Placeholder 7" descr="The_Earth_seen_from_Apollo_17.jpg"/>
          <p:cNvPicPr>
            <a:picLocks noChangeAspect="1"/>
          </p:cNvPicPr>
          <p:nvPr/>
        </p:nvPicPr>
        <p:blipFill>
          <a:blip r:embed="rId6" cstate="print"/>
          <a:stretch>
            <a:fillRect/>
          </a:stretch>
        </p:blipFill>
        <p:spPr>
          <a:xfrm>
            <a:off x="3200400" y="2103120"/>
            <a:ext cx="3505200" cy="3332480"/>
          </a:xfrm>
          <a:prstGeom prst="rect">
            <a:avLst/>
          </a:prstGeom>
          <a:effectLst>
            <a:softEdge rad="112500"/>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1079</TotalTime>
  <Words>1125</Words>
  <Application>Microsoft Office PowerPoint</Application>
  <PresentationFormat>On-screen Show (4:3)</PresentationFormat>
  <Paragraphs>181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vt:lpstr>
      <vt:lpstr>      Economic Essentials</vt:lpstr>
      <vt:lpstr>Slide 3</vt:lpstr>
      <vt:lpstr>Understanding Rural</vt:lpstr>
      <vt:lpstr>Agriculture Industry</vt:lpstr>
      <vt:lpstr>2000-2010 Rural vs. Virginia Gap</vt:lpstr>
      <vt:lpstr>Challenges</vt:lpstr>
      <vt:lpstr>Solutions</vt:lpstr>
      <vt:lpstr>      </vt:lpstr>
    </vt:vector>
  </TitlesOfParts>
  <Company>Virginia College of Osteopathic Medicine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RVPC 2010 Update</dc:title>
  <dc:creator>Glen Sink</dc:creator>
  <cp:lastModifiedBy>gharter</cp:lastModifiedBy>
  <cp:revision>85</cp:revision>
  <dcterms:created xsi:type="dcterms:W3CDTF">2010-08-18T19:37:12Z</dcterms:created>
  <dcterms:modified xsi:type="dcterms:W3CDTF">2010-11-12T15:02:35Z</dcterms:modified>
</cp:coreProperties>
</file>