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256" r:id="rId2"/>
    <p:sldId id="278" r:id="rId3"/>
    <p:sldId id="279" r:id="rId4"/>
    <p:sldId id="294" r:id="rId5"/>
    <p:sldId id="304" r:id="rId6"/>
    <p:sldId id="303" r:id="rId7"/>
    <p:sldId id="306" r:id="rId8"/>
    <p:sldId id="281" r:id="rId9"/>
    <p:sldId id="283" r:id="rId10"/>
    <p:sldId id="271" r:id="rId11"/>
    <p:sldId id="272" r:id="rId12"/>
    <p:sldId id="273" r:id="rId13"/>
    <p:sldId id="258" r:id="rId14"/>
    <p:sldId id="282" r:id="rId15"/>
    <p:sldId id="291" r:id="rId16"/>
    <p:sldId id="292" r:id="rId17"/>
    <p:sldId id="293" r:id="rId18"/>
    <p:sldId id="276" r:id="rId19"/>
    <p:sldId id="287" r:id="rId20"/>
    <p:sldId id="288" r:id="rId21"/>
    <p:sldId id="289" r:id="rId22"/>
    <p:sldId id="290" r:id="rId23"/>
    <p:sldId id="300" r:id="rId24"/>
    <p:sldId id="296" r:id="rId25"/>
    <p:sldId id="297" r:id="rId26"/>
    <p:sldId id="301" r:id="rId27"/>
    <p:sldId id="302" r:id="rId28"/>
    <p:sldId id="305" r:id="rId29"/>
    <p:sldId id="29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Mcminimysbs\Users\JRegimbal\budget%20outlook\post%202010%20session\Worksheet%20in%20VASS.5.5.10%20(version%20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cminimysbs\Users\JRegimbal\VML%20Project\FY%202011\VML%20conference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cminimysbs\Users\JRegimbal\VML%20Project\FY%202011\VML%20conference%20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Mcminimysbs\Users\JRegimbal\VML%20Project\FY%202011\2010%20Fiscal%20Survey%20Executive%20Summary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Mcminimysbs\Users\JRegimbal\VML%20Project\FY%202011\2010%20Fiscal%20Survey%20Executive%20Summary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Mcminimysbs\Users\JRegimbal\VML%20Project\FY%202011\VML%20conference%20dat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Mcminimysbs\Users\JRegimbal\VML%20Project\FY%202011\VML%20conference%20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Mcminimysbs\Users\JRegimbal\budget%20outlook\FY%202011\Medicaid%20Expenditures%201999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400" b="1"/>
            </a:pPr>
            <a:r>
              <a:rPr lang="en-US" sz="2000" b="1" dirty="0"/>
              <a:t>2010 Session </a:t>
            </a:r>
            <a:r>
              <a:rPr lang="en-US" sz="2000" b="1" dirty="0" smtClean="0"/>
              <a:t>General </a:t>
            </a:r>
            <a:r>
              <a:rPr lang="en-US" sz="2000" b="1" dirty="0"/>
              <a:t>Fund </a:t>
            </a:r>
            <a:r>
              <a:rPr lang="en-US" sz="2000" b="1" dirty="0" smtClean="0"/>
              <a:t>Revenue</a:t>
            </a:r>
            <a:r>
              <a:rPr lang="en-US" sz="2000" b="1" baseline="0" dirty="0" smtClean="0"/>
              <a:t> Forecast</a:t>
            </a:r>
            <a:endParaRPr lang="en-US" sz="2000" b="1" dirty="0"/>
          </a:p>
          <a:p>
            <a:pPr>
              <a:defRPr sz="2400" b="1"/>
            </a:pPr>
            <a:r>
              <a:rPr lang="en-US" sz="2000" b="1" dirty="0"/>
              <a:t> </a:t>
            </a:r>
          </a:p>
        </c:rich>
      </c:tx>
      <c:layout>
        <c:manualLayout>
          <c:xMode val="edge"/>
          <c:yMode val="edge"/>
          <c:x val="0.17267866358142894"/>
          <c:y val="1.7840957468468921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1322645290581274"/>
          <c:y val="0.16396116892721574"/>
          <c:w val="0.88677354019965249"/>
          <c:h val="0.73052005957670163"/>
        </c:manualLayout>
      </c:layout>
      <c:barChart>
        <c:barDir val="col"/>
        <c:grouping val="clustered"/>
        <c:ser>
          <c:idx val="0"/>
          <c:order val="0"/>
          <c:tx>
            <c:strRef>
              <c:f>'GF '!$H$217</c:f>
              <c:strCache>
                <c:ptCount val="1"/>
                <c:pt idx="0">
                  <c:v>Official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5"/>
            <c:spPr>
              <a:solidFill>
                <a:srgbClr val="0070C0"/>
              </a:solidFill>
              <a:ln w="12700">
                <a:solidFill>
                  <a:srgbClr val="000000"/>
                </a:solidFill>
                <a:prstDash val="solid"/>
              </a:ln>
              <a:effectLst/>
            </c:spPr>
          </c:dPt>
          <c:dPt>
            <c:idx val="6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c:spPr>
          </c:dPt>
          <c:dPt>
            <c:idx val="7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c:spPr>
          </c:dPt>
          <c:cat>
            <c:numRef>
              <c:f>'GF '!$G$218:$G$225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'GF '!$H$218:$H$225</c:f>
              <c:numCache>
                <c:formatCode>"$"#,##0</c:formatCode>
                <c:ptCount val="8"/>
                <c:pt idx="0">
                  <c:v>13687</c:v>
                </c:pt>
                <c:pt idx="1">
                  <c:v>14834</c:v>
                </c:pt>
                <c:pt idx="2">
                  <c:v>15566</c:v>
                </c:pt>
                <c:pt idx="3">
                  <c:v>15767</c:v>
                </c:pt>
                <c:pt idx="4">
                  <c:v>14315</c:v>
                </c:pt>
                <c:pt idx="5">
                  <c:v>14220</c:v>
                </c:pt>
                <c:pt idx="6">
                  <c:v>14583.5</c:v>
                </c:pt>
                <c:pt idx="7">
                  <c:v>15303.3</c:v>
                </c:pt>
              </c:numCache>
            </c:numRef>
          </c:val>
        </c:ser>
        <c:axId val="153907584"/>
        <c:axId val="153909504"/>
      </c:barChart>
      <c:catAx>
        <c:axId val="15390758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3909504"/>
        <c:crosses val="autoZero"/>
        <c:auto val="1"/>
        <c:lblAlgn val="ctr"/>
        <c:lblOffset val="100"/>
        <c:tickLblSkip val="1"/>
        <c:tickMarkSkip val="1"/>
      </c:catAx>
      <c:valAx>
        <c:axId val="15390950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&quot;$&quot;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539075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FY 2009 County Revenue Sources ($11.21 bil)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24486586387659195"/>
          <c:y val="0.17670763608639162"/>
          <c:w val="0.50123880944895949"/>
          <c:h val="0.74139839364820859"/>
        </c:manualLayout>
      </c:layout>
      <c:pieChart>
        <c:varyColors val="1"/>
        <c:ser>
          <c:idx val="0"/>
          <c:order val="0"/>
          <c:tx>
            <c:strRef>
              <c:f>[2]Sheet2!$R$46</c:f>
              <c:strCache>
                <c:ptCount val="1"/>
                <c:pt idx="0">
                  <c:v>2009</c:v>
                </c:pt>
              </c:strCache>
            </c:strRef>
          </c:tx>
          <c:dLbls>
            <c:dLbl>
              <c:idx val="0"/>
              <c:layout>
                <c:manualLayout>
                  <c:x val="1.540285272772118E-2"/>
                  <c:y val="1.0489924151802375E-3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4.0441034886092214E-2"/>
                  <c:y val="-4.3179577511074728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-1.9888849008626631E-2"/>
                  <c:y val="1.16258506084069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4.4014854100844984E-2"/>
                  <c:y val="3.0821900903798251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8.3160083283259564E-2"/>
                  <c:y val="3.6648576526305903E-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-1.4944809021665863E-2"/>
                  <c:y val="2.8006620437011114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[2]Sheet2!$Q$47:$Q$53</c:f>
              <c:strCache>
                <c:ptCount val="7"/>
                <c:pt idx="0">
                  <c:v>Real Property</c:v>
                </c:pt>
                <c:pt idx="1">
                  <c:v>Other Property Taxes</c:v>
                </c:pt>
                <c:pt idx="2">
                  <c:v>Charges for Services</c:v>
                </c:pt>
                <c:pt idx="3">
                  <c:v>Local Sales Taxes</c:v>
                </c:pt>
                <c:pt idx="4">
                  <c:v>BPOL </c:v>
                </c:pt>
                <c:pt idx="5">
                  <c:v>All Other Taxes</c:v>
                </c:pt>
                <c:pt idx="6">
                  <c:v>All Other Revenues</c:v>
                </c:pt>
              </c:strCache>
            </c:strRef>
          </c:cat>
          <c:val>
            <c:numRef>
              <c:f>[2]Sheet2!$R$47:$R$53</c:f>
              <c:numCache>
                <c:formatCode>"$"#,##0</c:formatCode>
                <c:ptCount val="7"/>
                <c:pt idx="0">
                  <c:v>6250790658</c:v>
                </c:pt>
                <c:pt idx="1">
                  <c:v>1481752731</c:v>
                </c:pt>
                <c:pt idx="2">
                  <c:v>1116984634</c:v>
                </c:pt>
                <c:pt idx="3">
                  <c:v>612995352</c:v>
                </c:pt>
                <c:pt idx="4">
                  <c:v>349568143</c:v>
                </c:pt>
                <c:pt idx="5">
                  <c:v>848733938</c:v>
                </c:pt>
                <c:pt idx="6">
                  <c:v>547181779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>
              <a:defRPr sz="2800"/>
            </a:pPr>
            <a:r>
              <a:rPr lang="en-US" sz="2800" dirty="0"/>
              <a:t>County Reliance on </a:t>
            </a:r>
            <a:r>
              <a:rPr lang="en-US" sz="2800" dirty="0" smtClean="0"/>
              <a:t>Property </a:t>
            </a:r>
            <a:r>
              <a:rPr lang="en-US" sz="2800" dirty="0"/>
              <a:t>Taxes for Own Revenues Has Grown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Sheet2!$D$59</c:f>
              <c:strCache>
                <c:ptCount val="1"/>
                <c:pt idx="0">
                  <c:v>FY 2009</c:v>
                </c:pt>
              </c:strCache>
            </c:strRef>
          </c:tx>
          <c:cat>
            <c:strRef>
              <c:f>Sheet2!$C$60:$C$63</c:f>
              <c:strCache>
                <c:ptCount val="4"/>
                <c:pt idx="0">
                  <c:v>Real/Other Property Taxes</c:v>
                </c:pt>
                <c:pt idx="1">
                  <c:v>Charges for Services</c:v>
                </c:pt>
                <c:pt idx="2">
                  <c:v>Local Sales Taxes</c:v>
                </c:pt>
                <c:pt idx="3">
                  <c:v>All Other Taxes &amp; Revenues </c:v>
                </c:pt>
              </c:strCache>
            </c:strRef>
          </c:cat>
          <c:val>
            <c:numRef>
              <c:f>Sheet2!$D$60:$D$63</c:f>
              <c:numCache>
                <c:formatCode>0.0%</c:formatCode>
                <c:ptCount val="4"/>
                <c:pt idx="0">
                  <c:v>0.64324833189602471</c:v>
                </c:pt>
                <c:pt idx="1">
                  <c:v>0.10191293085538618</c:v>
                </c:pt>
                <c:pt idx="2">
                  <c:v>5.8406881200978408E-2</c:v>
                </c:pt>
                <c:pt idx="3">
                  <c:v>0.19643185604761121</c:v>
                </c:pt>
              </c:numCache>
            </c:numRef>
          </c:val>
        </c:ser>
        <c:ser>
          <c:idx val="1"/>
          <c:order val="1"/>
          <c:tx>
            <c:strRef>
              <c:f>Sheet2!$E$59</c:f>
              <c:strCache>
                <c:ptCount val="1"/>
                <c:pt idx="0">
                  <c:v>FY 1999</c:v>
                </c:pt>
              </c:strCache>
            </c:strRef>
          </c:tx>
          <c:cat>
            <c:strRef>
              <c:f>Sheet2!$C$60:$C$63</c:f>
              <c:strCache>
                <c:ptCount val="4"/>
                <c:pt idx="0">
                  <c:v>Real/Other Property Taxes</c:v>
                </c:pt>
                <c:pt idx="1">
                  <c:v>Charges for Services</c:v>
                </c:pt>
                <c:pt idx="2">
                  <c:v>Local Sales Taxes</c:v>
                </c:pt>
                <c:pt idx="3">
                  <c:v>All Other Taxes &amp; Revenues </c:v>
                </c:pt>
              </c:strCache>
            </c:strRef>
          </c:cat>
          <c:val>
            <c:numRef>
              <c:f>Sheet2!$E$60:$E$63</c:f>
              <c:numCache>
                <c:formatCode>0.0%</c:formatCode>
                <c:ptCount val="4"/>
                <c:pt idx="0">
                  <c:v>0.60531640822360044</c:v>
                </c:pt>
                <c:pt idx="1">
                  <c:v>9.4520747014439258E-2</c:v>
                </c:pt>
                <c:pt idx="2">
                  <c:v>7.4052056600017929E-2</c:v>
                </c:pt>
                <c:pt idx="3">
                  <c:v>0.22611078816194274</c:v>
                </c:pt>
              </c:numCache>
            </c:numRef>
          </c:val>
        </c:ser>
        <c:ser>
          <c:idx val="2"/>
          <c:order val="2"/>
          <c:tx>
            <c:strRef>
              <c:f>Sheet2!$F$59</c:f>
              <c:strCache>
                <c:ptCount val="1"/>
                <c:pt idx="0">
                  <c:v>FY 1989</c:v>
                </c:pt>
              </c:strCache>
            </c:strRef>
          </c:tx>
          <c:cat>
            <c:strRef>
              <c:f>Sheet2!$C$60:$C$63</c:f>
              <c:strCache>
                <c:ptCount val="4"/>
                <c:pt idx="0">
                  <c:v>Real/Other Property Taxes</c:v>
                </c:pt>
                <c:pt idx="1">
                  <c:v>Charges for Services</c:v>
                </c:pt>
                <c:pt idx="2">
                  <c:v>Local Sales Taxes</c:v>
                </c:pt>
                <c:pt idx="3">
                  <c:v>All Other Taxes &amp; Revenues </c:v>
                </c:pt>
              </c:strCache>
            </c:strRef>
          </c:cat>
          <c:val>
            <c:numRef>
              <c:f>Sheet2!$F$60:$F$63</c:f>
              <c:numCache>
                <c:formatCode>0.0%</c:formatCode>
                <c:ptCount val="4"/>
                <c:pt idx="0">
                  <c:v>0.62621021623850215</c:v>
                </c:pt>
                <c:pt idx="1">
                  <c:v>6.1608475751139383E-2</c:v>
                </c:pt>
                <c:pt idx="2">
                  <c:v>8.4139327494414967E-2</c:v>
                </c:pt>
                <c:pt idx="3">
                  <c:v>0.22804198051594748</c:v>
                </c:pt>
              </c:numCache>
            </c:numRef>
          </c:val>
        </c:ser>
        <c:axId val="187053952"/>
        <c:axId val="149598208"/>
      </c:barChart>
      <c:catAx>
        <c:axId val="187053952"/>
        <c:scaling>
          <c:orientation val="minMax"/>
        </c:scaling>
        <c:axPos val="b"/>
        <c:tickLblPos val="nextTo"/>
        <c:crossAx val="149598208"/>
        <c:crosses val="autoZero"/>
        <c:auto val="1"/>
        <c:lblAlgn val="ctr"/>
        <c:lblOffset val="100"/>
      </c:catAx>
      <c:valAx>
        <c:axId val="149598208"/>
        <c:scaling>
          <c:orientation val="minMax"/>
        </c:scaling>
        <c:axPos val="l"/>
        <c:majorGridlines/>
        <c:numFmt formatCode="0.0%" sourceLinked="1"/>
        <c:tickLblPos val="nextTo"/>
        <c:crossAx val="187053952"/>
        <c:crosses val="autoZero"/>
        <c:crossBetween val="between"/>
      </c:valAx>
    </c:plotArea>
    <c:legend>
      <c:legendPos val="r"/>
    </c:legend>
    <c:plotVisOnly val="1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>
              <a:defRPr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% Annual Growth 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8.7797942070017582E-3"/>
          <c:y val="1.6913319238900711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charts!$C$30</c:f>
              <c:strCache>
                <c:ptCount val="1"/>
                <c:pt idx="0">
                  <c:v>Real Property Tax Revenues</c:v>
                </c:pt>
              </c:strCache>
            </c:strRef>
          </c:tx>
          <c:marker>
            <c:symbol val="none"/>
          </c:marker>
          <c:cat>
            <c:strRef>
              <c:f>charts!$B$31:$B$52</c:f>
              <c:strCache>
                <c:ptCount val="2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 est.</c:v>
                </c:pt>
                <c:pt idx="21">
                  <c:v>2011 est.</c:v>
                </c:pt>
              </c:strCache>
            </c:strRef>
          </c:cat>
          <c:val>
            <c:numRef>
              <c:f>charts!$C$31:$C$52</c:f>
              <c:numCache>
                <c:formatCode>0.0%</c:formatCode>
                <c:ptCount val="22"/>
                <c:pt idx="0">
                  <c:v>0.13567301727062117</c:v>
                </c:pt>
                <c:pt idx="1">
                  <c:v>8.5178508070961514E-2</c:v>
                </c:pt>
                <c:pt idx="2">
                  <c:v>3.4693867053321878E-2</c:v>
                </c:pt>
                <c:pt idx="3">
                  <c:v>2.0768978640101972E-2</c:v>
                </c:pt>
                <c:pt idx="4">
                  <c:v>2.551203430438953E-2</c:v>
                </c:pt>
                <c:pt idx="5">
                  <c:v>2.9519564908975233E-2</c:v>
                </c:pt>
                <c:pt idx="6">
                  <c:v>3.3112723521455889E-2</c:v>
                </c:pt>
                <c:pt idx="7">
                  <c:v>5.9371632380558474E-2</c:v>
                </c:pt>
                <c:pt idx="8">
                  <c:v>5.0201482226670979E-2</c:v>
                </c:pt>
                <c:pt idx="9">
                  <c:v>5.1350651392919833E-2</c:v>
                </c:pt>
                <c:pt idx="10">
                  <c:v>6.4293334371727032E-2</c:v>
                </c:pt>
                <c:pt idx="11">
                  <c:v>7.8823134952190427E-2</c:v>
                </c:pt>
                <c:pt idx="12">
                  <c:v>0.10854659331747607</c:v>
                </c:pt>
                <c:pt idx="13">
                  <c:v>0.10463695488066722</c:v>
                </c:pt>
                <c:pt idx="14">
                  <c:v>9.5461080324189346E-2</c:v>
                </c:pt>
                <c:pt idx="15">
                  <c:v>9.8418321330016725E-2</c:v>
                </c:pt>
                <c:pt idx="16">
                  <c:v>0.1006811664370022</c:v>
                </c:pt>
                <c:pt idx="17">
                  <c:v>0.10579684625140165</c:v>
                </c:pt>
                <c:pt idx="18">
                  <c:v>6.9503775666998724E-2</c:v>
                </c:pt>
                <c:pt idx="19">
                  <c:v>5.6422750009700109E-2</c:v>
                </c:pt>
                <c:pt idx="20">
                  <c:v>2.0000000000000052E-3</c:v>
                </c:pt>
                <c:pt idx="21">
                  <c:v>-2.8000000000000004E-2</c:v>
                </c:pt>
              </c:numCache>
            </c:numRef>
          </c:val>
        </c:ser>
        <c:marker val="1"/>
        <c:axId val="153971328"/>
        <c:axId val="153989504"/>
      </c:lineChart>
      <c:catAx>
        <c:axId val="153971328"/>
        <c:scaling>
          <c:orientation val="minMax"/>
        </c:scaling>
        <c:axPos val="b"/>
        <c:tickLblPos val="low"/>
        <c:crossAx val="153989504"/>
        <c:crosses val="autoZero"/>
        <c:auto val="1"/>
        <c:lblAlgn val="ctr"/>
        <c:lblOffset val="100"/>
      </c:catAx>
      <c:valAx>
        <c:axId val="153989504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53971328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2000"/>
            </a:pP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…Growth 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in Total Local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Revenues Still Declining</a:t>
            </a:r>
            <a:r>
              <a:rPr lang="en-US" sz="3200" b="0" baseline="0" dirty="0" smtClean="0">
                <a:latin typeface="Times New Roman" pitchFamily="18" charset="0"/>
                <a:cs typeface="Times New Roman" pitchFamily="18" charset="0"/>
              </a:rPr>
              <a:t> as Well</a:t>
            </a:r>
          </a:p>
          <a:p>
            <a:pPr>
              <a:defRPr sz="2000"/>
            </a:pPr>
            <a:endParaRPr lang="en-US" sz="3200" b="0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13005838055289951"/>
          <c:y val="2.5114155251141548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charts!$C$82</c:f>
              <c:strCache>
                <c:ptCount val="1"/>
                <c:pt idx="0">
                  <c:v>Growth in Total Local Revenues</c:v>
                </c:pt>
              </c:strCache>
            </c:strRef>
          </c:tx>
          <c:marker>
            <c:symbol val="none"/>
          </c:marker>
          <c:cat>
            <c:strRef>
              <c:f>charts!$B$83:$B$104</c:f>
              <c:strCache>
                <c:ptCount val="2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 est.</c:v>
                </c:pt>
                <c:pt idx="21">
                  <c:v>2011 est.</c:v>
                </c:pt>
              </c:strCache>
            </c:strRef>
          </c:cat>
          <c:val>
            <c:numRef>
              <c:f>charts!$C$83:$C$104</c:f>
              <c:numCache>
                <c:formatCode>0.0%</c:formatCode>
                <c:ptCount val="22"/>
                <c:pt idx="0">
                  <c:v>0.10438209777310142</c:v>
                </c:pt>
                <c:pt idx="1">
                  <c:v>7.5176804780009418E-2</c:v>
                </c:pt>
                <c:pt idx="2">
                  <c:v>3.4090859179956245E-2</c:v>
                </c:pt>
                <c:pt idx="3">
                  <c:v>3.7607510782208718E-2</c:v>
                </c:pt>
                <c:pt idx="4">
                  <c:v>6.7928593595577361E-2</c:v>
                </c:pt>
                <c:pt idx="5">
                  <c:v>6.6164158599109846E-2</c:v>
                </c:pt>
                <c:pt idx="6">
                  <c:v>4.7859062737883214E-2</c:v>
                </c:pt>
                <c:pt idx="7">
                  <c:v>6.6792924474809584E-2</c:v>
                </c:pt>
                <c:pt idx="8">
                  <c:v>5.9218074241612934E-2</c:v>
                </c:pt>
                <c:pt idx="9">
                  <c:v>4.5716866746168414E-2</c:v>
                </c:pt>
                <c:pt idx="10">
                  <c:v>4.3028833323205166E-2</c:v>
                </c:pt>
                <c:pt idx="11">
                  <c:v>4.9954839939691589E-2</c:v>
                </c:pt>
                <c:pt idx="12">
                  <c:v>5.0203411320496646E-2</c:v>
                </c:pt>
                <c:pt idx="13">
                  <c:v>6.3116554965390384E-2</c:v>
                </c:pt>
                <c:pt idx="14">
                  <c:v>7.7846503056697824E-2</c:v>
                </c:pt>
                <c:pt idx="15">
                  <c:v>8.7852300930091248E-2</c:v>
                </c:pt>
                <c:pt idx="16">
                  <c:v>9.6671050586987564E-2</c:v>
                </c:pt>
                <c:pt idx="17">
                  <c:v>7.9708805536628832E-2</c:v>
                </c:pt>
                <c:pt idx="18">
                  <c:v>4.9370365609350486E-2</c:v>
                </c:pt>
                <c:pt idx="19">
                  <c:v>2.4809694580914605E-2</c:v>
                </c:pt>
                <c:pt idx="20">
                  <c:v>-3.5999999999999997E-2</c:v>
                </c:pt>
                <c:pt idx="21">
                  <c:v>-1.2E-2</c:v>
                </c:pt>
              </c:numCache>
            </c:numRef>
          </c:val>
        </c:ser>
        <c:marker val="1"/>
        <c:axId val="154003712"/>
        <c:axId val="155406336"/>
      </c:lineChart>
      <c:catAx>
        <c:axId val="154003712"/>
        <c:scaling>
          <c:orientation val="minMax"/>
        </c:scaling>
        <c:axPos val="b"/>
        <c:tickLblPos val="low"/>
        <c:crossAx val="155406336"/>
        <c:crosses val="autoZero"/>
        <c:auto val="1"/>
        <c:lblAlgn val="ctr"/>
        <c:lblOffset val="100"/>
      </c:catAx>
      <c:valAx>
        <c:axId val="155406336"/>
        <c:scaling>
          <c:orientation val="minMax"/>
        </c:scaling>
        <c:axPos val="l"/>
        <c:majorGridlines/>
        <c:numFmt formatCode="0.0%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54003712"/>
        <c:crosses val="autoZero"/>
        <c:crossBetween val="between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26792167234501846"/>
          <c:y val="0.17193967988470391"/>
          <c:w val="0.45405227603630016"/>
          <c:h val="0.74522798878597096"/>
        </c:manualLayout>
      </c:layout>
      <c:pieChart>
        <c:varyColors val="1"/>
        <c:ser>
          <c:idx val="0"/>
          <c:order val="0"/>
          <c:tx>
            <c:strRef>
              <c:f>Sheet1!$F$79</c:f>
              <c:strCache>
                <c:ptCount val="1"/>
                <c:pt idx="0">
                  <c:v>FY 2009 Revenue Sources for Counties</c:v>
                </c:pt>
              </c:strCache>
            </c:strRef>
          </c:tx>
          <c:dLbls>
            <c:dLbl>
              <c:idx val="0"/>
              <c:layout>
                <c:manualLayout>
                  <c:x val="2.1169407820100409E-2"/>
                  <c:y val="-5.0628080307596822E-2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-1.6633307584411897E-2"/>
                  <c:y val="2.5375475360169212E-2"/>
                </c:manualLayout>
              </c:layout>
              <c:showVal val="1"/>
              <c:showCatName val="1"/>
            </c:dLbl>
            <c:dLbl>
              <c:idx val="2"/>
              <c:layout>
                <c:manualLayout>
                  <c:x val="2.7448261041191049E-2"/>
                  <c:y val="-2.439820022497188E-2"/>
                </c:manualLayout>
              </c:layout>
              <c:showVal val="1"/>
              <c:showCatName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Sheet1!$E$80:$E$82</c:f>
              <c:strCache>
                <c:ptCount val="3"/>
                <c:pt idx="0">
                  <c:v>County Revenue</c:v>
                </c:pt>
                <c:pt idx="1">
                  <c:v>State Sources</c:v>
                </c:pt>
                <c:pt idx="2">
                  <c:v>Federal Sources</c:v>
                </c:pt>
              </c:strCache>
            </c:strRef>
          </c:cat>
          <c:val>
            <c:numRef>
              <c:f>Sheet1!$F$80:$F$82</c:f>
              <c:numCache>
                <c:formatCode>0%</c:formatCode>
                <c:ptCount val="3"/>
                <c:pt idx="0">
                  <c:v>0.62811028917283118</c:v>
                </c:pt>
                <c:pt idx="1">
                  <c:v>0.20871351437364608</c:v>
                </c:pt>
                <c:pt idx="2">
                  <c:v>3.1275202250888812E-2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Sheet1!$F$122</c:f>
              <c:strCache>
                <c:ptCount val="1"/>
                <c:pt idx="0">
                  <c:v>FY 2009 Revenue Sources for Counties Net of NoVA</c:v>
                </c:pt>
              </c:strCache>
            </c:strRef>
          </c:tx>
          <c:dLbls>
            <c:dLbl>
              <c:idx val="0"/>
              <c:layout>
                <c:manualLayout>
                  <c:x val="1.7931022033525042E-2"/>
                  <c:y val="4.0253425259641831E-2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-1.1113445757382155E-2"/>
                  <c:y val="-3.6235793492320797E-2"/>
                </c:manualLayout>
              </c:layout>
              <c:showVal val="1"/>
              <c:showCatName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/>
                      <a:t>Federal Sources, 6%</a:t>
                    </a:r>
                  </a:p>
                </c:rich>
              </c:tx>
              <c:showVal val="1"/>
              <c:showCatName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  <c:showCatName val="1"/>
            <c:showLeaderLines val="1"/>
          </c:dLbls>
          <c:cat>
            <c:strRef>
              <c:f>Sheet1!$E$123:$E$125</c:f>
              <c:strCache>
                <c:ptCount val="3"/>
                <c:pt idx="0">
                  <c:v>County Revenue</c:v>
                </c:pt>
                <c:pt idx="1">
                  <c:v>State Sources</c:v>
                </c:pt>
                <c:pt idx="2">
                  <c:v>Federal Sources</c:v>
                </c:pt>
              </c:strCache>
            </c:strRef>
          </c:cat>
          <c:val>
            <c:numRef>
              <c:f>Sheet1!$F$123:$F$125</c:f>
              <c:numCache>
                <c:formatCode>0%</c:formatCode>
                <c:ptCount val="3"/>
                <c:pt idx="0">
                  <c:v>0.51570575723636214</c:v>
                </c:pt>
                <c:pt idx="1">
                  <c:v>0.42311525775526382</c:v>
                </c:pt>
                <c:pt idx="2">
                  <c:v>6.1178985008374341E-2</c:v>
                </c:pt>
              </c:numCache>
            </c:numRef>
          </c:val>
        </c:ser>
        <c:dLbls>
          <c:showVal val="1"/>
        </c:dLbls>
        <c:firstSliceAng val="0"/>
      </c:pieChart>
    </c:plotArea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>
              <a:defRPr sz="2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2800" b="1" i="0" baseline="0" dirty="0"/>
              <a:t>Medicaid Expenditures Growing </a:t>
            </a:r>
            <a:r>
              <a:rPr lang="en-US" sz="2800" b="1" i="0" baseline="0" dirty="0" smtClean="0"/>
              <a:t>Faster</a:t>
            </a:r>
            <a:endParaRPr lang="en-US" sz="2800" dirty="0"/>
          </a:p>
          <a:p>
            <a:pPr algn="ctr">
              <a:defRPr sz="2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en-US" sz="2800" b="1" i="0" baseline="0" dirty="0"/>
              <a:t> Than Rest of State Budget</a:t>
            </a:r>
            <a:endParaRPr lang="en-US" sz="2800" dirty="0"/>
          </a:p>
        </c:rich>
      </c:tx>
      <c:layout>
        <c:manualLayout>
          <c:xMode val="edge"/>
          <c:yMode val="edge"/>
          <c:x val="0.13636827063283771"/>
          <c:y val="3.4062788663045025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75710703779234"/>
          <c:y val="0.21824689825302651"/>
          <c:w val="0.84650586047060905"/>
          <c:h val="0.63152293962577888"/>
        </c:manualLayout>
      </c:layout>
      <c:barChart>
        <c:barDir val="col"/>
        <c:grouping val="clustered"/>
        <c:ser>
          <c:idx val="0"/>
          <c:order val="0"/>
          <c:tx>
            <c:strRef>
              <c:f>Sheet1!$B$6</c:f>
              <c:strCache>
                <c:ptCount val="1"/>
                <c:pt idx="0">
                  <c:v>Total Expenditures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1"/>
            <c:spPr>
              <a:solidFill>
                <a:schemeClr val="tx2">
                  <a:lumMod val="40000"/>
                  <a:lumOff val="60000"/>
                </a:schemeClr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2"/>
            <c:spPr>
              <a:pattFill prst="dkUpDiag">
                <a:fgClr>
                  <a:srgbClr val="FFFFFF"/>
                </a:fgClr>
                <a:bgClr>
                  <a:srgbClr val="FF0000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3"/>
            <c:spPr>
              <a:pattFill prst="dkUpDiag">
                <a:fgClr>
                  <a:srgbClr val="FF0000"/>
                </a:fgClr>
                <a:bgClr>
                  <a:srgbClr val="FFFFFF"/>
                </a:bgClr>
              </a:pattFill>
              <a:ln w="12700">
                <a:solidFill>
                  <a:srgbClr val="000000"/>
                </a:solidFill>
                <a:prstDash val="solid"/>
              </a:ln>
            </c:spPr>
          </c:dPt>
          <c:cat>
            <c:numRef>
              <c:f>Sheet1!$C$5:$P$5</c:f>
              <c:numCache>
                <c:formatCode>General</c:formatCode>
                <c:ptCount val="14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</c:numCache>
            </c:numRef>
          </c:cat>
          <c:val>
            <c:numRef>
              <c:f>Sheet1!$C$6:$P$6</c:f>
              <c:numCache>
                <c:formatCode>General</c:formatCode>
                <c:ptCount val="14"/>
                <c:pt idx="0">
                  <c:v>2240.1</c:v>
                </c:pt>
                <c:pt idx="1">
                  <c:v>2498.1999999999998</c:v>
                </c:pt>
                <c:pt idx="2">
                  <c:v>2762.5</c:v>
                </c:pt>
                <c:pt idx="3">
                  <c:v>3355.6</c:v>
                </c:pt>
                <c:pt idx="4">
                  <c:v>3342</c:v>
                </c:pt>
                <c:pt idx="5">
                  <c:v>3593.3</c:v>
                </c:pt>
                <c:pt idx="6">
                  <c:v>4079.5</c:v>
                </c:pt>
                <c:pt idx="7">
                  <c:v>4428.9000000000005</c:v>
                </c:pt>
                <c:pt idx="8">
                  <c:v>4702.4000000000005</c:v>
                </c:pt>
                <c:pt idx="9">
                  <c:v>4981.4000000000005</c:v>
                </c:pt>
                <c:pt idx="10">
                  <c:v>5390</c:v>
                </c:pt>
                <c:pt idx="11">
                  <c:v>6185</c:v>
                </c:pt>
                <c:pt idx="12">
                  <c:v>6921</c:v>
                </c:pt>
                <c:pt idx="13">
                  <c:v>7481</c:v>
                </c:pt>
              </c:numCache>
            </c:numRef>
          </c:val>
        </c:ser>
        <c:axId val="155567616"/>
        <c:axId val="155569536"/>
      </c:barChart>
      <c:catAx>
        <c:axId val="1555676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Fiscal Year</a:t>
                </a:r>
              </a:p>
            </c:rich>
          </c:tx>
          <c:layout>
            <c:manualLayout>
              <c:xMode val="edge"/>
              <c:yMode val="edge"/>
              <c:x val="0.50479708369787324"/>
              <c:y val="0.9225188711876115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155569536"/>
        <c:crosses val="autoZero"/>
        <c:auto val="1"/>
        <c:lblAlgn val="ctr"/>
        <c:lblOffset val="100"/>
        <c:tickLblSkip val="1"/>
        <c:tickMarkSkip val="1"/>
      </c:catAx>
      <c:valAx>
        <c:axId val="15556953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$ Mil.</a:t>
                </a:r>
              </a:p>
            </c:rich>
          </c:tx>
          <c:layout>
            <c:manualLayout>
              <c:xMode val="edge"/>
              <c:yMode val="edge"/>
              <c:x val="1.7751181102362262E-2"/>
              <c:y val="0.50769504974668866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1555676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0.78667</cdr:x>
      <cdr:y>0.32362</cdr:y>
    </cdr:from>
    <cdr:to>
      <cdr:x>0.89418</cdr:x>
      <cdr:y>0.37402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91313" y="1957388"/>
          <a:ext cx="91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Current forecast</a:t>
          </a:r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0.38318</cdr:x>
      <cdr:y>0.26027</cdr:y>
    </cdr:from>
    <cdr:to>
      <cdr:x>0.49533</cdr:x>
      <cdr:y>0.42466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24199" y="14477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0.01869</cdr:x>
      <cdr:y>0.26027</cdr:y>
    </cdr:from>
    <cdr:to>
      <cdr:x>0.47664</cdr:x>
      <cdr:y>0.32877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52399" y="1447799"/>
          <a:ext cx="3733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0.01869</cdr:x>
      <cdr:y>0.23288</cdr:y>
    </cdr:from>
    <cdr:to>
      <cdr:x>0.31776</cdr:x>
      <cdr:y>0.30137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52399" y="1295399"/>
          <a:ext cx="24384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 smtClean="0">
              <a:latin typeface="Times New Roman" pitchFamily="18" charset="0"/>
              <a:cs typeface="Times New Roman" pitchFamily="18" charset="0"/>
            </a:rPr>
            <a:t>% Annual Growth </a:t>
          </a:r>
          <a:endParaRPr lang="en-US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BECFC-3743-45BE-92E1-AB73C099EF1F}" type="datetimeFigureOut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C494B-7DD3-452B-A582-904B0191869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to Counties</a:t>
            </a:r>
            <a:r>
              <a:rPr lang="en-US" baseline="0" dirty="0" smtClean="0"/>
              <a:t>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BC494B-7DD3-452B-A582-904B0191869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7094-858B-4FEE-8972-D90E77BEED52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2712-07FE-4B5A-AF3D-61B2069D852D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8A0A1-FBFB-4B33-B56C-FD253EAF84E6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94630-EF59-4369-92DF-EE29E78260E1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07AB4-6F95-4027-91C7-8AA21B272EAC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40AE-DD82-4375-AAEF-63D1D800FA6B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431C7-D294-4A26-91C1-0A172B4B41F7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78B38-7205-455A-A41B-93AB4CC64514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559C1-5ADB-4FA6-97EC-B8416F1881A6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02E0-17D2-4F96-AAC2-6D5F4C6F7165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F878-5854-4A9A-90A6-686A1752617E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0E071-9A0D-4556-9D2A-D480468BA96B}" type="datetime1">
              <a:rPr lang="en-US" smtClean="0"/>
              <a:pPr/>
              <a:t>11/11/2010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878FC-456D-49B2-8AA7-977186C9F0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Forecasting the Financial Future for Virginia’s Localities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James J. Regimbal Jr.</a:t>
            </a:r>
          </a:p>
          <a:p>
            <a:r>
              <a:rPr lang="en-US" dirty="0" smtClean="0"/>
              <a:t>Virginia Association of Counties</a:t>
            </a:r>
          </a:p>
          <a:p>
            <a:r>
              <a:rPr lang="en-US" dirty="0" smtClean="0"/>
              <a:t>November 2010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Virginia Existing Home Prices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i="1" dirty="0" smtClean="0"/>
              <a:t>May</a:t>
            </a:r>
            <a:r>
              <a:rPr lang="en-US" dirty="0" smtClean="0"/>
              <a:t> Have Bottomed in 2010.1Q …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1998" y="1676402"/>
          <a:ext cx="7543801" cy="4648197"/>
        </p:xfrm>
        <a:graphic>
          <a:graphicData uri="http://schemas.openxmlformats.org/drawingml/2006/table">
            <a:tbl>
              <a:tblPr/>
              <a:tblGrid>
                <a:gridCol w="2262130"/>
                <a:gridCol w="838200"/>
                <a:gridCol w="838200"/>
                <a:gridCol w="838200"/>
                <a:gridCol w="959386"/>
                <a:gridCol w="969485"/>
                <a:gridCol w="838200"/>
              </a:tblGrid>
              <a:tr h="394084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Median Sales Price of Existing Single-Family Homes for Metropolitan Areas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372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(Thousands $)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80008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19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Metropolitan Area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2007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2008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2009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sng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2010.I 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2010.II p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U.S.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$217.9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$196.6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$172.1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$166.4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$176.9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South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178.8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169.4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155.0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 142.6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155.5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Richmond, VA 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233.7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223.5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N/A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 N/A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199.6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Hampton Roads Metro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226.8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220.0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210.0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 195.0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210.0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37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Washington D.C. Metro 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430.8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343.4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308.6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 292.6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 331.6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52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3229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*All areas are metropolitan statistical areas (MSA) as defined by the US Office of Management and Budget as of 2004.  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5529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They include the named central city and surrounding areas.  N/A  Not Available   p  Preliminary   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80008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552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©2010 National Association of REALTORS®</a:t>
                      </a: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800080"/>
                        </a:solidFill>
                        <a:latin typeface="Times New Roman"/>
                      </a:endParaRPr>
                    </a:p>
                  </a:txBody>
                  <a:tcPr marL="8179" marR="8179" marT="81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Commercial Real Estate Still Declining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1219200"/>
          <a:ext cx="7315200" cy="5003800"/>
        </p:xfrm>
        <a:graphic>
          <a:graphicData uri="http://schemas.openxmlformats.org/drawingml/2006/table">
            <a:tbl>
              <a:tblPr/>
              <a:tblGrid>
                <a:gridCol w="5264838"/>
                <a:gridCol w="868698"/>
                <a:gridCol w="1181664"/>
              </a:tblGrid>
              <a:tr h="82254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Virginia Commercial Real Estate Activity - 2010 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15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1st Q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2nd Q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270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Sales Volume Compared with Previous Quarter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-10%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-14%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2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Sales Volume Compared with Previous Year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-12%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-15%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2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Sales Prices Compared with Previous Quarter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-11%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2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Sales Prices Compared with Previous Year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-12%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-16%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2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Volume of New Construction Compared with Previous Quarter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-10%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-4%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2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Leasing Activity Compared with Previous Quarter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-11%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27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Rental Rates Compared with Previous Quarter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-7%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-11%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204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411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©2010 National Association of REALTORS®</a:t>
                      </a: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845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Commercial Real Estate QUARTERLY MARKET SURVEY,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June and September 2010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959" marR="6959" marT="69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Property Tax Revenues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Expected to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Decline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At Least Through FY 2011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838200" y="1524000"/>
          <a:ext cx="7467601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5943600"/>
            <a:ext cx="405732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200" b="1" dirty="0" smtClean="0"/>
              <a:t>Growth in Total RE Assessed Values (106 localities surveyed):</a:t>
            </a:r>
            <a:endParaRPr lang="en-US" sz="1200" dirty="0" smtClean="0"/>
          </a:p>
          <a:p>
            <a:r>
              <a:rPr lang="en-US" sz="1200" b="1" dirty="0" smtClean="0"/>
              <a:t> 2009 to 2010:	 	-5.0%</a:t>
            </a:r>
            <a:endParaRPr lang="en-US" sz="1200" dirty="0" smtClean="0"/>
          </a:p>
          <a:p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884501" y="5943600"/>
            <a:ext cx="36429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200" b="1" dirty="0" smtClean="0"/>
              <a:t>Growth in Total RE Revenues (109 localities surveyed):</a:t>
            </a:r>
            <a:endParaRPr lang="en-US" sz="1200" dirty="0" smtClean="0"/>
          </a:p>
          <a:p>
            <a:r>
              <a:rPr lang="en-US" sz="1200" b="1" dirty="0" smtClean="0"/>
              <a:t>FY2009 to FY2010:		  0.2%</a:t>
            </a:r>
            <a:endParaRPr lang="en-US" sz="1200" dirty="0" smtClean="0"/>
          </a:p>
          <a:p>
            <a:r>
              <a:rPr lang="en-US" sz="1200" b="1" dirty="0" smtClean="0"/>
              <a:t>FY2010 to budgeted FY2011:   	 -2.8%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C5329D02-82CE-443C-BCD9-23E81241F20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91000" y="5715000"/>
            <a:ext cx="8704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Fiscal Year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33401" y="228600"/>
          <a:ext cx="8153400" cy="5715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14800" y="5715000"/>
            <a:ext cx="8704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Fiscal Year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5867400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107 localities responding to VML/VACO survey: 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FY2009 to FY2010:		-3.6%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FY2010 to budgeted FY2011:	-1.2%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State Sources Provided Only 21%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of All County Revenues in FY 2009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6400800"/>
            <a:ext cx="31021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Auditor of Public Accounts Comparative Report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457200" y="1219200"/>
          <a:ext cx="8153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838200" y="1524000"/>
          <a:ext cx="7486649" cy="4676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4632" y="381000"/>
            <a:ext cx="74690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… But 42% of All FY 2009 County Revenues 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If 4 Northern Virginia Counties* Are Excluded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6324600"/>
            <a:ext cx="44507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* Counties of Arlington, Fairfax, Loudoun, Prince William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State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GF Appropriations to Localities Has Decreased by $1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Bil</a:t>
            </a:r>
            <a:r>
              <a:rPr lang="en-US" sz="32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lion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Since FY 2009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400800"/>
            <a:ext cx="41553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(1) Does </a:t>
            </a:r>
            <a:r>
              <a:rPr lang="en-US" sz="1000" u="sng" dirty="0" smtClean="0"/>
              <a:t>not</a:t>
            </a:r>
            <a:r>
              <a:rPr lang="en-US" sz="1000" dirty="0" smtClean="0"/>
              <a:t> include appropriated federal stimulus funds in FY 10 and FY 11.</a:t>
            </a:r>
            <a:endParaRPr lang="en-US" sz="1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1295400"/>
          <a:ext cx="7848598" cy="4989392"/>
        </p:xfrm>
        <a:graphic>
          <a:graphicData uri="http://schemas.openxmlformats.org/drawingml/2006/table">
            <a:tbl>
              <a:tblPr/>
              <a:tblGrid>
                <a:gridCol w="3078091"/>
                <a:gridCol w="1174116"/>
                <a:gridCol w="1198797"/>
                <a:gridCol w="1198797"/>
                <a:gridCol w="1198797"/>
              </a:tblGrid>
              <a:tr h="382033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2009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2010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2011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2012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76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Direct Aid to K-12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$5,607.6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$4,769.8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$4,739.3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$4,903.1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642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Health and Human Services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888.4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878.7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823.3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813.7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CSA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299.7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279.2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272.2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274.0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Community MH/MR Services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249.4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256.5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230.1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230.1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Local Social Services Staff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117.4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117.4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114.4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111.4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Community Health Programs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117.6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116.9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106.1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105.0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50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Welfare Services and Programs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104.3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108.7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100.5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93.2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Public Safety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734.3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556.8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671.6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642.7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Local Sheriffs Offices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406.1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257.1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399.9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387.4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Local Police Depts HB 599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197.3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180.8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178.7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160.0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Local Jail Per diem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80.1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68.1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47.6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49.9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86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Assistance for Juvenile Justice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50.8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50.8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45.4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45.4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Constitutional Officers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155.3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142.2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144.2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144.2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Car Tax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950.0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950.0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950.0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950.0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1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Aid-to-Locality Reduction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(50.0)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(50.0)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(60.0)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(60.0)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42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Local GF Aid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8,285.6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7,247.5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7,268.4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7,393.7 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768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GF Appropriations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$15,943.0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$14,787.2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$15,377.0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$16,021.1</a:t>
                      </a:r>
                    </a:p>
                  </a:txBody>
                  <a:tcPr marL="6608" marR="6608" marT="66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04800"/>
            <a:ext cx="7772400" cy="1066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…And Is Falling as a Percent of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Total GF Appropriations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752599"/>
          <a:ext cx="7924800" cy="4419602"/>
        </p:xfrm>
        <a:graphic>
          <a:graphicData uri="http://schemas.openxmlformats.org/drawingml/2006/table">
            <a:tbl>
              <a:tblPr/>
              <a:tblGrid>
                <a:gridCol w="3107974"/>
                <a:gridCol w="1185515"/>
                <a:gridCol w="1210437"/>
                <a:gridCol w="1210437"/>
                <a:gridCol w="1210437"/>
              </a:tblGrid>
              <a:tr h="354135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2009 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2010 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2011 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FY 2012 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Direct Aid to K-12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35.2%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32.3%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30.8%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30.6%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Health and Human Services Aid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5.6%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5.9%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5.4%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5.1%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Public Safety Aid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4.6%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3.8%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4.4%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4.0%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Car Tax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6.0%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6.4%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6.2%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5.9%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Constitutional Officers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1.0%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1.0%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0.9%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0.9%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Aid-to-Locality Reduction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-0.3%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-0.4%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07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Local GF Aid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52.0%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49.0%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47.3%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46.1%</a:t>
                      </a:r>
                    </a:p>
                  </a:txBody>
                  <a:tcPr marL="8223" marR="8223" marT="82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304800"/>
            <a:ext cx="80010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Existing Spending Pressures Will Limit State Aid to Localities for Foreseeable Future </a:t>
            </a:r>
            <a:endParaRPr lang="en-US" sz="32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1524000"/>
            <a:ext cx="8001000" cy="44196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Constitutional requirement to fill Rainy Day Fund.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	-	Requires deposit of half of growth above previous six-year average 	GF revenue growth.  Expect $200-300 million/year in deposits 	in FY 2014-2017 to restore fund.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Continued 10% Medicaid growth  rates (costs + utilization), plus new health care bill requirements in 2014 (additional Medicaid eligibility costs state $100’s of millions /yr).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VRS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contributions for both teachers and state employees will have to be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restored to actuarially sound levels.  Plus, adopted budget calls for 10 year payback of prior cuts.  Employer rates will significantly increase.</a:t>
            </a:r>
            <a:endParaRPr lang="en-US" sz="20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Continued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growth in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future biennia debt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service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requirements.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Other numerous pent-up demands for additional state agency funding, including growing VITA contractual demands.</a:t>
            </a:r>
            <a:endParaRPr lang="en-US" sz="20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No appetite for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general fund tax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increases and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additional revenue </a:t>
            </a: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pressures for </a:t>
            </a:r>
            <a:r>
              <a:rPr lang="en-US" sz="2000" kern="0" dirty="0" smtClean="0">
                <a:latin typeface="Times New Roman" pitchFamily="18" charset="0"/>
                <a:cs typeface="Times New Roman" pitchFamily="18" charset="0"/>
              </a:rPr>
              <a:t>transportation first.</a:t>
            </a:r>
            <a:endParaRPr lang="en-US" sz="20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kern="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3200" kern="0" dirty="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8458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6400800"/>
            <a:ext cx="77476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Out-year RDF balances could rise even higher if constitutional amendment passes, increasing max. from 10-15% of major GF taxes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“Bear” Case for Economy 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47800"/>
            <a:ext cx="8382000" cy="48307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Debt bubble has shifted from private to public sector.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Waning federal stimulus, potentially rising federal taxes, increasing protectionism &amp; regulation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Anemic job growth with low consumer confidence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Deflation risk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Slow real estate recovery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F8097C-A67D-4DA6-A054-6908C76B0E6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85800" y="228600"/>
            <a:ext cx="7772400" cy="1143000"/>
          </a:xfrm>
          <a:prstGeom prst="rect">
            <a:avLst/>
          </a:prstGeom>
        </p:spPr>
        <p:txBody>
          <a:bodyPr/>
          <a:lstStyle/>
          <a:p>
            <a:pPr lvl="0" algn="ctr">
              <a:defRPr/>
            </a:pPr>
            <a:r>
              <a:rPr lang="en-US" sz="3600" kern="0" dirty="0" smtClean="0">
                <a:solidFill>
                  <a:schemeClr val="tx2"/>
                </a:solidFill>
              </a:rPr>
              <a:t>2010-12 VRS Teacher Rates</a:t>
            </a:r>
          </a:p>
          <a:p>
            <a:pPr lvl="0" algn="ctr">
              <a:defRPr/>
            </a:pPr>
            <a:r>
              <a:rPr lang="en-US" sz="3600" kern="0" dirty="0" smtClean="0">
                <a:solidFill>
                  <a:schemeClr val="tx2"/>
                </a:solidFill>
              </a:rPr>
              <a:t> May Triple in Future Biennia</a:t>
            </a:r>
            <a:endParaRPr lang="en-US" sz="3600" kern="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4648200"/>
            <a:ext cx="8153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/>
              <a:t>2012-2014:</a:t>
            </a:r>
          </a:p>
          <a:p>
            <a:r>
              <a:rPr lang="en-US" sz="1600" b="1" dirty="0" smtClean="0"/>
              <a:t>“In setting the employer retirement contribution rates in subsequent biennia, the Board shall calculate a separate, supplemental employer contribution rate that will amortize the FY 2011 and 2012 contribution shortfalls over a 10-year period using the Board's assumed long-term rate of return. The Governor shall include funds to support payment of such Board-approved, supplemental employer contribution rates in the budget submitted to the General Assembly.”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82296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21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304800" y="228600"/>
          <a:ext cx="8553450" cy="5891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05200" y="2057400"/>
            <a:ext cx="3681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FY 1999-09 Avg. Growth = 9%,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FY 10 = 14.7%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248400"/>
            <a:ext cx="6629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* DMAS forecasted - does not include Medicaid expenditures for MH&amp;MR facilities and CSA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F8097C-A67D-4DA6-A054-6908C76B0E6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/>
        </p:nvGraphicFramePr>
        <p:xfrm>
          <a:off x="304800" y="457200"/>
          <a:ext cx="8337550" cy="5410200"/>
        </p:xfrm>
        <a:graphic>
          <a:graphicData uri="http://schemas.openxmlformats.org/presentationml/2006/ole">
            <p:oleObj spid="_x0000_s1026" name="Worksheet" r:id="rId3" imgW="9153716" imgH="5276660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VACO/VML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Survey Results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Indicate Localities Still Pessimistic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329D02-82CE-443C-BCD9-23E81241F2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295400"/>
            <a:ext cx="59436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304800"/>
            <a:ext cx="8229600" cy="1020762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Survey Indicates Declining State Aid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a Major Concern for Localities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1219200"/>
          <a:ext cx="5715000" cy="4800603"/>
        </p:xfrm>
        <a:graphic>
          <a:graphicData uri="http://schemas.openxmlformats.org/drawingml/2006/table">
            <a:tbl>
              <a:tblPr/>
              <a:tblGrid>
                <a:gridCol w="3520323"/>
                <a:gridCol w="1035113"/>
                <a:gridCol w="1159564"/>
              </a:tblGrid>
              <a:tr h="414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400" b="1" dirty="0" smtClean="0">
                          <a:latin typeface="Times New Roman"/>
                          <a:cs typeface="Times New Roman"/>
                        </a:rPr>
                        <a:t>Localities Citing Concern:</a:t>
                      </a:r>
                      <a:endParaRPr lang="en-US" sz="1400" b="1" dirty="0">
                        <a:latin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latin typeface="Times New Roman"/>
                          <a:ea typeface="Times New Roman"/>
                          <a:cs typeface="Times New Roman"/>
                        </a:rPr>
                        <a:t>2009 Total</a:t>
                      </a:r>
                    </a:p>
                  </a:txBody>
                  <a:tcPr marL="49049" marR="49049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latin typeface="Times New Roman"/>
                          <a:ea typeface="Times New Roman"/>
                          <a:cs typeface="Times New Roman"/>
                        </a:rPr>
                        <a:t>2010 Total</a:t>
                      </a:r>
                    </a:p>
                  </a:txBody>
                  <a:tcPr marL="49049" marR="49049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5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Declining personal property assessments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Declining real property values and taxes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Declining sales taxes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Other taxes and local revenue declining 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Declining economic conditions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Declining state aid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en-US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en-US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Declining state aid to Education 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en-US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458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Declining </a:t>
                      </a: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state aid to CSA /Social Services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Declining state aid to Comp Board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State mandates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Elimination of stimulus funds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Declining federal funds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Maintain level of services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Elimination of 599 Funds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6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Other</a:t>
                      </a: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49" marR="490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676400" y="6172200"/>
            <a:ext cx="7010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Total Concerns Expressed	</a:t>
            </a:r>
            <a:r>
              <a:rPr lang="en-US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353</a:t>
            </a:r>
            <a:r>
              <a:rPr lang="en-US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          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246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304800"/>
            <a:ext cx="8229600" cy="9445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Local Government Budgets Reduced by 2.7% and School Budgets by 3.3% in FY 2011 *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219200"/>
          <a:ext cx="6781800" cy="5383444"/>
        </p:xfrm>
        <a:graphic>
          <a:graphicData uri="http://schemas.openxmlformats.org/drawingml/2006/table">
            <a:tbl>
              <a:tblPr/>
              <a:tblGrid>
                <a:gridCol w="4750794"/>
                <a:gridCol w="2031006"/>
              </a:tblGrid>
              <a:tr h="533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400" dirty="0">
                        <a:latin typeface="Times New Roman"/>
                        <a:cs typeface="Times New Roman"/>
                      </a:endParaRP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In Top 3 Budget Balancing Actions</a:t>
                      </a: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Delay or cancellation of capital outlay/infrastructure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Personnel layoffs- RIF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Increase tax rates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Targeted cuts in other services and programs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Draw down reserves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Targeted cuts in public education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Hiring freeze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Across the board service cut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Renegotiate debt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Delay of annual equip. replacement programs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Reduced contributions to civic/cultural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Reducing staff health care benefits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Fee increases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8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Replacing local general funds with special funds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Salary or wage reductions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Early retirement incentives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Targeted cuts in public safety services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Personnel furloughs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Other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42397" marR="42397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71600" y="1524000"/>
            <a:ext cx="22460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* 109 localities responding 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Slide Number Placeholder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878FC-456D-49B2-8AA7-977186C9F02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304800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There Have Been Large Shifts in Virginia Employment Over the Last 10 Years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6477000"/>
            <a:ext cx="24096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Virginia Employment Commission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0" y="1371600"/>
          <a:ext cx="7619999" cy="4952997"/>
        </p:xfrm>
        <a:graphic>
          <a:graphicData uri="http://schemas.openxmlformats.org/drawingml/2006/table">
            <a:tbl>
              <a:tblPr/>
              <a:tblGrid>
                <a:gridCol w="2987439"/>
                <a:gridCol w="1236181"/>
                <a:gridCol w="1261156"/>
                <a:gridCol w="1111315"/>
                <a:gridCol w="1023908"/>
              </a:tblGrid>
              <a:tr h="591136"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June 2000 Employment</a:t>
                      </a:r>
                    </a:p>
                  </a:txBody>
                  <a:tcPr marL="7349" marR="7349" marT="7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June 2010 Employment</a:t>
                      </a:r>
                    </a:p>
                  </a:txBody>
                  <a:tcPr marL="7349" marR="7349" marT="7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Change</a:t>
                      </a:r>
                    </a:p>
                  </a:txBody>
                  <a:tcPr marL="7349" marR="7349" marT="7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% Change</a:t>
                      </a:r>
                    </a:p>
                  </a:txBody>
                  <a:tcPr marL="7349" marR="7349" marT="7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930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Total Nonfarm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3,557,400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3,674,400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117,000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3.3%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Natural Resources and Mining 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11,500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(1,800)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-15.7%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Construction 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214,600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182,600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(32,000)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-14.9%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Manufacturing 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364,900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231,800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(133,100)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-36.5%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Trade, Transportation, and Utilities </a:t>
                      </a:r>
                      <a:endParaRPr lang="en-US" sz="14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648,100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623,300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(24,800)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-3.8%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   Information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120,000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74,700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(45,300)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-37.8%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Finance </a:t>
                      </a:r>
                      <a:endParaRPr lang="en-US" sz="14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180,700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178,300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(2,400)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-1.3%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Professional and Business Services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575,200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643,400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68,200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11.9%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Educational and Health Services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330,700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460,000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129,300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39.1%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Leisure and Hospitality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317,700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366,900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49,200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15.5%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Other Services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162,200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197,700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35,500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21.9%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Government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632,000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706,000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74,000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11.7%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    Federal 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158,700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180,600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21,900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13.8%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    State 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139,400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149,500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10,100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7.2%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6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       Local 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333,900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375,900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42,000 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12.6%</a:t>
                      </a:r>
                    </a:p>
                  </a:txBody>
                  <a:tcPr marL="7349" marR="7349" marT="7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381000"/>
            <a:ext cx="82296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Where Are Jobs Coming Back?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219200"/>
          <a:ext cx="7315199" cy="5257808"/>
        </p:xfrm>
        <a:graphic>
          <a:graphicData uri="http://schemas.openxmlformats.org/drawingml/2006/table">
            <a:tbl>
              <a:tblPr/>
              <a:tblGrid>
                <a:gridCol w="2890441"/>
                <a:gridCol w="1196044"/>
                <a:gridCol w="1220206"/>
                <a:gridCol w="1075231"/>
                <a:gridCol w="933277"/>
              </a:tblGrid>
              <a:tr h="516868"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June 2009 Employment</a:t>
                      </a:r>
                    </a:p>
                  </a:txBody>
                  <a:tcPr marL="6888" marR="6888" marT="6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June 2010 Employment</a:t>
                      </a:r>
                    </a:p>
                  </a:txBody>
                  <a:tcPr marL="6888" marR="6888" marT="6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Change</a:t>
                      </a:r>
                    </a:p>
                  </a:txBody>
                  <a:tcPr marL="6888" marR="6888" marT="6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Year % Change</a:t>
                      </a:r>
                    </a:p>
                  </a:txBody>
                  <a:tcPr marL="6888" marR="6888" marT="68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428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Nonfarm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3,678,000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3,674,400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(3,600)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-0.1%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Natural Resources and Mining 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10,100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9,700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(400)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-4.0%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Construction 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192,100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182,600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(9,500)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-4.9%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Manufacturing </a:t>
                      </a:r>
                      <a:endParaRPr lang="en-US" sz="14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238,300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231,800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(6,500)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-2.7%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Trade, Transportation, </a:t>
                      </a: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Utilities 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625,200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623,300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(1,900)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-0.3%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   Information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81,800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74,700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(7,100)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-8.7%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 Finance </a:t>
                      </a:r>
                      <a:endParaRPr lang="en-US" sz="1400" b="0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181,800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178,300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(3,500)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-1.9%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Professional and Business Services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639,300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643,400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4,100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0.6%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Educational and Health Services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450,700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460,000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9,300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Leisure and Hospitality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364,000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366,900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2,900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0.8%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Other Services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188,400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197,700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9,300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4.9%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</a:t>
                      </a: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Government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706,300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706,000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(300)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0.0%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    Federal 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166,200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180,600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14,400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8.7%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       State 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148,600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149,500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900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0.6%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90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        Local  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391,500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375,900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(15,600)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-4.0%</a:t>
                      </a:r>
                    </a:p>
                  </a:txBody>
                  <a:tcPr marL="6888" marR="6888" marT="688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381000"/>
            <a:ext cx="8229600" cy="71596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Local Government Job Losses by MSA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329D02-82CE-443C-BCD9-23E81241F2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0" y="1219200"/>
          <a:ext cx="6248400" cy="4495795"/>
        </p:xfrm>
        <a:graphic>
          <a:graphicData uri="http://schemas.openxmlformats.org/drawingml/2006/table">
            <a:tbl>
              <a:tblPr/>
              <a:tblGrid>
                <a:gridCol w="3083092"/>
                <a:gridCol w="3165308"/>
              </a:tblGrid>
              <a:tr h="1032148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MSA Region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June 2009 - June </a:t>
                      </a:r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2010</a:t>
                      </a:r>
                    </a:p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Job </a:t>
                      </a:r>
                      <a:r>
                        <a:rPr lang="en-US" sz="2400" b="0" i="0" u="sng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Changes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1531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Northern Virginia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(5,700)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Hampton Roads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(4,800)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Richmond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(3,600)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Roanoke-Blacksburg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   (800)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Charlottesville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   (500)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Danville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   (200)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latin typeface="Times New Roman"/>
                        </a:rPr>
                        <a:t>Harrisonburg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                            (100)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6904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Lynchburg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           200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6324600"/>
            <a:ext cx="24096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Virginia Employment Commission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533400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Localities Should Plan On Tough Budgets for Foreseeable Future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1336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Federal relief is waning.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Do not expect meaningful increases in state aid for several biennia.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While a double-dip recession is not likely,  job growth and real estate recovery will likely be slow, therefore: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-	Slow increases in real estate assessments;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-	And slow growth in most other local taxes.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“Bull” Case for Economy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371600"/>
            <a:ext cx="8229600" cy="51054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Strong growth in emerging economies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Surging commodity prices suggesting strong global growth and trade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Low borrowing costs with c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redit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markets on the mend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Steep yield curve predicting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growth &amp; no double-dip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Healthy corporate profits, high productivity, and record high corporate cash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Personal income and spending trending higher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Consumers continue to save and reduce debt burdens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Leading indicators again moving up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Tame 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319087" y="404812"/>
          <a:ext cx="8505825" cy="604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Economic Growth Critical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For State GF Revenues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878FC-456D-49B2-8AA7-977186C9F02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00200"/>
          <a:ext cx="7848600" cy="4343398"/>
        </p:xfrm>
        <a:graphic>
          <a:graphicData uri="http://schemas.openxmlformats.org/drawingml/2006/table">
            <a:tbl>
              <a:tblPr/>
              <a:tblGrid>
                <a:gridCol w="4818531"/>
                <a:gridCol w="1719676"/>
                <a:gridCol w="1310393"/>
              </a:tblGrid>
              <a:tr h="8378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FY 2010 $ Mil.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% of Total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300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Individual Income Tax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$9,088.3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60.6%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0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Sales Tax (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incl.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0.25% sales tax transfer)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$3,291.9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22.0%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0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Corporate Income Tax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$806.5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5.5%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0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All Other General Fund Revenues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$1,242.2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6.6%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0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Other GF Transfers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$357.8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2.5%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0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Lottery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Proceeds (NGF)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$430.2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2.9%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709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General Fund + Lottery Proceeds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$15,216.9 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100.0%</a:t>
                      </a:r>
                    </a:p>
                  </a:txBody>
                  <a:tcPr marL="8021" marR="8021" marT="80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FA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Estimated Additional General Funds Available for Appropriation ($ Mil.)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81000" y="1447801"/>
          <a:ext cx="8229600" cy="5047511"/>
        </p:xfrm>
        <a:graphic>
          <a:graphicData uri="http://schemas.openxmlformats.org/drawingml/2006/table">
            <a:tbl>
              <a:tblPr/>
              <a:tblGrid>
                <a:gridCol w="2050224"/>
                <a:gridCol w="1164527"/>
                <a:gridCol w="873396"/>
                <a:gridCol w="1213732"/>
                <a:gridCol w="873396"/>
                <a:gridCol w="1180929"/>
                <a:gridCol w="873396"/>
              </a:tblGrid>
              <a:tr h="24825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FY 2010 (a)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Growth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FY 2011 </a:t>
                      </a:r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(e)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Growth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FY 2012 </a:t>
                      </a:r>
                      <a:r>
                        <a:rPr lang="en-US" sz="1800" b="0" i="0" u="sng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(e)</a:t>
                      </a:r>
                      <a:endParaRPr lang="en-US" sz="1800" b="0" i="0" u="sng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Growth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Individual Income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$9,088.3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-4.1%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$9,630.0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6.0%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$10,210.0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6.0%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Sales Taxes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$3,082.5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6.2%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$2,930.0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-4.9%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$3,033.0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3.5%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Corporate Income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$806.5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24.4%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$792.8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-1.7%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$838.4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5.8%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All Other GF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$1,242.3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-3.1%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$1,322.2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6.4%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$1,354.0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2.4%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GF Revenues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$14,219.6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-0.7%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$14,675.0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3.2%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$15,435.4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5.2%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GF Transfers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$567.2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39.5%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$425.5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-25.0%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$459.1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7.9%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14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Total General Fund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14,786.7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0.4%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$15,100.5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2.1%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$15,894.5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5.3%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196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Official GF </a:t>
                      </a:r>
                      <a:r>
                        <a:rPr lang="en-US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Available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14,558.2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$14,997.9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1.4%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$15,748.0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5.0%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1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Additional GF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$228.5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$102.6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$146.5 </a:t>
                      </a: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126" marR="9126" marT="912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304800"/>
            <a:ext cx="7772400" cy="609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Budget Issues for 2011 Session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295400"/>
            <a:ext cx="8077200" cy="4724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Don’t anticipate significant budget restorations.   </a:t>
            </a:r>
            <a:r>
              <a:rPr kumimoji="0" 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FA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anticipates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about $350 million in new GF revenue/balances for biennium, assuming no policy changes.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-	Only about $100 mil. available from FY 2010 $228 mil. revenue surplus -- 	most already committed to employee bonus, WQIF, transportation.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-	Latest FMAP extension for Medicaid fell short by about $150 million -- 	pressure to undo contingent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appropriation cuts and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make providers whole.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-	Other budget “holes” include $150 million for public safety, higher 	education and increased Medicaid utilization.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-	$249 million in federal “Jobs” bill education funding to local schools could 	potentially be used to offset state GF appropriations and directed to other 	priorities.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Election and re-districting year will make for “interesting” session.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-	Proposals from economic development/job creation commission include 	corporate tax rate, BPOL, M&amp;T changes, etc.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-	Impacts from Government Reform Commission and ABC privatization 	proposal?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82296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304800"/>
            <a:ext cx="7467600" cy="609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Counties Depend on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eal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roperty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axes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609600" y="1219200"/>
          <a:ext cx="8077200" cy="525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228600" y="6477000"/>
            <a:ext cx="533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Source:  Auditor of Public Accounts Comparative Report of Revenues and Expenditures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20F48C-9CDE-4D1A-ABA3-FDD0412648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878FC-456D-49B2-8AA7-977186C9F02C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9" name="Chart 8"/>
          <p:cNvGraphicFramePr/>
          <p:nvPr/>
        </p:nvGraphicFramePr>
        <p:xfrm>
          <a:off x="419100" y="304800"/>
          <a:ext cx="8305800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1977</Words>
  <Application>Microsoft Office PowerPoint</Application>
  <PresentationFormat>On-screen Show (4:3)</PresentationFormat>
  <Paragraphs>691</Paragraphs>
  <Slides>29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Worksheet</vt:lpstr>
      <vt:lpstr>Forecasting the Financial Future for Virginia’s Localities</vt:lpstr>
      <vt:lpstr>Slide 2</vt:lpstr>
      <vt:lpstr>Slide 3</vt:lpstr>
      <vt:lpstr>Slide 4</vt:lpstr>
      <vt:lpstr>Slide 5</vt:lpstr>
      <vt:lpstr>FA Estimated Additional General Funds Available for Appropriation ($ Mil.)</vt:lpstr>
      <vt:lpstr>Slide 7</vt:lpstr>
      <vt:lpstr>Slide 8</vt:lpstr>
      <vt:lpstr>Slide 9</vt:lpstr>
      <vt:lpstr>Virginia Existing Home Prices  May Have Bottomed in 2010.1Q …</vt:lpstr>
      <vt:lpstr>…Commercial Real Estate Still Declining</vt:lpstr>
      <vt:lpstr>Slide 12</vt:lpstr>
      <vt:lpstr>Slide 13</vt:lpstr>
      <vt:lpstr>State Sources Provided Only 21%  of All County Revenues in FY 2009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Edwards</dc:creator>
  <cp:lastModifiedBy>gharter</cp:lastModifiedBy>
  <cp:revision>141</cp:revision>
  <dcterms:created xsi:type="dcterms:W3CDTF">2010-09-01T15:49:49Z</dcterms:created>
  <dcterms:modified xsi:type="dcterms:W3CDTF">2010-11-11T20:36:31Z</dcterms:modified>
</cp:coreProperties>
</file>