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0" r:id="rId3"/>
    <p:sldId id="259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66"/>
    <a:srgbClr val="66FF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19" autoAdjust="0"/>
  </p:normalViewPr>
  <p:slideViewPr>
    <p:cSldViewPr>
      <p:cViewPr>
        <p:scale>
          <a:sx n="60" d="100"/>
          <a:sy n="60" d="100"/>
        </p:scale>
        <p:origin x="-2448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FC0FEAA1-0D77-4178-90AD-5B0117BCC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399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B9C711-308A-48DF-8916-CCAF064BA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6891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BB4E0E-F47A-4AE4-AAF6-6FEDC324BBE2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AB6255-90C7-4840-ADD5-406FFF28FFCA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0970-3E3D-49AA-9939-FB52C68BF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214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4E48-7535-43F9-9259-1A412EE1D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396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EF62-D10A-48CB-8220-1ED36C83B4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84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BD58A-7F43-43ED-BF66-8F9DE9BA1A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2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EE6B-4B82-4227-B118-4B3081DAB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508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D113-20DB-4E54-8E8A-CC7020C73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98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F3D5-83ED-4C1F-A0D2-520E007583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26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7B2F-8577-4E5F-A415-FB1632D1B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85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68B1-C217-423A-BE10-C3823F878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667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4AB8-5CC2-4883-9AD7-468EB9B90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447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10FF-F507-4435-86CE-720EC86C5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59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D9C8-D5B7-4D4F-8880-B4ECCD62C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681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8A4D26-A1E7-45B3-AC95-0C26EC99B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8"/>
          <p:cNvSpPr>
            <a:spLocks noChangeArrowheads="1"/>
          </p:cNvSpPr>
          <p:nvPr userDrawn="1"/>
        </p:nvSpPr>
        <p:spPr bwMode="auto">
          <a:xfrm>
            <a:off x="0" y="6081713"/>
            <a:ext cx="9144000" cy="790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1981200" y="6491288"/>
            <a:ext cx="71628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Arial" charset="0"/>
              </a:defRPr>
            </a:lvl1pPr>
            <a:lvl2pPr defTabSz="512763">
              <a:defRPr>
                <a:solidFill>
                  <a:schemeClr val="tx1"/>
                </a:solidFill>
                <a:latin typeface="Arial" charset="0"/>
              </a:defRPr>
            </a:lvl2pPr>
            <a:lvl3pPr defTabSz="512763">
              <a:defRPr>
                <a:solidFill>
                  <a:schemeClr val="tx1"/>
                </a:solidFill>
                <a:latin typeface="Arial" charset="0"/>
              </a:defRPr>
            </a:lvl3pPr>
            <a:lvl4pPr defTabSz="512763">
              <a:defRPr>
                <a:solidFill>
                  <a:schemeClr val="tx1"/>
                </a:solidFill>
                <a:latin typeface="Arial" charset="0"/>
              </a:defRPr>
            </a:lvl4pPr>
            <a:lvl5pPr defTabSz="512763">
              <a:defRPr>
                <a:solidFill>
                  <a:schemeClr val="tx1"/>
                </a:solidFill>
                <a:latin typeface="Arial" charset="0"/>
              </a:defRPr>
            </a:lvl5pPr>
            <a:lvl6pPr defTabSz="512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512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512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512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Site Selection  Better Composting School  	R.E. Graves  Penn State October 2008</a:t>
            </a:r>
          </a:p>
        </p:txBody>
      </p:sp>
      <p:pic>
        <p:nvPicPr>
          <p:cNvPr id="1033" name="Picture 20" descr="mid-atlantic_stamp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808663"/>
            <a:ext cx="73183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ogo@v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629101"/>
            <a:ext cx="9182100" cy="1028499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a typeface="Verdana" pitchFamily="34" charset="0"/>
                <a:cs typeface="Arial" charset="0"/>
              </a:rPr>
              <a:t>Jactone Arogo Ogejo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FF"/>
                </a:solidFill>
                <a:ea typeface="Verdana" pitchFamily="34" charset="0"/>
                <a:cs typeface="Arial" charset="0"/>
                <a:hlinkClick r:id="rId3"/>
              </a:rPr>
              <a:t>arogo@vt.edu</a:t>
            </a:r>
            <a:endParaRPr lang="en-US" sz="2400" b="1" dirty="0" smtClean="0">
              <a:solidFill>
                <a:srgbClr val="0000FF"/>
              </a:solidFill>
              <a:ea typeface="Verdana" pitchFamily="34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a typeface="Verdana" pitchFamily="34" charset="0"/>
                <a:cs typeface="Arial" charset="0"/>
              </a:rPr>
              <a:t>(540) 231 6815</a:t>
            </a:r>
          </a:p>
          <a:p>
            <a:pPr algn="l" eaLnBrk="1" hangingPunct="1">
              <a:lnSpc>
                <a:spcPct val="80000"/>
              </a:lnSpc>
            </a:pPr>
            <a:endParaRPr lang="en-US" sz="2800" b="1" dirty="0" smtClean="0">
              <a:ea typeface="Verdana" pitchFamily="34" charset="0"/>
              <a:cs typeface="Arial" charset="0"/>
            </a:endParaRPr>
          </a:p>
        </p:txBody>
      </p:sp>
      <p:sp>
        <p:nvSpPr>
          <p:cNvPr id="14339" name="AutoShape 54"/>
          <p:cNvSpPr>
            <a:spLocks noChangeAspect="1" noChangeArrowheads="1" noTextEdit="1"/>
          </p:cNvSpPr>
          <p:nvPr/>
        </p:nvSpPr>
        <p:spPr bwMode="auto">
          <a:xfrm rot="1420041">
            <a:off x="6211888" y="265113"/>
            <a:ext cx="246062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58"/>
          <p:cNvSpPr>
            <a:spLocks noChangeArrowheads="1"/>
          </p:cNvSpPr>
          <p:nvPr/>
        </p:nvSpPr>
        <p:spPr bwMode="auto">
          <a:xfrm>
            <a:off x="-38100" y="381000"/>
            <a:ext cx="9220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4400" dirty="0" smtClean="0">
                <a:solidFill>
                  <a:srgbClr val="0033CC"/>
                </a:solidFill>
                <a:latin typeface="Arial Black" pitchFamily="34" charset="0"/>
              </a:rPr>
              <a:t>Bioenergy Research:</a:t>
            </a:r>
          </a:p>
          <a:p>
            <a:pPr algn="r"/>
            <a:r>
              <a:rPr lang="en-US" sz="3600" dirty="0" smtClean="0">
                <a:solidFill>
                  <a:srgbClr val="0033CC"/>
                </a:solidFill>
                <a:latin typeface="Arial Black" pitchFamily="34" charset="0"/>
              </a:rPr>
              <a:t>Biological Systems Engineering, Virginia Tech</a:t>
            </a:r>
            <a:endParaRPr lang="en-US" sz="3600" dirty="0">
              <a:solidFill>
                <a:srgbClr val="0033CC"/>
              </a:solidFill>
              <a:latin typeface="Arial Black" pitchFamily="34" charset="0"/>
            </a:endParaRPr>
          </a:p>
        </p:txBody>
      </p:sp>
      <p:pic>
        <p:nvPicPr>
          <p:cNvPr id="14341" name="Picture 4" descr="BSE VT and Progr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9144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" y="4571999"/>
            <a:ext cx="9182100" cy="102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Presented at: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VACo’s</a:t>
            </a:r>
            <a:r>
              <a:rPr lang="en-US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2010 Annual Conference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November 8,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8305800" cy="7620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Pyrolysis (Dr. Agblevor)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90110" y="1367473"/>
            <a:ext cx="4419600" cy="5170487"/>
            <a:chOff x="4690110" y="1367473"/>
            <a:chExt cx="4419600" cy="5170487"/>
          </a:xfrm>
        </p:grpSpPr>
        <p:sp>
          <p:nvSpPr>
            <p:cNvPr id="3" name="Rounded Rectangle 2"/>
            <p:cNvSpPr/>
            <p:nvPr/>
          </p:nvSpPr>
          <p:spPr>
            <a:xfrm>
              <a:off x="4690110" y="1367473"/>
              <a:ext cx="4419600" cy="5170487"/>
            </a:xfrm>
            <a:prstGeom prst="roundRect">
              <a:avLst/>
            </a:prstGeom>
            <a:blipFill dpi="0" rotWithShape="1">
              <a:blip r:embed="rId3" cstate="print">
                <a:alphaModFix amt="20000"/>
              </a:blip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utoShape 38"/>
            <p:cNvSpPr>
              <a:spLocks noChangeArrowheads="1"/>
            </p:cNvSpPr>
            <p:nvPr/>
          </p:nvSpPr>
          <p:spPr bwMode="auto">
            <a:xfrm>
              <a:off x="6030913" y="1458913"/>
              <a:ext cx="1655762" cy="7397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Rockwell" pitchFamily="18" charset="0"/>
                </a:rPr>
                <a:t>Feedstock</a:t>
              </a:r>
            </a:p>
            <a:p>
              <a:pPr algn="ctr"/>
              <a:r>
                <a:rPr lang="en-US" dirty="0">
                  <a:latin typeface="Rockwell" pitchFamily="18" charset="0"/>
                </a:rPr>
                <a:t>(Biomass)</a:t>
              </a:r>
            </a:p>
          </p:txBody>
        </p:sp>
        <p:sp>
          <p:nvSpPr>
            <p:cNvPr id="20" name="AutoShape 39"/>
            <p:cNvSpPr>
              <a:spLocks noChangeArrowheads="1"/>
            </p:cNvSpPr>
            <p:nvPr/>
          </p:nvSpPr>
          <p:spPr bwMode="auto">
            <a:xfrm>
              <a:off x="5443538" y="2486025"/>
              <a:ext cx="2832100" cy="59055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Rockwell" pitchFamily="18" charset="0"/>
                </a:rPr>
                <a:t>Drying and size reduction</a:t>
              </a:r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5350034" y="3498850"/>
              <a:ext cx="3017520" cy="638175"/>
            </a:xfrm>
            <a:prstGeom prst="rect">
              <a:avLst/>
            </a:prstGeom>
            <a:solidFill>
              <a:srgbClr val="FFFF99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latin typeface="Rockwell" pitchFamily="18" charset="0"/>
                </a:rPr>
                <a:t>Reactor</a:t>
              </a:r>
              <a:endParaRPr lang="en-US" sz="2400" dirty="0">
                <a:latin typeface="Rockwell" pitchFamily="18" charset="0"/>
              </a:endParaRPr>
            </a:p>
          </p:txBody>
        </p:sp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4800600" y="5672138"/>
              <a:ext cx="962025" cy="4714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Rockwell" pitchFamily="18" charset="0"/>
                </a:rPr>
                <a:t>Char</a:t>
              </a:r>
            </a:p>
          </p:txBody>
        </p:sp>
        <p:sp>
          <p:nvSpPr>
            <p:cNvPr id="23" name="Rectangle 42"/>
            <p:cNvSpPr>
              <a:spLocks noChangeArrowheads="1"/>
            </p:cNvSpPr>
            <p:nvPr/>
          </p:nvSpPr>
          <p:spPr bwMode="auto">
            <a:xfrm>
              <a:off x="6032500" y="5672138"/>
              <a:ext cx="1655763" cy="555625"/>
            </a:xfrm>
            <a:prstGeom prst="rect">
              <a:avLst/>
            </a:prstGeom>
            <a:solidFill>
              <a:srgbClr val="808000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Rockwell" pitchFamily="18" charset="0"/>
                </a:rPr>
                <a:t>Liquid</a:t>
              </a:r>
            </a:p>
          </p:txBody>
        </p:sp>
        <p:sp>
          <p:nvSpPr>
            <p:cNvPr id="24" name="Rectangle 43"/>
            <p:cNvSpPr>
              <a:spLocks noChangeArrowheads="1"/>
            </p:cNvSpPr>
            <p:nvPr/>
          </p:nvSpPr>
          <p:spPr bwMode="auto">
            <a:xfrm>
              <a:off x="8099425" y="5672138"/>
              <a:ext cx="922338" cy="3619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Rockwell" pitchFamily="18" charset="0"/>
                </a:rPr>
                <a:t>Gases</a:t>
              </a:r>
            </a:p>
          </p:txBody>
        </p:sp>
        <p:sp>
          <p:nvSpPr>
            <p:cNvPr id="25" name="Rectangle 44"/>
            <p:cNvSpPr>
              <a:spLocks noChangeArrowheads="1"/>
            </p:cNvSpPr>
            <p:nvPr/>
          </p:nvSpPr>
          <p:spPr bwMode="auto">
            <a:xfrm>
              <a:off x="5626100" y="4333875"/>
              <a:ext cx="2701925" cy="463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Rockwell" pitchFamily="18" charset="0"/>
                </a:rPr>
                <a:t>Cooling, Separation</a:t>
              </a:r>
            </a:p>
          </p:txBody>
        </p:sp>
        <p:cxnSp>
          <p:nvCxnSpPr>
            <p:cNvPr id="26" name="AutoShape 45"/>
            <p:cNvCxnSpPr>
              <a:cxnSpLocks noChangeShapeType="1"/>
              <a:stCxn id="19" idx="2"/>
              <a:endCxn id="20" idx="1"/>
            </p:cNvCxnSpPr>
            <p:nvPr/>
          </p:nvCxnSpPr>
          <p:spPr bwMode="auto">
            <a:xfrm>
              <a:off x="6859588" y="2198688"/>
              <a:ext cx="0" cy="2873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6"/>
            <p:cNvCxnSpPr>
              <a:cxnSpLocks noChangeShapeType="1"/>
              <a:stCxn id="20" idx="3"/>
              <a:endCxn id="21" idx="0"/>
            </p:cNvCxnSpPr>
            <p:nvPr/>
          </p:nvCxnSpPr>
          <p:spPr bwMode="auto">
            <a:xfrm flipH="1">
              <a:off x="6858794" y="3076575"/>
              <a:ext cx="794" cy="4222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7"/>
            <p:cNvCxnSpPr>
              <a:cxnSpLocks noChangeShapeType="1"/>
              <a:stCxn id="21" idx="2"/>
              <a:endCxn id="22" idx="0"/>
            </p:cNvCxnSpPr>
            <p:nvPr/>
          </p:nvCxnSpPr>
          <p:spPr bwMode="auto">
            <a:xfrm rot="5400000">
              <a:off x="5302648" y="4115991"/>
              <a:ext cx="1535113" cy="15771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48"/>
            <p:cNvCxnSpPr>
              <a:cxnSpLocks noChangeShapeType="1"/>
              <a:stCxn id="21" idx="2"/>
              <a:endCxn id="23" idx="0"/>
            </p:cNvCxnSpPr>
            <p:nvPr/>
          </p:nvCxnSpPr>
          <p:spPr bwMode="auto">
            <a:xfrm rot="16200000" flipH="1">
              <a:off x="6092032" y="4903787"/>
              <a:ext cx="1535113" cy="15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49"/>
            <p:cNvCxnSpPr>
              <a:cxnSpLocks noChangeShapeType="1"/>
              <a:stCxn id="21" idx="2"/>
              <a:endCxn id="24" idx="0"/>
            </p:cNvCxnSpPr>
            <p:nvPr/>
          </p:nvCxnSpPr>
          <p:spPr bwMode="auto">
            <a:xfrm rot="16200000" flipH="1">
              <a:off x="6942138" y="4053681"/>
              <a:ext cx="1535113" cy="17018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Content Placeholder 4"/>
          <p:cNvSpPr>
            <a:spLocks noGrp="1"/>
          </p:cNvSpPr>
          <p:nvPr>
            <p:ph idx="1"/>
          </p:nvPr>
        </p:nvSpPr>
        <p:spPr>
          <a:xfrm>
            <a:off x="152400" y="1403350"/>
            <a:ext cx="4648200" cy="4190999"/>
          </a:xfrm>
        </p:spPr>
        <p:txBody>
          <a:bodyPr/>
          <a:lstStyle/>
          <a:p>
            <a:r>
              <a:rPr lang="en-US" sz="2400" b="0" dirty="0" smtClean="0">
                <a:ea typeface="Arial Unicode MS" pitchFamily="34" charset="-128"/>
                <a:cs typeface="Arial Unicode MS" pitchFamily="34" charset="-128"/>
              </a:rPr>
              <a:t>Thermal conversion of organic materials in the absence of oxidizing agents such as oxygen</a:t>
            </a:r>
          </a:p>
          <a:p>
            <a:r>
              <a:rPr lang="en-US" sz="2400" b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Always occurs before any combustion process</a:t>
            </a:r>
          </a:p>
          <a:p>
            <a:r>
              <a:rPr lang="en-US" sz="2400" b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Leads to </a:t>
            </a:r>
            <a:r>
              <a:rPr lang="en-US" sz="2400" b="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thermochemical</a:t>
            </a:r>
            <a:r>
              <a:rPr lang="en-US" sz="2400" b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decomposition of organic materials into a complex mixture of compounds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919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28600"/>
            <a:ext cx="8324850" cy="7620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Dr. Agblevor has designed and built two pyrolysis units.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idx="1"/>
          </p:nvPr>
        </p:nvSpPr>
        <p:spPr>
          <a:xfrm>
            <a:off x="4884420" y="1889760"/>
            <a:ext cx="4259580" cy="1907380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 smtClean="0">
                <a:ea typeface="Arial Unicode MS" pitchFamily="34" charset="-128"/>
                <a:cs typeface="Arial Unicode MS" pitchFamily="34" charset="-128"/>
              </a:rPr>
              <a:t>First is a transportable unit being used in the Shenandoah Valley to demonstrate the with poultry litter as feedstock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759325"/>
            <a:ext cx="3505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best Reactor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762000" y="5372100"/>
            <a:ext cx="411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Sample of bio-oil produced from pyrolysis of poultry litter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53000" y="5791200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12920" y="2838450"/>
            <a:ext cx="5486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31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4"/>
          <p:cNvSpPr>
            <a:spLocks noGrp="1"/>
          </p:cNvSpPr>
          <p:nvPr>
            <p:ph idx="1"/>
          </p:nvPr>
        </p:nvSpPr>
        <p:spPr>
          <a:xfrm>
            <a:off x="5113020" y="1408510"/>
            <a:ext cx="4030980" cy="1297780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 smtClean="0">
                <a:ea typeface="Arial Unicode MS" pitchFamily="34" charset="-128"/>
                <a:cs typeface="Arial Unicode MS" pitchFamily="34" charset="-128"/>
              </a:rPr>
              <a:t>Second is a 4.4 </a:t>
            </a:r>
            <a:r>
              <a:rPr lang="en-US" sz="2400" b="0" dirty="0" err="1" smtClean="0">
                <a:ea typeface="Arial Unicode MS" pitchFamily="34" charset="-128"/>
                <a:cs typeface="Arial Unicode MS" pitchFamily="34" charset="-128"/>
              </a:rPr>
              <a:t>lbs</a:t>
            </a:r>
            <a:r>
              <a:rPr lang="en-US" sz="2400" b="0" dirty="0" smtClean="0">
                <a:ea typeface="Arial Unicode MS" pitchFamily="34" charset="-128"/>
                <a:cs typeface="Arial Unicode MS" pitchFamily="34" charset="-128"/>
              </a:rPr>
              <a:t>/h unit which uses wood powder (sawdust) to produce bio-oil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838200" y="5410200"/>
            <a:ext cx="384048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Sample of bio-oil produced from wood powder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24400" y="5791200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404360" y="2057400"/>
            <a:ext cx="5486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34259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102" y="4572000"/>
            <a:ext cx="371289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11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692140" y="0"/>
            <a:ext cx="3086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10" y="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Callout 2"/>
          <p:cNvSpPr>
            <a:spLocks/>
          </p:cNvSpPr>
          <p:nvPr/>
        </p:nvSpPr>
        <p:spPr>
          <a:xfrm>
            <a:off x="2061210" y="3276600"/>
            <a:ext cx="5105400" cy="2133600"/>
          </a:xfrm>
          <a:prstGeom prst="downArrowCallout">
            <a:avLst/>
          </a:prstGeom>
          <a:gradFill>
            <a:gsLst>
              <a:gs pos="30000">
                <a:srgbClr val="FFC000"/>
              </a:gs>
              <a:gs pos="71000">
                <a:schemeClr val="accent1">
                  <a:shade val="67500"/>
                  <a:satMod val="115000"/>
                </a:schemeClr>
              </a:gs>
              <a:gs pos="84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The bio-oil can then be further processed or used to produce other value added products or energy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152400" y="563880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Gasoline</a:t>
            </a:r>
          </a:p>
          <a:p>
            <a:pPr marL="228600" indent="-228600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Ethanol, mixed alcohols</a:t>
            </a:r>
          </a:p>
          <a:p>
            <a:pPr marL="228600" indent="-228600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Lubes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5562600" y="5638800"/>
            <a:ext cx="350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Hydrogen</a:t>
            </a:r>
          </a:p>
          <a:p>
            <a:pPr marL="228600" indent="-228600"/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Oxochemicals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 e.g. ketones</a:t>
            </a:r>
          </a:p>
          <a:p>
            <a:pPr marL="228600" indent="-228600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Ammonia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3276600" y="563880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/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Kerosine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/Diesel</a:t>
            </a:r>
          </a:p>
          <a:p>
            <a:pPr marL="228600" indent="-228600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LPG</a:t>
            </a:r>
          </a:p>
          <a:p>
            <a:pPr marL="228600" indent="-228600"/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Waxes</a:t>
            </a:r>
          </a:p>
        </p:txBody>
      </p:sp>
    </p:spTree>
    <p:extLst>
      <p:ext uri="{BB962C8B-B14F-4D97-AF65-F5344CB8AC3E}">
        <p14:creationId xmlns="" xmlns:p14="http://schemas.microsoft.com/office/powerpoint/2010/main" val="30029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5999163"/>
            <a:ext cx="6172200" cy="685800"/>
          </a:xfrm>
          <a:solidFill>
            <a:srgbClr val="F6F8A6"/>
          </a:solidFill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charset="0"/>
              </a:rPr>
              <a:t>Life cycle analysis	artificial photosynthesis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Arial" charset="0"/>
              </a:rPr>
              <a:t>electricity storage	CO</a:t>
            </a:r>
            <a:r>
              <a:rPr lang="en-US" sz="2000" b="1" baseline="-25000" dirty="0" smtClean="0">
                <a:solidFill>
                  <a:srgbClr val="002060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</a:rPr>
              <a:t> fixation</a:t>
            </a:r>
            <a:endParaRPr lang="en-US" sz="2000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Picture 2" descr="basics_cellulo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19812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4038600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Non-food biomass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24200" y="2590572"/>
            <a:ext cx="1295400" cy="838063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1600" dirty="0">
                <a:cs typeface="+mn-cs"/>
              </a:rPr>
              <a:t>Reactive amorphous cellulose</a:t>
            </a:r>
          </a:p>
        </p:txBody>
      </p:sp>
      <p:sp>
        <p:nvSpPr>
          <p:cNvPr id="6" name="Right Arrow 9"/>
          <p:cNvSpPr>
            <a:spLocks noChangeArrowheads="1"/>
          </p:cNvSpPr>
          <p:nvPr/>
        </p:nvSpPr>
        <p:spPr bwMode="auto">
          <a:xfrm>
            <a:off x="2133600" y="2667000"/>
            <a:ext cx="1066800" cy="685800"/>
          </a:xfrm>
          <a:prstGeom prst="rightArrow">
            <a:avLst>
              <a:gd name="adj1" fmla="val 50000"/>
              <a:gd name="adj2" fmla="val 49987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 b="1"/>
              <a:t>COSLIF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858000" y="1905000"/>
            <a:ext cx="2057400" cy="3429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/>
          </a:p>
        </p:txBody>
      </p:sp>
      <p:sp>
        <p:nvSpPr>
          <p:cNvPr id="8" name="Rounded Rectangle 12"/>
          <p:cNvSpPr>
            <a:spLocks noChangeArrowheads="1"/>
          </p:cNvSpPr>
          <p:nvPr/>
        </p:nvSpPr>
        <p:spPr bwMode="auto">
          <a:xfrm>
            <a:off x="7045325" y="2054225"/>
            <a:ext cx="1682750" cy="1565275"/>
          </a:xfrm>
          <a:prstGeom prst="roundRect">
            <a:avLst>
              <a:gd name="adj" fmla="val 9616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400"/>
          </a:p>
        </p:txBody>
      </p:sp>
      <p:sp>
        <p:nvSpPr>
          <p:cNvPr id="9" name="Rectangle 8"/>
          <p:cNvSpPr/>
          <p:nvPr/>
        </p:nvSpPr>
        <p:spPr bwMode="auto">
          <a:xfrm>
            <a:off x="7239000" y="3241307"/>
            <a:ext cx="1240347" cy="26728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1400" b="1" dirty="0" err="1">
                <a:cs typeface="+mn-cs"/>
              </a:rPr>
              <a:t>Microdiesel</a:t>
            </a:r>
            <a:endParaRPr lang="en-US" sz="1400" b="1" dirty="0">
              <a:cs typeface="+mn-cs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132638" y="2105025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C00000"/>
                </a:solidFill>
              </a:rPr>
              <a:t>2</a:t>
            </a:r>
            <a:r>
              <a:rPr lang="en-US" sz="1600" b="1" baseline="30000">
                <a:solidFill>
                  <a:srgbClr val="C00000"/>
                </a:solidFill>
              </a:rPr>
              <a:t>nd</a:t>
            </a:r>
            <a:r>
              <a:rPr lang="en-US" sz="1600" b="1">
                <a:solidFill>
                  <a:srgbClr val="C00000"/>
                </a:solidFill>
              </a:rPr>
              <a:t>  biofuels</a:t>
            </a:r>
          </a:p>
        </p:txBody>
      </p:sp>
      <p:sp>
        <p:nvSpPr>
          <p:cNvPr id="11" name="Rounded Rectangle 14"/>
          <p:cNvSpPr>
            <a:spLocks noChangeArrowheads="1"/>
          </p:cNvSpPr>
          <p:nvPr/>
        </p:nvSpPr>
        <p:spPr bwMode="auto">
          <a:xfrm>
            <a:off x="7045325" y="3917950"/>
            <a:ext cx="1682750" cy="1266825"/>
          </a:xfrm>
          <a:prstGeom prst="roundRect">
            <a:avLst>
              <a:gd name="adj" fmla="val 9616"/>
            </a:avLst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232073" y="4364417"/>
            <a:ext cx="1309255" cy="283928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1400" b="1" dirty="0">
                <a:cs typeface="+mn-cs"/>
              </a:rPr>
              <a:t>Hydrogen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138988" y="3990975"/>
            <a:ext cx="1641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C00000"/>
                </a:solidFill>
              </a:rPr>
              <a:t>3</a:t>
            </a:r>
            <a:r>
              <a:rPr lang="en-US" sz="1600" b="1" baseline="30000">
                <a:solidFill>
                  <a:srgbClr val="C00000"/>
                </a:solidFill>
              </a:rPr>
              <a:t>rd</a:t>
            </a:r>
            <a:r>
              <a:rPr lang="en-US" sz="1600" b="1">
                <a:solidFill>
                  <a:srgbClr val="C00000"/>
                </a:solidFill>
              </a:rPr>
              <a:t>  biofuels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232073" y="4737073"/>
            <a:ext cx="1309255" cy="283928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1400" b="1" dirty="0">
                <a:cs typeface="+mn-cs"/>
              </a:rPr>
              <a:t>Electricity</a:t>
            </a:r>
          </a:p>
        </p:txBody>
      </p:sp>
      <p:sp>
        <p:nvSpPr>
          <p:cNvPr id="15" name="Right Arrow 18"/>
          <p:cNvSpPr>
            <a:spLocks noChangeArrowheads="1"/>
          </p:cNvSpPr>
          <p:nvPr/>
        </p:nvSpPr>
        <p:spPr bwMode="auto">
          <a:xfrm>
            <a:off x="4430713" y="2700338"/>
            <a:ext cx="609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16" name="Right Arrow 23"/>
          <p:cNvSpPr>
            <a:spLocks noChangeArrowheads="1"/>
          </p:cNvSpPr>
          <p:nvPr/>
        </p:nvSpPr>
        <p:spPr bwMode="auto">
          <a:xfrm rot="5400000">
            <a:off x="5124450" y="1962150"/>
            <a:ext cx="800100" cy="685800"/>
          </a:xfrm>
          <a:prstGeom prst="rightArrow">
            <a:avLst>
              <a:gd name="adj1" fmla="val 50000"/>
              <a:gd name="adj2" fmla="val 50010"/>
            </a:avLst>
          </a:prstGeom>
          <a:gradFill rotWithShape="1">
            <a:gsLst>
              <a:gs pos="0">
                <a:srgbClr val="9BFF86"/>
              </a:gs>
              <a:gs pos="50000">
                <a:srgbClr val="C1FFB6"/>
              </a:gs>
              <a:gs pos="100000">
                <a:srgbClr val="E0FFDB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pPr eaLnBrk="0" hangingPunct="0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4935538" y="1981200"/>
            <a:ext cx="149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FF0000"/>
                </a:solidFill>
              </a:rPr>
              <a:t>Cellulase</a:t>
            </a:r>
          </a:p>
          <a:p>
            <a:pPr eaLnBrk="0" hangingPunct="0"/>
            <a:r>
              <a:rPr lang="en-US" sz="1800" b="1">
                <a:solidFill>
                  <a:srgbClr val="FF0000"/>
                </a:solidFill>
              </a:rPr>
              <a:t>engineering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029200" y="2742947"/>
            <a:ext cx="990600" cy="6095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1600" dirty="0">
                <a:cs typeface="+mn-cs"/>
              </a:rPr>
              <a:t>Soluble sugars</a:t>
            </a:r>
          </a:p>
        </p:txBody>
      </p:sp>
      <p:sp>
        <p:nvSpPr>
          <p:cNvPr id="19" name="Bent-Up Arrow 26"/>
          <p:cNvSpPr>
            <a:spLocks noChangeArrowheads="1"/>
          </p:cNvSpPr>
          <p:nvPr/>
        </p:nvSpPr>
        <p:spPr bwMode="auto">
          <a:xfrm rot="5400000">
            <a:off x="4762500" y="2324100"/>
            <a:ext cx="990600" cy="3200400"/>
          </a:xfrm>
          <a:custGeom>
            <a:avLst/>
            <a:gdLst>
              <a:gd name="T0" fmla="*/ 791212 w 990600"/>
              <a:gd name="T1" fmla="*/ 0 h 3200400"/>
              <a:gd name="T2" fmla="*/ 591824 w 990600"/>
              <a:gd name="T3" fmla="*/ 247650 h 3200400"/>
              <a:gd name="T4" fmla="*/ 0 w 990600"/>
              <a:gd name="T5" fmla="*/ 3098609 h 3200400"/>
              <a:gd name="T6" fmla="*/ 446501 w 990600"/>
              <a:gd name="T7" fmla="*/ 3200400 h 3200400"/>
              <a:gd name="T8" fmla="*/ 893001 w 990600"/>
              <a:gd name="T9" fmla="*/ 1724024 h 3200400"/>
              <a:gd name="T10" fmla="*/ 990600 w 990600"/>
              <a:gd name="T11" fmla="*/ 247650 h 32004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990600"/>
              <a:gd name="T19" fmla="*/ 2996822 h 3200400"/>
              <a:gd name="T20" fmla="*/ 893001 w 990600"/>
              <a:gd name="T21" fmla="*/ 3200400 h 3200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0600" h="3200400">
                <a:moveTo>
                  <a:pt x="0" y="2996822"/>
                </a:moveTo>
                <a:lnTo>
                  <a:pt x="689423" y="2996822"/>
                </a:lnTo>
                <a:lnTo>
                  <a:pt x="689423" y="247650"/>
                </a:lnTo>
                <a:lnTo>
                  <a:pt x="591824" y="247650"/>
                </a:lnTo>
                <a:lnTo>
                  <a:pt x="791212" y="0"/>
                </a:lnTo>
                <a:lnTo>
                  <a:pt x="990600" y="247650"/>
                </a:lnTo>
                <a:lnTo>
                  <a:pt x="893001" y="247650"/>
                </a:lnTo>
                <a:lnTo>
                  <a:pt x="893001" y="3200400"/>
                </a:lnTo>
                <a:lnTo>
                  <a:pt x="0" y="3200400"/>
                </a:ln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 rot="10800000" vert="eaVert"/>
          <a:lstStyle/>
          <a:p>
            <a:pPr eaLnBrk="0" hangingPunct="0">
              <a:defRPr/>
            </a:pPr>
            <a:endParaRPr lang="en-US" sz="3600">
              <a:cs typeface="+mn-cs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4267200" y="4038600"/>
            <a:ext cx="200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Cell-free SyPaB</a:t>
            </a:r>
            <a:endParaRPr lang="en-US" sz="2000"/>
          </a:p>
        </p:txBody>
      </p:sp>
      <p:sp>
        <p:nvSpPr>
          <p:cNvPr id="21" name="AutoShape 44"/>
          <p:cNvSpPr>
            <a:spLocks noChangeArrowheads="1"/>
          </p:cNvSpPr>
          <p:nvPr/>
        </p:nvSpPr>
        <p:spPr bwMode="auto">
          <a:xfrm>
            <a:off x="3602038" y="1195388"/>
            <a:ext cx="4953000" cy="644525"/>
          </a:xfrm>
          <a:prstGeom prst="curvedDownArrow">
            <a:avLst>
              <a:gd name="adj1" fmla="val 66459"/>
              <a:gd name="adj2" fmla="val 220153"/>
              <a:gd name="adj3" fmla="val 33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4267200" y="1447800"/>
            <a:ext cx="328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FF"/>
                </a:solidFill>
              </a:rPr>
              <a:t>Consolidated bioprocessing</a:t>
            </a:r>
          </a:p>
        </p:txBody>
      </p:sp>
      <p:sp>
        <p:nvSpPr>
          <p:cNvPr id="23" name="AutoShape 48"/>
          <p:cNvSpPr>
            <a:spLocks/>
          </p:cNvSpPr>
          <p:nvPr/>
        </p:nvSpPr>
        <p:spPr bwMode="auto">
          <a:xfrm rot="5400000">
            <a:off x="3343275" y="4054475"/>
            <a:ext cx="352425" cy="2663825"/>
          </a:xfrm>
          <a:prstGeom prst="rightBrace">
            <a:avLst>
              <a:gd name="adj1" fmla="val 62988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" name="AutoShape 49"/>
          <p:cNvSpPr>
            <a:spLocks/>
          </p:cNvSpPr>
          <p:nvPr/>
        </p:nvSpPr>
        <p:spPr bwMode="auto">
          <a:xfrm rot="5400000">
            <a:off x="6161088" y="4071938"/>
            <a:ext cx="352425" cy="2663825"/>
          </a:xfrm>
          <a:prstGeom prst="rightBrace">
            <a:avLst>
              <a:gd name="adj1" fmla="val 62988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2454275" y="5486400"/>
            <a:ext cx="2205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Sugar release</a:t>
            </a: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5284788" y="5492750"/>
            <a:ext cx="2782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Sugar conversion</a:t>
            </a:r>
          </a:p>
        </p:txBody>
      </p:sp>
      <p:sp>
        <p:nvSpPr>
          <p:cNvPr id="27" name="Rectangle 52"/>
          <p:cNvSpPr>
            <a:spLocks noChangeArrowheads="1"/>
          </p:cNvSpPr>
          <p:nvPr/>
        </p:nvSpPr>
        <p:spPr bwMode="auto">
          <a:xfrm>
            <a:off x="2514600" y="4800600"/>
            <a:ext cx="1981200" cy="4349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/>
              <a:t>~$0.18/kg sugar</a:t>
            </a: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5257800" y="4800600"/>
            <a:ext cx="1447800" cy="4349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/>
              <a:t>&gt; 90% yield</a:t>
            </a:r>
          </a:p>
        </p:txBody>
      </p:sp>
      <p:sp>
        <p:nvSpPr>
          <p:cNvPr id="29" name="Right Arrow 18"/>
          <p:cNvSpPr>
            <a:spLocks noChangeArrowheads="1"/>
          </p:cNvSpPr>
          <p:nvPr/>
        </p:nvSpPr>
        <p:spPr bwMode="auto">
          <a:xfrm>
            <a:off x="6019800" y="2743200"/>
            <a:ext cx="838200" cy="533400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15240" y="152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8E2344"/>
                </a:solidFill>
                <a:latin typeface="+mj-lt"/>
              </a:rPr>
              <a:t>Overview of </a:t>
            </a:r>
            <a:r>
              <a:rPr lang="en-US" sz="2800" b="1" dirty="0" smtClean="0">
                <a:solidFill>
                  <a:srgbClr val="8E2344"/>
                </a:solidFill>
                <a:latin typeface="+mj-lt"/>
              </a:rPr>
              <a:t>Dr. Zhang </a:t>
            </a:r>
            <a:r>
              <a:rPr lang="en-US" sz="2800" b="1" dirty="0">
                <a:solidFill>
                  <a:srgbClr val="8E2344"/>
                </a:solidFill>
                <a:latin typeface="+mj-lt"/>
              </a:rPr>
              <a:t>(Biofuels) </a:t>
            </a:r>
            <a:r>
              <a:rPr lang="en-US" sz="2800" b="1" dirty="0" smtClean="0">
                <a:solidFill>
                  <a:srgbClr val="8E2344"/>
                </a:solidFill>
                <a:latin typeface="+mj-lt"/>
              </a:rPr>
              <a:t>Lab – Synthetic Biology</a:t>
            </a:r>
            <a:endParaRPr lang="en-US" sz="2800" b="1" dirty="0">
              <a:solidFill>
                <a:srgbClr val="8E2344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239000" y="2514600"/>
            <a:ext cx="1240347" cy="26728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1400" b="1" dirty="0">
                <a:cs typeface="+mn-cs"/>
              </a:rPr>
              <a:t>Ethanol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239000" y="2856916"/>
            <a:ext cx="1240347" cy="26728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1400" b="1" dirty="0" err="1">
                <a:cs typeface="+mn-cs"/>
              </a:rPr>
              <a:t>C</a:t>
            </a:r>
            <a:r>
              <a:rPr lang="en-US" sz="1400" b="1" baseline="-25000" dirty="0" err="1">
                <a:cs typeface="+mn-cs"/>
              </a:rPr>
              <a:t>n</a:t>
            </a:r>
            <a:r>
              <a:rPr lang="en-US" sz="1400" b="1" dirty="0" err="1">
                <a:cs typeface="+mn-cs"/>
              </a:rPr>
              <a:t>H</a:t>
            </a:r>
            <a:r>
              <a:rPr lang="en-US" sz="1400" b="1" baseline="-25000" dirty="0" err="1">
                <a:cs typeface="+mn-cs"/>
              </a:rPr>
              <a:t>m</a:t>
            </a:r>
            <a:endParaRPr lang="en-US" sz="1400" b="1" baseline="-25000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3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2613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22145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94"/>
          <p:cNvSpPr txBox="1">
            <a:spLocks noChangeArrowheads="1"/>
          </p:cNvSpPr>
          <p:nvPr/>
        </p:nvSpPr>
        <p:spPr bwMode="auto">
          <a:xfrm>
            <a:off x="609600" y="6334125"/>
            <a:ext cx="387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C00000"/>
                </a:solidFill>
              </a:rPr>
              <a:t>Zhang. Energy Environ. Sci 2009:2:272        </a:t>
            </a:r>
          </a:p>
          <a:p>
            <a:pPr eaLnBrk="0" hangingPunct="0"/>
            <a:r>
              <a:rPr lang="en-US" sz="1400" b="1">
                <a:solidFill>
                  <a:srgbClr val="C00000"/>
                </a:solidFill>
              </a:rPr>
              <a:t>Zhang. Nature Precedings. 2009, 3725.1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381000" y="152400"/>
            <a:ext cx="89154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8E2344"/>
                </a:solidFill>
                <a:latin typeface="+mn-lt"/>
                <a:ea typeface="+mj-ea"/>
                <a:cs typeface="+mj-cs"/>
              </a:rPr>
              <a:t>Future sugar fuel cell vehicle (SFCV)</a:t>
            </a:r>
          </a:p>
          <a:p>
            <a:pPr algn="ctr" eaLnBrk="0" hangingPunct="0">
              <a:defRPr/>
            </a:pPr>
            <a:r>
              <a:rPr lang="en-US" sz="2000" b="1" kern="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Most efficient power train system</a:t>
            </a:r>
          </a:p>
        </p:txBody>
      </p: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2895600" y="1350963"/>
            <a:ext cx="6096000" cy="4538662"/>
            <a:chOff x="2895600" y="1350963"/>
            <a:chExt cx="6096000" cy="4538662"/>
          </a:xfrm>
        </p:grpSpPr>
        <p:grpSp>
          <p:nvGrpSpPr>
            <p:cNvPr id="38" name="Group 8"/>
            <p:cNvGrpSpPr>
              <a:grpSpLocks/>
            </p:cNvGrpSpPr>
            <p:nvPr/>
          </p:nvGrpSpPr>
          <p:grpSpPr bwMode="auto">
            <a:xfrm>
              <a:off x="5181600" y="1350963"/>
              <a:ext cx="3810000" cy="3221037"/>
              <a:chOff x="5181600" y="1350963"/>
              <a:chExt cx="3810000" cy="3221037"/>
            </a:xfrm>
          </p:grpSpPr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5257800" y="1350963"/>
                <a:ext cx="3733800" cy="31242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graphicFrame>
            <p:nvGraphicFramePr>
              <p:cNvPr id="41" name="Object 4"/>
              <p:cNvGraphicFramePr>
                <a:graphicFrameLocks noChangeAspect="1"/>
              </p:cNvGraphicFramePr>
              <p:nvPr/>
            </p:nvGraphicFramePr>
            <p:xfrm>
              <a:off x="5181600" y="1350963"/>
              <a:ext cx="3810000" cy="3221037"/>
            </p:xfrm>
            <a:graphic>
              <a:graphicData uri="http://schemas.openxmlformats.org/presentationml/2006/ole">
                <p:oleObj spid="_x0000_s1034" name="Graph" r:id="rId5" imgW="3655162" imgH="3088234" progId="">
                  <p:embed/>
                </p:oleObj>
              </a:graphicData>
            </a:graphic>
          </p:graphicFrame>
        </p:grpSp>
        <p:sp>
          <p:nvSpPr>
            <p:cNvPr id="39" name="TextBox 27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562600" cy="708025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2060"/>
                  </a:solidFill>
                </a:rPr>
                <a:t>SFCV has similar or higher BTK than BEV; much higher than ICE and HICE.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319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52425" y="4503738"/>
            <a:ext cx="1171575" cy="1858962"/>
            <a:chOff x="146" y="2750"/>
            <a:chExt cx="689" cy="1139"/>
          </a:xfrm>
        </p:grpSpPr>
        <p:pic>
          <p:nvPicPr>
            <p:cNvPr id="3" name="Picture 41" descr="DSC0478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" y="2752"/>
              <a:ext cx="689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2"/>
            <p:cNvSpPr>
              <a:spLocks noChangeArrowheads="1"/>
            </p:cNvSpPr>
            <p:nvPr/>
          </p:nvSpPr>
          <p:spPr bwMode="auto">
            <a:xfrm>
              <a:off x="146" y="2750"/>
              <a:ext cx="681" cy="1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" y="685800"/>
            <a:ext cx="8666163" cy="5795963"/>
            <a:chOff x="228600" y="1028700"/>
            <a:chExt cx="8666163" cy="5795963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10800000" flipH="1">
              <a:off x="7251700" y="2551113"/>
              <a:ext cx="892175" cy="674687"/>
            </a:xfrm>
            <a:custGeom>
              <a:avLst/>
              <a:gdLst>
                <a:gd name="T0" fmla="*/ 1086536913 w 21600"/>
                <a:gd name="T1" fmla="*/ 0 h 21600"/>
                <a:gd name="T2" fmla="*/ 650908671 w 21600"/>
                <a:gd name="T3" fmla="*/ 219421314 h 21600"/>
                <a:gd name="T4" fmla="*/ 0 w 21600"/>
                <a:gd name="T5" fmla="*/ 548217723 h 21600"/>
                <a:gd name="T6" fmla="*/ 652317646 w 21600"/>
                <a:gd name="T7" fmla="*/ 658263131 h 21600"/>
                <a:gd name="T8" fmla="*/ 1304635292 w 21600"/>
                <a:gd name="T9" fmla="*/ 457127390 h 21600"/>
                <a:gd name="T10" fmla="*/ 1522096921 w 21600"/>
                <a:gd name="T11" fmla="*/ 219421314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77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19" y="0"/>
                  </a:moveTo>
                  <a:lnTo>
                    <a:pt x="9237" y="7200"/>
                  </a:lnTo>
                  <a:lnTo>
                    <a:pt x="12323" y="7200"/>
                  </a:lnTo>
                  <a:lnTo>
                    <a:pt x="12323" y="14377"/>
                  </a:lnTo>
                  <a:lnTo>
                    <a:pt x="0" y="14377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rot="-2679483">
              <a:off x="3175000" y="2881313"/>
              <a:ext cx="2362200" cy="455612"/>
            </a:xfrm>
            <a:prstGeom prst="rightArrow">
              <a:avLst>
                <a:gd name="adj1" fmla="val 50000"/>
                <a:gd name="adj2" fmla="val 129617"/>
              </a:avLst>
            </a:prstGeom>
            <a:gradFill rotWithShape="1">
              <a:gsLst>
                <a:gs pos="0">
                  <a:srgbClr val="3366FF">
                    <a:alpha val="7999"/>
                  </a:srgbClr>
                </a:gs>
                <a:gs pos="100000">
                  <a:srgbClr val="182F76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2961999">
              <a:off x="2951162" y="4692651"/>
              <a:ext cx="2263775" cy="457200"/>
            </a:xfrm>
            <a:prstGeom prst="rightArrow">
              <a:avLst>
                <a:gd name="adj1" fmla="val 50000"/>
                <a:gd name="adj2" fmla="val 123785"/>
              </a:avLst>
            </a:prstGeom>
            <a:gradFill rotWithShape="1">
              <a:gsLst>
                <a:gs pos="0">
                  <a:srgbClr val="00CC00">
                    <a:alpha val="9000"/>
                  </a:srgbClr>
                </a:gs>
                <a:gs pos="100000">
                  <a:srgbClr val="005E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 descr="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463" y="2228850"/>
              <a:ext cx="1524000" cy="119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MCj0432589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244600"/>
              <a:ext cx="1981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04800" y="3152775"/>
              <a:ext cx="1143000" cy="1219200"/>
              <a:chOff x="384" y="1823"/>
              <a:chExt cx="720" cy="768"/>
            </a:xfrm>
          </p:grpSpPr>
          <p:sp>
            <p:nvSpPr>
              <p:cNvPr id="40" name="AutoShape 11"/>
              <p:cNvSpPr>
                <a:spLocks noChangeArrowheads="1"/>
              </p:cNvSpPr>
              <p:nvPr/>
            </p:nvSpPr>
            <p:spPr bwMode="auto">
              <a:xfrm>
                <a:off x="384" y="1823"/>
                <a:ext cx="720" cy="768"/>
              </a:xfrm>
              <a:prstGeom prst="rightArrow">
                <a:avLst>
                  <a:gd name="adj1" fmla="val 42324"/>
                  <a:gd name="adj2" fmla="val 29463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432" y="2025"/>
                <a:ext cx="57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/>
                  <a:t>CO</a:t>
                </a:r>
                <a:r>
                  <a:rPr lang="en-US" sz="2800" b="1" baseline="-25000"/>
                  <a:t>2</a:t>
                </a:r>
              </a:p>
            </p:txBody>
          </p:sp>
        </p:grp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704975" y="4989513"/>
              <a:ext cx="1911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808080"/>
                  </a:solidFill>
                </a:rPr>
                <a:t>Cultivation Ponds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382838" y="1889125"/>
              <a:ext cx="12461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808080"/>
                  </a:solidFill>
                </a:rPr>
                <a:t>Microalgae</a:t>
              </a: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4341813" y="5786438"/>
              <a:ext cx="1220787" cy="792162"/>
              <a:chOff x="3504" y="3629"/>
              <a:chExt cx="769" cy="499"/>
            </a:xfrm>
          </p:grpSpPr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3504" y="3629"/>
                <a:ext cx="615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/>
                  <a:t> </a:t>
                </a:r>
                <a:r>
                  <a:rPr lang="en-US" sz="1400" b="1"/>
                  <a:t>Ethanol</a:t>
                </a:r>
              </a:p>
              <a:p>
                <a:pPr>
                  <a:buFontTx/>
                  <a:buChar char="•"/>
                </a:pPr>
                <a:r>
                  <a:rPr lang="en-US" sz="1400" b="1"/>
                  <a:t>  Power</a:t>
                </a:r>
              </a:p>
              <a:p>
                <a:pPr>
                  <a:buFontTx/>
                  <a:buChar char="•"/>
                </a:pPr>
                <a:r>
                  <a:rPr lang="en-US" sz="1400" b="1"/>
                  <a:t>  Food</a:t>
                </a:r>
              </a:p>
            </p:txBody>
          </p:sp>
          <p:sp>
            <p:nvSpPr>
              <p:cNvPr id="39" name="AutoShape 17"/>
              <p:cNvSpPr>
                <a:spLocks noChangeArrowheads="1"/>
              </p:cNvSpPr>
              <p:nvPr/>
            </p:nvSpPr>
            <p:spPr bwMode="auto">
              <a:xfrm>
                <a:off x="3504" y="3662"/>
                <a:ext cx="769" cy="46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5" name="Picture 18" descr="355168_550x550_mb_art_R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563" y="1536700"/>
              <a:ext cx="1874837" cy="129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5389563" y="1387475"/>
              <a:ext cx="1885950" cy="14255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4611688" y="1028700"/>
              <a:ext cx="3811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808080"/>
                  </a:solidFill>
                </a:rPr>
                <a:t>Petroleum Refinery or Biodiesel plant</a:t>
              </a:r>
            </a:p>
          </p:txBody>
        </p: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3844925" y="2795588"/>
              <a:ext cx="928688" cy="914400"/>
              <a:chOff x="2688" y="1632"/>
              <a:chExt cx="585" cy="576"/>
            </a:xfrm>
          </p:grpSpPr>
          <p:sp>
            <p:nvSpPr>
              <p:cNvPr id="36" name="Oval 22"/>
              <p:cNvSpPr>
                <a:spLocks noChangeArrowheads="1"/>
              </p:cNvSpPr>
              <p:nvPr/>
            </p:nvSpPr>
            <p:spPr bwMode="auto">
              <a:xfrm>
                <a:off x="2688" y="1632"/>
                <a:ext cx="576" cy="57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2706" y="1791"/>
                <a:ext cx="56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/>
                  <a:t>60%</a:t>
                </a:r>
              </a:p>
              <a:p>
                <a:pPr algn="ctr"/>
                <a:r>
                  <a:rPr lang="en-US" sz="1000" b="1"/>
                  <a:t>Triglyceride</a:t>
                </a:r>
              </a:p>
            </p:txBody>
          </p:sp>
        </p:grp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3568700" y="4413250"/>
              <a:ext cx="1112838" cy="935038"/>
              <a:chOff x="2600" y="2591"/>
              <a:chExt cx="685" cy="576"/>
            </a:xfrm>
          </p:grpSpPr>
          <p:sp>
            <p:nvSpPr>
              <p:cNvPr id="34" name="Oval 25"/>
              <p:cNvSpPr>
                <a:spLocks noChangeArrowheads="1"/>
              </p:cNvSpPr>
              <p:nvPr/>
            </p:nvSpPr>
            <p:spPr bwMode="auto">
              <a:xfrm>
                <a:off x="2640" y="2591"/>
                <a:ext cx="576" cy="57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26"/>
              <p:cNvSpPr txBox="1">
                <a:spLocks noChangeArrowheads="1"/>
              </p:cNvSpPr>
              <p:nvPr/>
            </p:nvSpPr>
            <p:spPr bwMode="auto">
              <a:xfrm>
                <a:off x="2600" y="2677"/>
                <a:ext cx="685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/>
                  <a:t>40%</a:t>
                </a:r>
              </a:p>
              <a:p>
                <a:pPr algn="ctr"/>
                <a:r>
                  <a:rPr lang="en-US" sz="1000" b="1"/>
                  <a:t>Carbohydrates </a:t>
                </a:r>
              </a:p>
              <a:p>
                <a:pPr algn="ctr"/>
                <a:r>
                  <a:rPr lang="en-US" sz="1000" b="1"/>
                  <a:t>and </a:t>
                </a:r>
              </a:p>
              <a:p>
                <a:pPr algn="ctr"/>
                <a:r>
                  <a:rPr lang="en-US" sz="1000" b="1"/>
                  <a:t>Protein</a:t>
                </a:r>
              </a:p>
            </p:txBody>
          </p:sp>
        </p:grpSp>
        <p:pic>
          <p:nvPicPr>
            <p:cNvPr id="20" name="Picture 27" descr="800px-US_Army_M1A1_Abrams_main_battle_tank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188" y="3314700"/>
              <a:ext cx="1585912" cy="100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6584950" y="4287838"/>
              <a:ext cx="1574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808080"/>
                  </a:solidFill>
                </a:rPr>
                <a:t>Jet Fuel (JP-8)</a:t>
              </a:r>
            </a:p>
          </p:txBody>
        </p:sp>
        <p:pic>
          <p:nvPicPr>
            <p:cNvPr id="22" name="Picture 29" descr="images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64413" y="3313113"/>
              <a:ext cx="1331912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5934075" y="3309938"/>
              <a:ext cx="2774950" cy="99853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7367588" y="3308350"/>
              <a:ext cx="0" cy="1004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166938" y="2235200"/>
              <a:ext cx="1524000" cy="11811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33" descr="ArielPonds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0" y="3298825"/>
              <a:ext cx="2057400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1519238" y="3297238"/>
              <a:ext cx="2062162" cy="1714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" name="Picture 35" descr="34083190_c53eea902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705350"/>
              <a:ext cx="1311275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6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4778375"/>
              <a:ext cx="1535112" cy="1068388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7467600" y="5878513"/>
              <a:ext cx="14271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808080"/>
                  </a:solidFill>
                </a:rPr>
                <a:t>Green Diesel</a:t>
              </a: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6032500" y="6107113"/>
              <a:ext cx="1087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808080"/>
                  </a:solidFill>
                </a:rPr>
                <a:t>Biodiesel</a:t>
              </a: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5867400" y="4705350"/>
              <a:ext cx="1295400" cy="13747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33" name="Picture 43" descr="01448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775" y="5364163"/>
              <a:ext cx="1670050" cy="1460500"/>
            </a:xfrm>
            <a:prstGeom prst="rect">
              <a:avLst/>
            </a:prstGeom>
            <a:noFill/>
            <a:ln w="25400">
              <a:solidFill>
                <a:srgbClr val="0959A3"/>
              </a:solidFill>
              <a:miter lim="800000"/>
              <a:headEnd/>
              <a:tailEnd/>
            </a:ln>
          </p:spPr>
        </p:pic>
      </p:grp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0" y="11430"/>
            <a:ext cx="9144000" cy="546100"/>
          </a:xfrm>
          <a:prstGeom prst="rect">
            <a:avLst/>
          </a:prstGeom>
          <a:noFill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cs typeface="Times New Roman" pitchFamily="18" charset="0"/>
              </a:rPr>
              <a:t>Growing microalgae for biofuel production- Dr. Wen</a:t>
            </a:r>
          </a:p>
        </p:txBody>
      </p:sp>
    </p:spTree>
    <p:extLst>
      <p:ext uri="{BB962C8B-B14F-4D97-AF65-F5344CB8AC3E}">
        <p14:creationId xmlns="" xmlns:p14="http://schemas.microsoft.com/office/powerpoint/2010/main" val="385694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menter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2001" r="24001"/>
          <a:stretch>
            <a:fillRect/>
          </a:stretch>
        </p:blipFill>
        <p:spPr bwMode="auto">
          <a:xfrm>
            <a:off x="2286000" y="1711325"/>
            <a:ext cx="131286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914400" y="3616325"/>
            <a:ext cx="1371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581400" y="3616325"/>
            <a:ext cx="1219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14400" y="2625725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Pre-treated </a:t>
            </a:r>
          </a:p>
          <a:p>
            <a:r>
              <a:rPr lang="en-US" sz="1600"/>
              <a:t>cellulosic feedstock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657600" y="3170238"/>
            <a:ext cx="912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Biofuels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390650"/>
            <a:ext cx="38862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u="sng" dirty="0"/>
              <a:t>Considerations of the </a:t>
            </a:r>
            <a:r>
              <a:rPr lang="en-US" sz="1800" u="sng" dirty="0" err="1"/>
              <a:t>CBP</a:t>
            </a:r>
            <a:endParaRPr lang="en-US" sz="1800" u="sng" dirty="0"/>
          </a:p>
          <a:p>
            <a:pPr>
              <a:defRPr/>
            </a:pPr>
            <a:endParaRPr lang="en-US" sz="1800" u="sng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/>
              <a:t>Production of all saccharolytic enzymes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/>
              <a:t>Digestion of cellulosic biopolymers into fermentable sugars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/>
              <a:t>Fermentation of all hexose sugars (e.g., D-glucose)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/>
              <a:t>Fermentation of all pentose sugars (e.g., xylose)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33400" y="5581650"/>
            <a:ext cx="8229600" cy="120015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u="sng"/>
              <a:t>Problem</a:t>
            </a:r>
            <a:r>
              <a:rPr lang="en-US" sz="1800"/>
              <a:t>: No organisms exist in nature that can perform all of these functions and grow at a rate that can result in an economically viable bioprocess</a:t>
            </a:r>
          </a:p>
          <a:p>
            <a:endParaRPr lang="en-US" sz="1800"/>
          </a:p>
          <a:p>
            <a:r>
              <a:rPr lang="en-US" sz="1800" b="1" u="sng"/>
              <a:t>Solution</a:t>
            </a:r>
            <a:r>
              <a:rPr lang="en-US" sz="1800"/>
              <a:t>:  We will metabolically engineer organisms to do it!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0"/>
            <a:ext cx="9067800" cy="6096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800" b="1" kern="0" dirty="0">
                <a:solidFill>
                  <a:srgbClr val="8E2344"/>
                </a:solidFill>
                <a:latin typeface="+mn-lt"/>
                <a:ea typeface="+mj-ea"/>
                <a:cs typeface="+mj-cs"/>
              </a:rPr>
              <a:t>The Consolidated Bioprocess (CBP</a:t>
            </a:r>
            <a:r>
              <a:rPr lang="en-US" sz="2800" b="1" kern="0" dirty="0" smtClean="0">
                <a:solidFill>
                  <a:srgbClr val="8E2344"/>
                </a:solidFill>
                <a:latin typeface="+mn-lt"/>
                <a:ea typeface="+mj-ea"/>
                <a:cs typeface="+mj-cs"/>
              </a:rPr>
              <a:t>) - Dr. Senger</a:t>
            </a:r>
            <a:endParaRPr lang="en-US" sz="2800" b="1" kern="0" dirty="0">
              <a:solidFill>
                <a:srgbClr val="8E2344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26586"/>
            <a:ext cx="7671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Single-stage fermentation: </a:t>
            </a:r>
            <a:r>
              <a:rPr lang="en-US" sz="2400" dirty="0" smtClean="0"/>
              <a:t>Cellulose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Biofuels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1202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0" y="1066800"/>
            <a:ext cx="3124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Biomass: manure, food and industrial processing wastes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Univer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2057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Single Substrate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Univer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2514600"/>
            <a:ext cx="1676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Co-Digestion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Univers" pitchFamily="34" charset="0"/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228600" y="3962400"/>
            <a:ext cx="5257800" cy="838200"/>
            <a:chOff x="1100253" y="3962400"/>
            <a:chExt cx="5105400" cy="838200"/>
          </a:xfrm>
        </p:grpSpPr>
        <p:sp>
          <p:nvSpPr>
            <p:cNvPr id="8" name="Rectangle 7"/>
            <p:cNvSpPr/>
            <p:nvPr/>
          </p:nvSpPr>
          <p:spPr>
            <a:xfrm>
              <a:off x="1100253" y="3962400"/>
              <a:ext cx="1600200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nivers" pitchFamily="34" charset="0"/>
                </a:rPr>
                <a:t>On-Farm or On-Site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2853" y="3962400"/>
              <a:ext cx="1600200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nivers" pitchFamily="34" charset="0"/>
                </a:rPr>
                <a:t>Co-operative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5453" y="3962400"/>
              <a:ext cx="1600200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Univers" pitchFamily="34" charset="0"/>
                </a:rPr>
                <a:t>Central or Community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2000" y="5181600"/>
            <a:ext cx="42672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Utilization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Generate electricity; Provide heat; Supply piped gas; Transportation fuel; Fertilizer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Univer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9951" y="1295400"/>
            <a:ext cx="3429000" cy="3886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Focus</a:t>
            </a:r>
          </a:p>
          <a:p>
            <a:pPr marL="341313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How to maximize biogas production </a:t>
            </a:r>
          </a:p>
          <a:p>
            <a:pPr marL="623888" lvl="1" indent="-277813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Substrate combination?</a:t>
            </a:r>
          </a:p>
          <a:p>
            <a:pPr marL="623888" lvl="1" indent="-277813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Appropriate digestion technology?</a:t>
            </a:r>
          </a:p>
          <a:p>
            <a:pPr marL="341313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Appropriate digestion model</a:t>
            </a:r>
          </a:p>
          <a:p>
            <a:pPr marL="341313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Conservation and recovery of nutrients</a:t>
            </a:r>
          </a:p>
          <a:p>
            <a:pPr marL="341313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Development of educational materials</a:t>
            </a:r>
          </a:p>
          <a:p>
            <a:pPr marL="341313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nivers" pitchFamily="34" charset="0"/>
              </a:rPr>
              <a:t>Training the trainer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Univers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0" y="122238"/>
            <a:ext cx="65532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Biogas from Biomass - Ogejo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156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19800" y="4005263"/>
            <a:ext cx="2308225" cy="1176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600" indent="-228600">
              <a:lnSpc>
                <a:spcPct val="85000"/>
              </a:lnSpc>
              <a:spcBef>
                <a:spcPct val="30000"/>
              </a:spcBef>
            </a:pPr>
            <a:r>
              <a:rPr lang="en-US" sz="1200" b="1"/>
              <a:t>Farm Power</a:t>
            </a:r>
          </a:p>
          <a:p>
            <a:pPr marL="228600" indent="-228600">
              <a:lnSpc>
                <a:spcPct val="85000"/>
              </a:lnSpc>
              <a:spcBef>
                <a:spcPct val="30000"/>
              </a:spcBef>
            </a:pPr>
            <a:r>
              <a:rPr lang="en-US" sz="1200" b="1"/>
              <a:t>Power to Grid</a:t>
            </a:r>
          </a:p>
          <a:p>
            <a:pPr marL="228600" indent="-228600">
              <a:lnSpc>
                <a:spcPct val="85000"/>
              </a:lnSpc>
              <a:spcBef>
                <a:spcPct val="30000"/>
              </a:spcBef>
            </a:pPr>
            <a:r>
              <a:rPr lang="en-US" sz="1200" b="1"/>
              <a:t>REC &amp; Carbon Credits</a:t>
            </a:r>
          </a:p>
          <a:p>
            <a:pPr marL="228600" indent="-228600">
              <a:lnSpc>
                <a:spcPct val="85000"/>
              </a:lnSpc>
              <a:spcBef>
                <a:spcPct val="30000"/>
              </a:spcBef>
            </a:pPr>
            <a:r>
              <a:rPr lang="en-US" sz="1200" b="1"/>
              <a:t>Other Credits</a:t>
            </a:r>
          </a:p>
          <a:p>
            <a:pPr marL="228600" indent="-228600">
              <a:lnSpc>
                <a:spcPct val="85000"/>
              </a:lnSpc>
              <a:spcBef>
                <a:spcPct val="30000"/>
              </a:spcBef>
            </a:pPr>
            <a:r>
              <a:rPr lang="en-US" sz="1200" b="1"/>
              <a:t>Tipping Fees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019800" y="3733800"/>
            <a:ext cx="2297113" cy="282575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tIns="18288" bIns="64008"/>
          <a:lstStyle/>
          <a:p>
            <a:pPr algn="ctr"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</a:rPr>
              <a:t>ELECTRICITY REVENUES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11175" y="2894013"/>
            <a:ext cx="1898650" cy="455612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18288" bIns="64008"/>
          <a:lstStyle/>
          <a:p>
            <a:pPr algn="ctr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</a:rPr>
              <a:t>ORGANIC FOOD WASTE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11175" y="1511300"/>
            <a:ext cx="1898650" cy="28416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tIns="18288" bIns="64008"/>
          <a:lstStyle/>
          <a:p>
            <a:pPr algn="ctr">
              <a:buFont typeface="Wingdings" pitchFamily="2" charset="2"/>
              <a:buNone/>
            </a:pPr>
            <a:r>
              <a:rPr lang="en-US" sz="1300" b="1" dirty="0" smtClean="0">
                <a:solidFill>
                  <a:schemeClr val="bg1"/>
                </a:solidFill>
              </a:rPr>
              <a:t>Manure (dairy, swine)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1175" y="1760538"/>
            <a:ext cx="1898650" cy="739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132138" y="2603500"/>
            <a:ext cx="2228850" cy="279400"/>
          </a:xfrm>
          <a:prstGeom prst="roundRect">
            <a:avLst>
              <a:gd name="adj" fmla="val 16667"/>
            </a:avLst>
          </a:prstGeom>
          <a:solidFill>
            <a:srgbClr val="6633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tIns="18288" bIns="64008"/>
          <a:lstStyle/>
          <a:p>
            <a:pPr algn="ctr"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</a:rPr>
              <a:t>DIGESTER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132138" y="2832100"/>
            <a:ext cx="2228850" cy="7826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en-US" sz="1400" b="1">
              <a:solidFill>
                <a:schemeClr val="bg1"/>
              </a:solidFill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594100" y="2897188"/>
          <a:ext cx="1331913" cy="650875"/>
        </p:xfrm>
        <a:graphic>
          <a:graphicData uri="http://schemas.openxmlformats.org/presentationml/2006/ole">
            <p:oleObj spid="_x0000_s2056" name="Image" r:id="rId3" imgW="3530159" imgH="2742857" progId="">
              <p:embed/>
            </p:oleObj>
          </a:graphicData>
        </a:graphic>
      </p:graphicFrame>
      <p:pic>
        <p:nvPicPr>
          <p:cNvPr id="10" name="Picture 11" descr="MCj0325594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913" y="1846263"/>
            <a:ext cx="49688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2" descr="MCj0325594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1831975"/>
            <a:ext cx="35242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3" descr="MCj0325594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8" y="2058988"/>
            <a:ext cx="6000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46163" y="2328863"/>
            <a:ext cx="496887" cy="158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1068388" y="2378075"/>
            <a:ext cx="390525" cy="15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130300" y="2420938"/>
            <a:ext cx="495300" cy="158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954088" y="1990725"/>
            <a:ext cx="284162" cy="15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965200" y="2012950"/>
            <a:ext cx="225425" cy="15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1747838" y="2073275"/>
            <a:ext cx="249237" cy="15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1789113" y="2073275"/>
            <a:ext cx="249237" cy="15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1841500" y="2101850"/>
            <a:ext cx="247650" cy="15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11175" y="3290888"/>
            <a:ext cx="1898650" cy="7381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en-US" sz="1400" b="1">
              <a:solidFill>
                <a:schemeClr val="bg1"/>
              </a:solidFill>
            </a:endParaRPr>
          </a:p>
        </p:txBody>
      </p:sp>
      <p:pic>
        <p:nvPicPr>
          <p:cNvPr id="22" name="Picture 23" descr="illustrati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25" y="3308350"/>
            <a:ext cx="1516063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3419475" y="4114800"/>
            <a:ext cx="1651000" cy="2841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tIns="18288" bIns="64008"/>
          <a:lstStyle/>
          <a:p>
            <a:pPr algn="ctr"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</a:rPr>
              <a:t>GENERATOR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419475" y="4362450"/>
            <a:ext cx="1651000" cy="6842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</a:pPr>
            <a:endParaRPr lang="en-US" sz="1000" b="1"/>
          </a:p>
        </p:txBody>
      </p:sp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25" y="4476750"/>
            <a:ext cx="10048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6029325" y="2971800"/>
            <a:ext cx="2559050" cy="2841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tIns="18288" bIns="64008"/>
          <a:lstStyle/>
          <a:p>
            <a:pPr algn="ctr"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</a:rPr>
              <a:t>BEDDING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029325" y="3200400"/>
            <a:ext cx="2559050" cy="285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sz="1200" b="1"/>
              <a:t>  Locally Made</a:t>
            </a:r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6029325" y="1066800"/>
            <a:ext cx="2559050" cy="284163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tIns="18288" bIns="64008"/>
          <a:lstStyle/>
          <a:p>
            <a:pPr algn="ctr"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</a:rPr>
              <a:t>FERTILIZER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029325" y="1295400"/>
            <a:ext cx="255905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lnSpc>
                <a:spcPct val="85000"/>
              </a:lnSpc>
              <a:spcBef>
                <a:spcPct val="25000"/>
              </a:spcBef>
            </a:pPr>
            <a:r>
              <a:rPr lang="en-US" sz="1200" b="1"/>
              <a:t>90% less odor </a:t>
            </a:r>
          </a:p>
          <a:p>
            <a:pPr marL="171450" indent="-171450">
              <a:lnSpc>
                <a:spcPct val="85000"/>
              </a:lnSpc>
              <a:spcBef>
                <a:spcPct val="25000"/>
              </a:spcBef>
            </a:pPr>
            <a:r>
              <a:rPr lang="en-US" sz="1200" b="1"/>
              <a:t>Reduce P &amp; K (separation)</a:t>
            </a:r>
          </a:p>
          <a:p>
            <a:pPr marL="171450" indent="-171450">
              <a:lnSpc>
                <a:spcPct val="85000"/>
              </a:lnSpc>
              <a:spcBef>
                <a:spcPct val="25000"/>
              </a:spcBef>
            </a:pPr>
            <a:r>
              <a:rPr lang="en-US" sz="1200" b="1"/>
              <a:t>N – form bioavailable to plants</a:t>
            </a:r>
          </a:p>
          <a:p>
            <a:pPr marL="171450" indent="-171450">
              <a:lnSpc>
                <a:spcPct val="85000"/>
              </a:lnSpc>
              <a:spcBef>
                <a:spcPct val="25000"/>
              </a:spcBef>
            </a:pPr>
            <a:r>
              <a:rPr lang="en-US" sz="1200" b="1"/>
              <a:t>On-farm use and/or sold</a:t>
            </a:r>
          </a:p>
          <a:p>
            <a:pPr marL="171450" indent="-171450">
              <a:lnSpc>
                <a:spcPct val="85000"/>
              </a:lnSpc>
              <a:spcBef>
                <a:spcPct val="25000"/>
              </a:spcBef>
            </a:pPr>
            <a:r>
              <a:rPr lang="en-US" sz="1200" b="1"/>
              <a:t>Water Quality (e.g. reduction in pathogens, leaching of N)</a:t>
            </a:r>
          </a:p>
        </p:txBody>
      </p:sp>
      <p:cxnSp>
        <p:nvCxnSpPr>
          <p:cNvPr id="30" name="AutoShape 31"/>
          <p:cNvCxnSpPr>
            <a:cxnSpLocks noChangeShapeType="1"/>
            <a:stCxn id="6" idx="3"/>
            <a:endCxn id="8" idx="1"/>
          </p:cNvCxnSpPr>
          <p:nvPr/>
        </p:nvCxnSpPr>
        <p:spPr bwMode="auto">
          <a:xfrm>
            <a:off x="2409825" y="2130425"/>
            <a:ext cx="722313" cy="1093788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32"/>
          <p:cNvCxnSpPr>
            <a:cxnSpLocks noChangeShapeType="1"/>
            <a:stCxn id="21" idx="3"/>
            <a:endCxn id="8" idx="1"/>
          </p:cNvCxnSpPr>
          <p:nvPr/>
        </p:nvCxnSpPr>
        <p:spPr bwMode="auto">
          <a:xfrm flipV="1">
            <a:off x="2409825" y="3224213"/>
            <a:ext cx="722313" cy="436562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33"/>
          <p:cNvCxnSpPr>
            <a:cxnSpLocks noChangeShapeType="1"/>
            <a:stCxn id="8" idx="3"/>
            <a:endCxn id="29" idx="1"/>
          </p:cNvCxnSpPr>
          <p:nvPr/>
        </p:nvCxnSpPr>
        <p:spPr bwMode="auto">
          <a:xfrm flipV="1">
            <a:off x="5360988" y="2019300"/>
            <a:ext cx="668337" cy="1204913"/>
          </a:xfrm>
          <a:prstGeom prst="bentConnector3">
            <a:avLst>
              <a:gd name="adj1" fmla="val 420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34"/>
          <p:cNvCxnSpPr>
            <a:cxnSpLocks noChangeShapeType="1"/>
            <a:stCxn id="8" idx="2"/>
            <a:endCxn id="23" idx="0"/>
          </p:cNvCxnSpPr>
          <p:nvPr/>
        </p:nvCxnSpPr>
        <p:spPr bwMode="auto">
          <a:xfrm flipH="1">
            <a:off x="4244975" y="3614738"/>
            <a:ext cx="1588" cy="500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669196" y="1117600"/>
            <a:ext cx="1454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000" b="1" dirty="0" smtClean="0"/>
              <a:t>Feedstock</a:t>
            </a:r>
            <a:endParaRPr lang="en-US" sz="2000" b="1" dirty="0"/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254375" y="2133600"/>
            <a:ext cx="197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000" b="1"/>
              <a:t>TECHNOLOGY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6629400" y="609600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000" b="1"/>
              <a:t>OUTPUTS</a:t>
            </a: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6019800" y="5410200"/>
            <a:ext cx="1908175" cy="2619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tIns="18288" bIns="64008"/>
          <a:lstStyle/>
          <a:p>
            <a:pPr algn="ctr">
              <a:buFont typeface="Wingdings" pitchFamily="2" charset="2"/>
              <a:buNone/>
            </a:pPr>
            <a:r>
              <a:rPr lang="en-US" sz="1300" b="1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6019800" y="5661025"/>
            <a:ext cx="1905000" cy="815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600" indent="-228600">
              <a:lnSpc>
                <a:spcPct val="85000"/>
              </a:lnSpc>
              <a:spcBef>
                <a:spcPct val="30000"/>
              </a:spcBef>
            </a:pPr>
            <a:r>
              <a:rPr lang="en-US" sz="1200" b="1" dirty="0"/>
              <a:t>90% less odor</a:t>
            </a:r>
          </a:p>
          <a:p>
            <a:pPr marL="228600" indent="-228600">
              <a:lnSpc>
                <a:spcPct val="85000"/>
              </a:lnSpc>
              <a:spcBef>
                <a:spcPct val="30000"/>
              </a:spcBef>
            </a:pPr>
            <a:r>
              <a:rPr lang="en-US" sz="1200" b="1" dirty="0"/>
              <a:t> P and K reduced</a:t>
            </a:r>
          </a:p>
          <a:p>
            <a:pPr marL="228600" indent="-228600">
              <a:lnSpc>
                <a:spcPct val="85000"/>
              </a:lnSpc>
              <a:spcBef>
                <a:spcPct val="30000"/>
              </a:spcBef>
            </a:pPr>
            <a:r>
              <a:rPr lang="en-US" sz="1200" b="1" dirty="0"/>
              <a:t>Adjusted N - better form, then reduced</a:t>
            </a:r>
          </a:p>
        </p:txBody>
      </p:sp>
      <p:cxnSp>
        <p:nvCxnSpPr>
          <p:cNvPr id="40" name="AutoShape 41"/>
          <p:cNvCxnSpPr>
            <a:cxnSpLocks noChangeShapeType="1"/>
            <a:endCxn id="2" idx="1"/>
          </p:cNvCxnSpPr>
          <p:nvPr/>
        </p:nvCxnSpPr>
        <p:spPr bwMode="auto">
          <a:xfrm rot="16200000" flipH="1">
            <a:off x="5170487" y="3744913"/>
            <a:ext cx="1317625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42"/>
          <p:cNvCxnSpPr>
            <a:cxnSpLocks noChangeShapeType="1"/>
            <a:endCxn id="39" idx="1"/>
          </p:cNvCxnSpPr>
          <p:nvPr/>
        </p:nvCxnSpPr>
        <p:spPr bwMode="auto">
          <a:xfrm rot="16200000" flipH="1">
            <a:off x="4433093" y="4482307"/>
            <a:ext cx="2792413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43"/>
          <p:cNvCxnSpPr>
            <a:cxnSpLocks noChangeShapeType="1"/>
            <a:stCxn id="8" idx="3"/>
            <a:endCxn id="27" idx="1"/>
          </p:cNvCxnSpPr>
          <p:nvPr/>
        </p:nvCxnSpPr>
        <p:spPr bwMode="auto">
          <a:xfrm>
            <a:off x="5360988" y="3224213"/>
            <a:ext cx="668337" cy="119062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le 4"/>
          <p:cNvSpPr txBox="1">
            <a:spLocks/>
          </p:cNvSpPr>
          <p:nvPr/>
        </p:nvSpPr>
        <p:spPr>
          <a:xfrm>
            <a:off x="0" y="122238"/>
            <a:ext cx="65532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Biogas from Biomass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26902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0" y="914400"/>
            <a:ext cx="9220200" cy="5943600"/>
          </a:xfrm>
          <a:prstGeom prst="roundRect">
            <a:avLst/>
          </a:prstGeom>
          <a:gradFill flip="none" rotWithShape="1">
            <a:gsLst>
              <a:gs pos="59000">
                <a:schemeClr val="bg1">
                  <a:lumMod val="65000"/>
                </a:schemeClr>
              </a:gs>
              <a:gs pos="17000">
                <a:schemeClr val="accent3">
                  <a:lumMod val="9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"/>
            <a:ext cx="8305800" cy="914400"/>
          </a:xfrm>
        </p:spPr>
        <p:txBody>
          <a:bodyPr/>
          <a:lstStyle/>
          <a:p>
            <a:pPr algn="l" eaLnBrk="1" hangingPunct="1"/>
            <a:r>
              <a:rPr lang="en-US" sz="2600" dirty="0" smtClean="0"/>
              <a:t>Bioenergy research in Biological System Engineering department is based on the concept of a biorefinery.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98445" y="1169670"/>
            <a:ext cx="1447800" cy="685800"/>
          </a:xfrm>
          <a:prstGeom prst="roundRect">
            <a:avLst/>
          </a:prstGeom>
          <a:gradFill flip="none" rotWithShape="1">
            <a:gsLst>
              <a:gs pos="7000">
                <a:srgbClr val="339966"/>
              </a:gs>
              <a:gs pos="30000">
                <a:schemeClr val="accent1">
                  <a:shade val="67500"/>
                  <a:satMod val="115000"/>
                </a:schemeClr>
              </a:gs>
              <a:gs pos="75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8900000" algn="b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Biomass</a:t>
            </a:r>
          </a:p>
          <a:p>
            <a:pPr algn="ctr"/>
            <a:r>
              <a:rPr lang="en-US" sz="2000" dirty="0" smtClean="0"/>
              <a:t>Source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562225" y="2828925"/>
            <a:ext cx="1920240" cy="192024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>
            <a:bevelT prst="relaxedInset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Biomass Processing</a:t>
            </a:r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2722245" y="5562600"/>
            <a:ext cx="1600200" cy="1295400"/>
          </a:xfrm>
          <a:prstGeom prst="hexagon">
            <a:avLst/>
          </a:prstGeom>
          <a:gradFill flip="none" rotWithShape="1">
            <a:gsLst>
              <a:gs pos="13000">
                <a:schemeClr val="accent1">
                  <a:shade val="30000"/>
                  <a:satMod val="115000"/>
                </a:schemeClr>
              </a:gs>
              <a:gs pos="44000">
                <a:schemeClr val="accent1">
                  <a:shade val="67500"/>
                  <a:satMod val="115000"/>
                </a:schemeClr>
              </a:gs>
              <a:gs pos="87000">
                <a:srgbClr val="FF0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4333875" y="4492943"/>
            <a:ext cx="762000" cy="838200"/>
          </a:xfrm>
          <a:prstGeom prst="irregularSeal2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700" y="5040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3065145" y="215265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3133725" y="4973955"/>
            <a:ext cx="777240" cy="381000"/>
          </a:xfrm>
          <a:prstGeom prst="rightArrow">
            <a:avLst/>
          </a:prstGeom>
          <a:gradFill>
            <a:gsLst>
              <a:gs pos="7000">
                <a:srgbClr val="339966"/>
              </a:gs>
              <a:gs pos="30000">
                <a:schemeClr val="accent1">
                  <a:shade val="67500"/>
                  <a:satMod val="115000"/>
                </a:schemeClr>
              </a:gs>
              <a:gs pos="75000">
                <a:srgbClr val="FF0000"/>
              </a:gs>
            </a:gsLst>
            <a:path path="circle">
              <a:fillToRect l="100000" t="100000"/>
            </a:path>
          </a:gra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152900" y="4575810"/>
            <a:ext cx="365760" cy="914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33375" y="5791200"/>
            <a:ext cx="16764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Renewable biomaterials</a:t>
            </a:r>
            <a:endParaRPr lang="en-US" sz="2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5154930"/>
            <a:ext cx="1314450" cy="4267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Nutrients</a:t>
            </a:r>
            <a:endParaRPr lang="en-US" sz="2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51960" y="6196965"/>
            <a:ext cx="891540" cy="2667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009775" y="6210300"/>
            <a:ext cx="74676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905000" y="5694045"/>
            <a:ext cx="1019175" cy="4572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  <a:scene3d>
            <a:camera prst="orthographicFront">
              <a:rot lat="0" lon="0" rev="206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7" idx="1"/>
            <a:endCxn id="3" idx="1"/>
          </p:cNvCxnSpPr>
          <p:nvPr/>
        </p:nvCxnSpPr>
        <p:spPr>
          <a:xfrm rot="10800000" flipH="1">
            <a:off x="609599" y="1512570"/>
            <a:ext cx="2188845" cy="3855720"/>
          </a:xfrm>
          <a:prstGeom prst="bentConnector3">
            <a:avLst>
              <a:gd name="adj1" fmla="val -10444"/>
            </a:avLst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3500" y="5615940"/>
            <a:ext cx="3390900" cy="1188720"/>
            <a:chOff x="5143500" y="5615940"/>
            <a:chExt cx="3390900" cy="1188720"/>
          </a:xfrm>
        </p:grpSpPr>
        <p:grpSp>
          <p:nvGrpSpPr>
            <p:cNvPr id="31" name="Group 30"/>
            <p:cNvGrpSpPr/>
            <p:nvPr/>
          </p:nvGrpSpPr>
          <p:grpSpPr>
            <a:xfrm>
              <a:off x="5143500" y="5615940"/>
              <a:ext cx="3390900" cy="1188720"/>
              <a:chOff x="5143500" y="5373024"/>
              <a:chExt cx="3390900" cy="118872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5143500" y="5373024"/>
                <a:ext cx="1828800" cy="1188720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Biofuels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ethanol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bio-oils   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biodiesel  </a:t>
                </a:r>
                <a:endParaRPr lang="en-US" sz="2000" dirty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6705600" y="5373024"/>
                <a:ext cx="1828800" cy="1188720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 smtClean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hydrogen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electricity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methane   </a:t>
                </a:r>
                <a:endParaRPr lang="en-US" sz="2000" dirty="0">
                  <a:solidFill>
                    <a:srgbClr val="00206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5143500" y="5615940"/>
              <a:ext cx="3390900" cy="11887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5867400" y="3023233"/>
            <a:ext cx="3124200" cy="177736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Pyrolysis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Synthetic Biology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Metabolic Engineering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Anaerobic Digestion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Algal Conversion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99660" y="998220"/>
            <a:ext cx="3329940" cy="1800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Energy crops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Forest and wood products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Agric. crop residues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Manures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Municipal wastes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Food wastes</a:t>
            </a:r>
            <a:endParaRPr lang="en-US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3" name="Straight Arrow Connector 42"/>
          <p:cNvCxnSpPr>
            <a:endCxn id="3" idx="3"/>
          </p:cNvCxnSpPr>
          <p:nvPr/>
        </p:nvCxnSpPr>
        <p:spPr>
          <a:xfrm flipH="1">
            <a:off x="4246245" y="1512570"/>
            <a:ext cx="65341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1"/>
          </p:cNvCxnSpPr>
          <p:nvPr/>
        </p:nvCxnSpPr>
        <p:spPr>
          <a:xfrm flipH="1" flipV="1">
            <a:off x="4518660" y="3911915"/>
            <a:ext cx="1348740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653540" y="2114550"/>
            <a:ext cx="1314450" cy="426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Logistics</a:t>
            </a:r>
            <a:endParaRPr lang="en-US" sz="2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8" name="Straight Arrow Connector 47"/>
          <p:cNvCxnSpPr>
            <a:stCxn id="47" idx="3"/>
          </p:cNvCxnSpPr>
          <p:nvPr/>
        </p:nvCxnSpPr>
        <p:spPr>
          <a:xfrm>
            <a:off x="2967990" y="2327910"/>
            <a:ext cx="461010" cy="15240"/>
          </a:xfrm>
          <a:prstGeom prst="straightConnector1">
            <a:avLst/>
          </a:prstGeom>
          <a:ln w="3492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29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0" y="122238"/>
            <a:ext cx="6553200" cy="7159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Biogas options for Virginia Dairies</a:t>
            </a:r>
            <a:endParaRPr lang="en-US" sz="36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6200" y="6019800"/>
            <a:ext cx="6019800" cy="71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SOURCES: </a:t>
            </a:r>
          </a:p>
          <a:p>
            <a:pPr>
              <a:defRPr/>
            </a:pPr>
            <a:r>
              <a:rPr lang="en-US" sz="1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AgSTAR</a:t>
            </a:r>
            <a:r>
              <a:rPr lang="en-US" sz="1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Anaerobic Digestion Capital Costs for Dairy </a:t>
            </a:r>
            <a:r>
              <a:rPr lang="en-US" sz="1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Farms</a:t>
            </a:r>
            <a:r>
              <a:rPr lang="en-US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Feb. 2009</a:t>
            </a:r>
          </a:p>
          <a:p>
            <a:pPr>
              <a:defRPr/>
            </a:pPr>
            <a:r>
              <a:rPr lang="en-US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 Analysis of Energy Production Costs from Anaerobic Digestion Systems </a:t>
            </a:r>
          </a:p>
          <a:p>
            <a:pPr>
              <a:defRPr/>
            </a:pPr>
            <a:r>
              <a:rPr lang="en-US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 U.S.  Livestock Production Facilities NRCS, 2007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4953000" y="990600"/>
            <a:ext cx="4343400" cy="5715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Univers" pitchFamily="34" charset="0"/>
              </a:rPr>
              <a:t>Very little being done for </a:t>
            </a:r>
            <a:r>
              <a:rPr lang="en-US" sz="2400" kern="0" dirty="0">
                <a:latin typeface="Univers" pitchFamily="34" charset="0"/>
              </a:rPr>
              <a:t>dairies with &lt; 500 cows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Univers" pitchFamily="34" charset="0"/>
              </a:rPr>
              <a:t>Of 432 dairies in Virginia, only 3 are &gt; 500 cows  (average = 110)</a:t>
            </a:r>
            <a:endParaRPr lang="en-US" sz="2400" kern="0" dirty="0">
              <a:latin typeface="Univer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400" kern="0" dirty="0">
                <a:latin typeface="Univers" pitchFamily="34" charset="0"/>
              </a:rPr>
              <a:t>Large population of Mennonite farmers, many use diesel generators for farm’s electricity needs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400" kern="0" dirty="0">
                <a:latin typeface="Univers" pitchFamily="34" charset="0"/>
              </a:rPr>
              <a:t>Is there an opportunity here? </a:t>
            </a:r>
            <a:endParaRPr lang="en-US" sz="2400" kern="0" dirty="0" smtClean="0">
              <a:latin typeface="Univer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Univers" pitchFamily="34" charset="0"/>
              </a:rPr>
              <a:t>What </a:t>
            </a:r>
            <a:r>
              <a:rPr lang="en-US" sz="2400" kern="0" dirty="0">
                <a:latin typeface="Univers" pitchFamily="34" charset="0"/>
              </a:rPr>
              <a:t>about nutrient management issues?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2259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81000" y="838200"/>
            <a:ext cx="38862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Capital Cost of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Anaerobic Digestion Systems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43434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81000" y="4038600"/>
            <a:ext cx="2133600" cy="152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Fuel Cost Comparison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429000" y="4419600"/>
            <a:ext cx="533400" cy="1371600"/>
          </a:xfrm>
          <a:prstGeom prst="roundRect">
            <a:avLst>
              <a:gd name="adj" fmla="val 16667"/>
            </a:avLst>
          </a:prstGeom>
          <a:solidFill>
            <a:schemeClr val="hlink">
              <a:alpha val="2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3429000" y="2819400"/>
            <a:ext cx="1295400" cy="155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448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63" y="0"/>
                </a:moveTo>
                <a:lnTo>
                  <a:pt x="12726" y="7200"/>
                </a:lnTo>
                <a:lnTo>
                  <a:pt x="15812" y="7200"/>
                </a:lnTo>
                <a:lnTo>
                  <a:pt x="15812" y="18448"/>
                </a:lnTo>
                <a:lnTo>
                  <a:pt x="0" y="18448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762000" y="4603750"/>
            <a:ext cx="3124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762000" y="4832350"/>
            <a:ext cx="2362200" cy="1143000"/>
          </a:xfrm>
          <a:prstGeom prst="roundRect">
            <a:avLst>
              <a:gd name="adj" fmla="val 16667"/>
            </a:avLst>
          </a:prstGeom>
          <a:solidFill>
            <a:srgbClr val="00FF00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8"/>
          <p:cNvGrpSpPr/>
          <p:nvPr/>
        </p:nvGrpSpPr>
        <p:grpSpPr>
          <a:xfrm>
            <a:off x="1066800" y="2438400"/>
            <a:ext cx="381000" cy="762000"/>
            <a:chOff x="838200" y="2438400"/>
            <a:chExt cx="381000" cy="762000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219200" y="2438400"/>
              <a:ext cx="0" cy="762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977900" y="2603500"/>
              <a:ext cx="228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rgbClr val="FF3300"/>
                  </a:solidFill>
                </a:rPr>
                <a:t>?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838200" y="2971800"/>
              <a:ext cx="3810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0851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 bwMode="auto">
          <a:xfrm>
            <a:off x="228600" y="4724400"/>
            <a:ext cx="8177213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vers" pitchFamily="34" charset="0"/>
              <a:cs typeface="Arial" charset="0"/>
            </a:endParaRPr>
          </a:p>
          <a:p>
            <a:pPr marL="338138" marR="0" lvl="0" indent="-3381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  <a:cs typeface="Arial" charset="0"/>
              </a:rPr>
              <a:t>Determine the optimum mix of organic materials to produce maximum quality and quantity of gas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35013" y="2430462"/>
            <a:ext cx="7815262" cy="2522538"/>
            <a:chOff x="500" y="494"/>
            <a:chExt cx="5091" cy="169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5" y="975"/>
              <a:ext cx="1098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" y="943"/>
              <a:ext cx="1067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MCj0432531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6" y="1095"/>
              <a:ext cx="728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62" y="1169"/>
              <a:ext cx="69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8" y="494"/>
              <a:ext cx="653" cy="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3"/>
          <p:cNvSpPr>
            <a:spLocks noRot="1" noChangeArrowheads="1"/>
          </p:cNvSpPr>
          <p:nvPr/>
        </p:nvSpPr>
        <p:spPr bwMode="auto">
          <a:xfrm>
            <a:off x="228600" y="1191986"/>
            <a:ext cx="8718550" cy="17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>
              <a:latin typeface="Univers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latin typeface="Univers" pitchFamily="34" charset="0"/>
              </a:rPr>
              <a:t>Combine the high volume, </a:t>
            </a:r>
            <a:r>
              <a:rPr lang="en-US" sz="2400" dirty="0" smtClean="0">
                <a:latin typeface="Univers" pitchFamily="34" charset="0"/>
              </a:rPr>
              <a:t>homogeneous </a:t>
            </a:r>
            <a:r>
              <a:rPr lang="en-US" sz="2400" dirty="0">
                <a:latin typeface="Univers" pitchFamily="34" charset="0"/>
              </a:rPr>
              <a:t>poultry processing waste streams with manure from surrounding dairies to generate more biogas per unit volume of digester</a:t>
            </a:r>
          </a:p>
        </p:txBody>
      </p:sp>
      <p:sp>
        <p:nvSpPr>
          <p:cNvPr id="10" name="Title 9"/>
          <p:cNvSpPr txBox="1">
            <a:spLocks/>
          </p:cNvSpPr>
          <p:nvPr/>
        </p:nvSpPr>
        <p:spPr>
          <a:xfrm>
            <a:off x="228600" y="152400"/>
            <a:ext cx="8458200" cy="63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Biogas Options for Virginia Dairies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11743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gas yiel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5486400" cy="3048000"/>
          </a:xfrm>
          <a:prstGeom prst="rect">
            <a:avLst/>
          </a:prstGeom>
        </p:spPr>
      </p:pic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5863590" y="1447800"/>
            <a:ext cx="32305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</a:rPr>
              <a:t>Biogas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" pitchFamily="34" charset="0"/>
              </a:rPr>
              <a:t> yield increased as PPW ratio increased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vers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8953686"/>
              </p:ext>
            </p:extLst>
          </p:nvPr>
        </p:nvGraphicFramePr>
        <p:xfrm>
          <a:off x="1143000" y="3886199"/>
          <a:ext cx="5257800" cy="2362201"/>
        </p:xfrm>
        <a:graphic>
          <a:graphicData uri="http://schemas.openxmlformats.org/drawingml/2006/table">
            <a:tbl>
              <a:tblPr/>
              <a:tblGrid>
                <a:gridCol w="2124914"/>
                <a:gridCol w="3132886"/>
              </a:tblGrid>
              <a:tr h="4477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Feed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Methane Content (%)</a:t>
                      </a:r>
                      <a:endParaRPr lang="en-US" sz="20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A (100% DM)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55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B (67% DM)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66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C (50% DM)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66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D (33% DM)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68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</a:tr>
              <a:tr h="382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E (100% PPW)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Univers" pitchFamily="34" charset="0"/>
                          <a:ea typeface="Times New Roman"/>
                        </a:rPr>
                        <a:t>70</a:t>
                      </a:r>
                      <a:endParaRPr lang="en-US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Univers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FF9B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609600" y="3429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rgbClr val="FFFF00"/>
                </a:solidFill>
                <a:latin typeface="Univers" pitchFamily="34" charset="0"/>
              </a:rPr>
              <a:t> </a:t>
            </a: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Production and Quality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38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152400"/>
            <a:ext cx="6248400" cy="63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 - ongoing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371600"/>
            <a:ext cx="7772400" cy="4524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ts val="3300"/>
              </a:lnSpc>
              <a:spcBef>
                <a:spcPct val="0"/>
              </a:spcBef>
              <a:buClr>
                <a:schemeClr val="tx1"/>
              </a:buClr>
              <a:buSzPct val="90000"/>
            </a:pPr>
            <a:r>
              <a:rPr lang="en-US" sz="2800" dirty="0" smtClean="0"/>
              <a:t>Determine the appropriate mix of PPW and dairy manure that gives maximum quality and quantity of biogas</a:t>
            </a:r>
          </a:p>
          <a:p>
            <a:pPr marL="457200" indent="-457200">
              <a:lnSpc>
                <a:spcPts val="3300"/>
              </a:lnSpc>
              <a:spcBef>
                <a:spcPct val="0"/>
              </a:spcBef>
              <a:buClr>
                <a:schemeClr val="tx1"/>
              </a:buClr>
              <a:buSzPct val="90000"/>
            </a:pPr>
            <a:endParaRPr lang="en-US" sz="2800" dirty="0" smtClean="0"/>
          </a:p>
          <a:p>
            <a:pPr marL="457200" indent="-457200">
              <a:lnSpc>
                <a:spcPts val="3300"/>
              </a:lnSpc>
              <a:spcBef>
                <a:spcPct val="0"/>
              </a:spcBef>
              <a:buClr>
                <a:schemeClr val="tx1"/>
              </a:buClr>
              <a:buSzPct val="90000"/>
            </a:pPr>
            <a:r>
              <a:rPr lang="en-US" sz="2800" dirty="0" smtClean="0"/>
              <a:t>Determine the economics and feasibility of installing an anaerobic digester on a small size dairy</a:t>
            </a:r>
          </a:p>
          <a:p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50925" y="4343400"/>
            <a:ext cx="7331075" cy="1676400"/>
            <a:chOff x="500" y="494"/>
            <a:chExt cx="5091" cy="169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5" y="975"/>
              <a:ext cx="1098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" y="943"/>
              <a:ext cx="1067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MCj04325310000[1]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1095"/>
              <a:ext cx="728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62" y="1169"/>
              <a:ext cx="69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8" y="494"/>
              <a:ext cx="653" cy="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423652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839200" cy="63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6210" y="854142"/>
            <a:ext cx="7772400" cy="8714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300"/>
              </a:lnSpc>
              <a:spcBef>
                <a:spcPct val="0"/>
              </a:spcBef>
              <a:buClr>
                <a:schemeClr val="tx1"/>
              </a:buClr>
              <a:buSzPct val="90000"/>
              <a:buNone/>
            </a:pPr>
            <a:r>
              <a:rPr lang="en-US" sz="2800" dirty="0" smtClean="0"/>
              <a:t>How do these technologies apply to counties or communities in Virginia?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71600" y="2487930"/>
            <a:ext cx="6774180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ts val="3300"/>
              </a:lnSpc>
              <a:spcBef>
                <a:spcPct val="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sz="2800" dirty="0" smtClean="0"/>
              <a:t>Identify the biomass type available in your locality</a:t>
            </a:r>
          </a:p>
          <a:p>
            <a:pPr marL="514350" indent="-514350">
              <a:lnSpc>
                <a:spcPts val="3300"/>
              </a:lnSpc>
              <a:spcBef>
                <a:spcPct val="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lnSpc>
                <a:spcPts val="3300"/>
              </a:lnSpc>
              <a:spcBef>
                <a:spcPct val="0"/>
              </a:spcBef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en-US" sz="2800" dirty="0" smtClean="0"/>
              <a:t>Match the biomass to the appropriate technology to extract energy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0652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819400"/>
            <a:ext cx="914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Thank You </a:t>
            </a:r>
          </a:p>
        </p:txBody>
      </p:sp>
    </p:spTree>
    <p:extLst>
      <p:ext uri="{BB962C8B-B14F-4D97-AF65-F5344CB8AC3E}">
        <p14:creationId xmlns="" xmlns:p14="http://schemas.microsoft.com/office/powerpoint/2010/main" val="376323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"/>
            <a:ext cx="8305800" cy="5334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Examples of biomass for bioenergy production in Virginia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662" y="3458289"/>
            <a:ext cx="25908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Thinning residues</a:t>
            </a:r>
          </a:p>
        </p:txBody>
      </p:sp>
      <p:pic>
        <p:nvPicPr>
          <p:cNvPr id="4" name="Picture 13" descr="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06" y="1143000"/>
            <a:ext cx="3050494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33600" y="6858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Forest and wood residues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77744" y="3447890"/>
            <a:ext cx="2590800" cy="40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Wood chips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13610" y="6240780"/>
            <a:ext cx="4267200" cy="7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Urban wood waste (pallets, crate discards, wood yard trimmings)</a:t>
            </a:r>
          </a:p>
        </p:txBody>
      </p:sp>
      <p:pic>
        <p:nvPicPr>
          <p:cNvPr id="8" name="Picture 7" descr="00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43000"/>
            <a:ext cx="2704235" cy="2286000"/>
          </a:xfrm>
          <a:prstGeom prst="rect">
            <a:avLst/>
          </a:prstGeom>
          <a:noFill/>
          <a:effectLst>
            <a:outerShdw dist="35921" dir="2700000" algn="ctr" rotWithShape="0">
              <a:srgbClr val="003366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386" y="3962400"/>
            <a:ext cx="4047214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"/>
            <a:ext cx="8305800" cy="5334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Examples of biomass for bioenergy production in Virginia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61160"/>
            <a:ext cx="53340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Animal manure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Dairy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Beef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Swine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Poultry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Broilers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Turkeys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Crop residues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Barley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Sorghum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Wheat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38400" y="68961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en-US" sz="2400" dirty="0" smtClean="0"/>
              <a:t>Agricultural residues</a:t>
            </a:r>
          </a:p>
        </p:txBody>
      </p:sp>
      <p:pic>
        <p:nvPicPr>
          <p:cNvPr id="10" name="Picture 7" descr="022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6810"/>
            <a:ext cx="1443869" cy="1828800"/>
          </a:xfrm>
          <a:prstGeom prst="rect">
            <a:avLst/>
          </a:prstGeom>
          <a:noFill/>
          <a:effectLst>
            <a:outerShdw dist="35921" dir="2700000" algn="ctr" rotWithShape="0">
              <a:srgbClr val="003366"/>
            </a:outerShdw>
          </a:effectLst>
        </p:spPr>
      </p:pic>
      <p:pic>
        <p:nvPicPr>
          <p:cNvPr id="11" name="Picture 7" descr="bailed stov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228997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000_00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741" y="1600200"/>
            <a:ext cx="24383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broil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554" y="5002531"/>
            <a:ext cx="2377586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2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"/>
            <a:ext cx="8305800" cy="5334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Examples of biomass for bioenergy production in Virginia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61160"/>
            <a:ext cx="6934200" cy="3291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Poultry processing plants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Preprocessing and retail food waste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Institutions e.g. schools dining halls, restaurants, hospitals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Grocery stores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Post consumer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Institutions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38400" y="68961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en-US" sz="2400" dirty="0" smtClean="0"/>
              <a:t>Food waste</a:t>
            </a:r>
          </a:p>
        </p:txBody>
      </p:sp>
    </p:spTree>
    <p:extLst>
      <p:ext uri="{BB962C8B-B14F-4D97-AF65-F5344CB8AC3E}">
        <p14:creationId xmlns="" xmlns:p14="http://schemas.microsoft.com/office/powerpoint/2010/main" val="5983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"/>
            <a:ext cx="8305800" cy="5334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Examples of biomass for bioenergy production in Virginia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2060" y="2667000"/>
            <a:ext cx="4114800" cy="14630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Municipal wastewater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Garbage - households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38400" y="68961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4"/>
            </a:pPr>
            <a:r>
              <a:rPr lang="en-US" sz="2400" dirty="0" smtClean="0"/>
              <a:t>Municipal waste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6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3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096963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The biomass needs to be collected and transported to the biorefinery processing center. Our research includes: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6140" y="1409700"/>
            <a:ext cx="1905000" cy="53339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In-field hauling efficiency</a:t>
            </a:r>
          </a:p>
        </p:txBody>
      </p:sp>
      <p:pic>
        <p:nvPicPr>
          <p:cNvPr id="5" name="Picture 4" descr="Round Baler Trail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" y="2286000"/>
            <a:ext cx="2545246" cy="1616075"/>
          </a:xfrm>
          <a:prstGeom prst="roundRect">
            <a:avLst>
              <a:gd name="adj" fmla="val 23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Round Bale Hauler Unloa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" y="1040133"/>
            <a:ext cx="2514600" cy="166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Round Baler Trailer on Roa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232" y="914400"/>
            <a:ext cx="2870370" cy="2255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01098" y="3931588"/>
            <a:ext cx="2087963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Satellite storage locations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51583" y="5905500"/>
            <a:ext cx="29160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Hauling to biorefinery processing center</a:t>
            </a:r>
          </a:p>
        </p:txBody>
      </p:sp>
      <p:pic>
        <p:nvPicPr>
          <p:cNvPr id="9" name="Picture 8" descr="IMG_190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4572000"/>
            <a:ext cx="3169919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Round in Storage"/>
          <p:cNvPicPr>
            <a:picLocks noChangeAspect="1" noChangeArrowheads="1"/>
          </p:cNvPicPr>
          <p:nvPr/>
        </p:nvPicPr>
        <p:blipFill>
          <a:blip r:embed="rId7" cstate="screen">
            <a:lum bright="-12000" contrast="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783" y="3291177"/>
            <a:ext cx="2794097" cy="181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ay yard persp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242625"/>
            <a:ext cx="3334479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3352800" y="4233225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94583" y="25908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1390" y="60960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059569" y="2324100"/>
            <a:ext cx="2143663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Distances to gather material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545080" y="16764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532783" y="6477000"/>
            <a:ext cx="2599888" cy="3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Drs. Cundiff and Grisso</a:t>
            </a:r>
          </a:p>
        </p:txBody>
      </p:sp>
    </p:spTree>
    <p:extLst>
      <p:ext uri="{BB962C8B-B14F-4D97-AF65-F5344CB8AC3E}">
        <p14:creationId xmlns="" xmlns:p14="http://schemas.microsoft.com/office/powerpoint/2010/main" val="35198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M5_50_ts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6300" y="3196590"/>
            <a:ext cx="4253094" cy="3276600"/>
          </a:xfrm>
          <a:prstGeom prst="roundRect">
            <a:avLst>
              <a:gd name="adj" fmla="val 2791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096963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Production of biomass and location of biorefinery needs planning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0" y="2152650"/>
            <a:ext cx="2602129" cy="419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Potential production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5162550"/>
            <a:ext cx="3747906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Logistics of unloading storage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86200" y="5354955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86300" y="23622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9663" y="6473190"/>
            <a:ext cx="2599888" cy="3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Drs. Cundiff and Grisso</a:t>
            </a:r>
          </a:p>
        </p:txBody>
      </p:sp>
      <p:pic>
        <p:nvPicPr>
          <p:cNvPr id="19" name="Picture 3" descr="ssls_keys_fiel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3" y="997886"/>
            <a:ext cx="4581181" cy="349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918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096963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The biorefinery processes include:</a:t>
            </a:r>
          </a:p>
        </p:txBody>
      </p:sp>
      <p:sp>
        <p:nvSpPr>
          <p:cNvPr id="19" name="Round Same Side Corner Rectangle 18"/>
          <p:cNvSpPr/>
          <p:nvPr/>
        </p:nvSpPr>
        <p:spPr>
          <a:xfrm>
            <a:off x="1565910" y="1676400"/>
            <a:ext cx="5943600" cy="4038600"/>
          </a:xfrm>
          <a:prstGeom prst="round2SameRect">
            <a:avLst/>
          </a:prstGeom>
          <a:blipFill>
            <a:blip r:embed="rId3" cstate="print"/>
            <a:tile tx="0" ty="0" sx="100000" sy="100000" flip="none" algn="tl"/>
          </a:blipFill>
          <a:effectLst/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Pyrolysis</a:t>
            </a:r>
          </a:p>
          <a:p>
            <a:pPr algn="ctr"/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Synthetic Biology</a:t>
            </a:r>
          </a:p>
          <a:p>
            <a:pPr algn="ctr"/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Metabolic Engineering</a:t>
            </a:r>
          </a:p>
          <a:p>
            <a:pPr algn="ctr"/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Anaerobic Digestion</a:t>
            </a:r>
          </a:p>
          <a:p>
            <a:pPr algn="ctr"/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Algal Conversion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4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1079</Words>
  <Application>Microsoft Office PowerPoint</Application>
  <PresentationFormat>On-screen Show (4:3)</PresentationFormat>
  <Paragraphs>275</Paragraphs>
  <Slides>25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Graph</vt:lpstr>
      <vt:lpstr>Image</vt:lpstr>
      <vt:lpstr>Slide 1</vt:lpstr>
      <vt:lpstr>Bioenergy research in Biological System Engineering department is based on the concept of a biorefinery.</vt:lpstr>
      <vt:lpstr>Examples of biomass for bioenergy production in Virginia</vt:lpstr>
      <vt:lpstr>Examples of biomass for bioenergy production in Virginia</vt:lpstr>
      <vt:lpstr>Examples of biomass for bioenergy production in Virginia</vt:lpstr>
      <vt:lpstr>Examples of biomass for bioenergy production in Virginia</vt:lpstr>
      <vt:lpstr>The biomass needs to be collected and transported to the biorefinery processing center. Our research includes:</vt:lpstr>
      <vt:lpstr>Production of biomass and location of biorefinery needs planning</vt:lpstr>
      <vt:lpstr>The biorefinery processes include:</vt:lpstr>
      <vt:lpstr>Pyrolysis (Dr. Agblevor)</vt:lpstr>
      <vt:lpstr>Dr. Agblevor has designed and built two pyrolysis units.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E Graves</dc:creator>
  <cp:lastModifiedBy>gharter</cp:lastModifiedBy>
  <cp:revision>182</cp:revision>
  <dcterms:created xsi:type="dcterms:W3CDTF">2006-10-22T00:42:05Z</dcterms:created>
  <dcterms:modified xsi:type="dcterms:W3CDTF">2010-11-12T14:45:56Z</dcterms:modified>
</cp:coreProperties>
</file>