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261" r:id="rId3"/>
    <p:sldId id="275" r:id="rId4"/>
    <p:sldId id="336" r:id="rId5"/>
    <p:sldId id="295" r:id="rId6"/>
    <p:sldId id="256" r:id="rId7"/>
    <p:sldId id="368" r:id="rId8"/>
    <p:sldId id="262" r:id="rId9"/>
    <p:sldId id="269" r:id="rId10"/>
    <p:sldId id="288" r:id="rId11"/>
    <p:sldId id="337" r:id="rId12"/>
    <p:sldId id="293" r:id="rId13"/>
    <p:sldId id="369" r:id="rId14"/>
    <p:sldId id="321" r:id="rId15"/>
    <p:sldId id="274" r:id="rId16"/>
    <p:sldId id="299" r:id="rId17"/>
    <p:sldId id="291" r:id="rId18"/>
    <p:sldId id="348" r:id="rId19"/>
    <p:sldId id="370" r:id="rId20"/>
    <p:sldId id="352" r:id="rId21"/>
    <p:sldId id="357" r:id="rId22"/>
    <p:sldId id="310" r:id="rId23"/>
    <p:sldId id="286" r:id="rId24"/>
    <p:sldId id="297" r:id="rId25"/>
    <p:sldId id="265" r:id="rId26"/>
    <p:sldId id="343" r:id="rId27"/>
    <p:sldId id="281" r:id="rId28"/>
    <p:sldId id="356" r:id="rId29"/>
    <p:sldId id="264" r:id="rId30"/>
    <p:sldId id="372" r:id="rId31"/>
    <p:sldId id="318" r:id="rId32"/>
    <p:sldId id="373" r:id="rId33"/>
    <p:sldId id="333" r:id="rId34"/>
    <p:sldId id="280" r:id="rId35"/>
    <p:sldId id="351" r:id="rId36"/>
    <p:sldId id="355" r:id="rId37"/>
    <p:sldId id="259" r:id="rId38"/>
    <p:sldId id="353" r:id="rId39"/>
    <p:sldId id="361" r:id="rId40"/>
    <p:sldId id="335" r:id="rId41"/>
    <p:sldId id="347" r:id="rId42"/>
    <p:sldId id="277" r:id="rId43"/>
    <p:sldId id="345" r:id="rId44"/>
    <p:sldId id="315" r:id="rId45"/>
    <p:sldId id="339" r:id="rId46"/>
    <p:sldId id="290" r:id="rId47"/>
    <p:sldId id="304" r:id="rId48"/>
    <p:sldId id="342" r:id="rId49"/>
    <p:sldId id="375" r:id="rId50"/>
    <p:sldId id="309" r:id="rId51"/>
    <p:sldId id="263" r:id="rId52"/>
    <p:sldId id="329" r:id="rId53"/>
    <p:sldId id="300" r:id="rId54"/>
    <p:sldId id="346" r:id="rId55"/>
    <p:sldId id="316" r:id="rId56"/>
    <p:sldId id="376" r:id="rId57"/>
    <p:sldId id="307" r:id="rId58"/>
    <p:sldId id="359" r:id="rId59"/>
    <p:sldId id="296" r:id="rId60"/>
    <p:sldId id="374" r:id="rId61"/>
    <p:sldId id="377" r:id="rId62"/>
    <p:sldId id="287" r:id="rId63"/>
    <p:sldId id="334" r:id="rId64"/>
    <p:sldId id="379" r:id="rId65"/>
    <p:sldId id="301" r:id="rId66"/>
    <p:sldId id="380" r:id="rId67"/>
    <p:sldId id="311" r:id="rId68"/>
    <p:sldId id="378" r:id="rId69"/>
    <p:sldId id="350" r:id="rId70"/>
    <p:sldId id="381" r:id="rId71"/>
    <p:sldId id="292" r:id="rId72"/>
    <p:sldId id="354" r:id="rId73"/>
    <p:sldId id="276" r:id="rId74"/>
    <p:sldId id="382" r:id="rId75"/>
    <p:sldId id="314" r:id="rId76"/>
    <p:sldId id="266" r:id="rId77"/>
    <p:sldId id="312" r:id="rId78"/>
    <p:sldId id="302" r:id="rId79"/>
    <p:sldId id="308" r:id="rId80"/>
    <p:sldId id="344" r:id="rId81"/>
    <p:sldId id="279" r:id="rId82"/>
    <p:sldId id="320" r:id="rId83"/>
    <p:sldId id="294" r:id="rId84"/>
    <p:sldId id="278" r:id="rId85"/>
    <p:sldId id="303" r:id="rId86"/>
    <p:sldId id="324" r:id="rId87"/>
    <p:sldId id="362" r:id="rId88"/>
    <p:sldId id="363" r:id="rId89"/>
    <p:sldId id="322" r:id="rId90"/>
    <p:sldId id="330" r:id="rId91"/>
    <p:sldId id="332" r:id="rId92"/>
    <p:sldId id="289" r:id="rId93"/>
    <p:sldId id="383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151F-CDE7-4ABC-AD1D-66196355F5F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581400"/>
            <a:ext cx="77724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ECS Mid-Atlantic, LLC				Booth 101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" dirty="0" smtClean="0">
                <a:latin typeface="+mj-lt"/>
                <a:ea typeface="+mj-ea"/>
                <a:cs typeface="+mj-cs"/>
              </a:rPr>
              <a:t>Engineering and Environmental Consulting Services</a:t>
            </a:r>
          </a:p>
          <a:p>
            <a:pPr lvl="0">
              <a:spcBef>
                <a:spcPct val="0"/>
              </a:spcBef>
            </a:pPr>
            <a:r>
              <a:rPr lang="en-US" sz="1600" dirty="0" err="1" smtClean="0">
                <a:latin typeface="+mj-lt"/>
                <a:ea typeface="+mj-ea"/>
                <a:cs typeface="+mj-cs"/>
              </a:rPr>
              <a:t>Kammie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 Cox, Director of Business Development</a:t>
            </a: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2119-D North Hamilton Street, Richmond, VA  23230</a:t>
            </a: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804.353.6333	  				ww.ecslimited.com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066800"/>
            <a:ext cx="226389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386775" cy="167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505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Falcon Communications			Booth 114</a:t>
            </a:r>
          </a:p>
          <a:p>
            <a:r>
              <a:rPr lang="en-US" sz="1600" dirty="0" smtClean="0"/>
              <a:t>GPS/AVL Fleet Tracking Solutions</a:t>
            </a:r>
          </a:p>
          <a:p>
            <a:r>
              <a:rPr lang="en-US" sz="1600" dirty="0" smtClean="0"/>
              <a:t>Creston Owen, President/CEO</a:t>
            </a:r>
          </a:p>
          <a:p>
            <a:r>
              <a:rPr lang="en-US" sz="1600" dirty="0" smtClean="0"/>
              <a:t>9500 Technology Drive, Manassas, VA  20110</a:t>
            </a:r>
          </a:p>
          <a:p>
            <a:r>
              <a:rPr lang="en-US" sz="1600" dirty="0" smtClean="0"/>
              <a:t>703.335.5000   					www.falconcom.net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276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Timmons Group				Booths 201 &amp; 302</a:t>
            </a:r>
          </a:p>
          <a:p>
            <a:r>
              <a:rPr lang="en-US" sz="1600" dirty="0" smtClean="0"/>
              <a:t>Civil engineering, environmental, GIS/geospatial technology, landscape architecture &amp; surveying services</a:t>
            </a:r>
          </a:p>
          <a:p>
            <a:r>
              <a:rPr lang="en-US" sz="1600" dirty="0" smtClean="0"/>
              <a:t>Jen Brooks, Marketing Coordinator</a:t>
            </a:r>
          </a:p>
          <a:p>
            <a:r>
              <a:rPr lang="en-US" sz="1600" dirty="0" smtClean="0"/>
              <a:t>1001 Boulders Parkway, Suite 300, Richmond, VA  23225</a:t>
            </a:r>
          </a:p>
          <a:p>
            <a:r>
              <a:rPr lang="en-US" sz="1600" dirty="0" smtClean="0"/>
              <a:t>804.200.6366   					www.timmons.com</a:t>
            </a:r>
            <a:endParaRPr lang="en-US" sz="1600" dirty="0"/>
          </a:p>
        </p:txBody>
      </p:sp>
      <p:pic>
        <p:nvPicPr>
          <p:cNvPr id="4" name="Picture 3" descr="timmon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4416121" cy="154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y_Logo_Pantone_273_transparent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786203" cy="11765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352800"/>
            <a:ext cx="8001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Heery</a:t>
            </a:r>
            <a:r>
              <a:rPr lang="en-US" sz="2400" b="1" dirty="0" smtClean="0">
                <a:solidFill>
                  <a:srgbClr val="002060"/>
                </a:solidFill>
              </a:rPr>
              <a:t> International, Inc.			Booth 202</a:t>
            </a:r>
          </a:p>
          <a:p>
            <a:r>
              <a:rPr lang="en-US" sz="1600" dirty="0" smtClean="0"/>
              <a:t>Architecture, Engineering, Interior Design; Facilities, Construction, and Program Management</a:t>
            </a:r>
          </a:p>
          <a:p>
            <a:r>
              <a:rPr lang="en-US" sz="1600" dirty="0" smtClean="0"/>
              <a:t>Scott Martin, EIT, CCM, LEED®AP, Marketing Manager</a:t>
            </a:r>
          </a:p>
          <a:p>
            <a:r>
              <a:rPr lang="en-US" sz="1600" dirty="0" smtClean="0"/>
              <a:t>Franklin Court, 1099 14th Street NW, Suite 101, Washington, DC  20005</a:t>
            </a:r>
          </a:p>
          <a:p>
            <a:r>
              <a:rPr lang="en-US" sz="1600" dirty="0" smtClean="0"/>
              <a:t>202.463.8200   					www.heery.com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marylandassociationofcounties.files.wordpress.com/2010/09/esg_-color_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00800" cy="161971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57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Energy System Group				Booth 203</a:t>
            </a:r>
          </a:p>
          <a:p>
            <a:r>
              <a:rPr lang="en-US" sz="1600" dirty="0" smtClean="0"/>
              <a:t>Performance Contracting (High Tech)</a:t>
            </a:r>
          </a:p>
          <a:p>
            <a:r>
              <a:rPr lang="en-US" sz="1600" dirty="0" smtClean="0"/>
              <a:t>Robert O. Herbin, Business Development Manager</a:t>
            </a:r>
          </a:p>
          <a:p>
            <a:r>
              <a:rPr lang="en-US" sz="1600" dirty="0" smtClean="0"/>
              <a:t>9097 Atlee Station Road, Suite 318, Mechanicsville, VA  23116</a:t>
            </a:r>
          </a:p>
          <a:p>
            <a:r>
              <a:rPr lang="en-US" sz="1600" dirty="0" smtClean="0"/>
              <a:t>804.559.5666, Ext. 2805   				ww.energysystemsgroup.com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505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Republic Services, Inc.			Booth 204</a:t>
            </a:r>
          </a:p>
          <a:p>
            <a:r>
              <a:rPr lang="en-US" sz="1600" dirty="0" smtClean="0"/>
              <a:t>Solid Waste Collection, Disposal, Recycling Services</a:t>
            </a:r>
          </a:p>
          <a:p>
            <a:r>
              <a:rPr lang="en-US" sz="1600" dirty="0" smtClean="0"/>
              <a:t>Tad Phillips, Area Municipal Services Manager</a:t>
            </a:r>
          </a:p>
          <a:p>
            <a:r>
              <a:rPr lang="en-US" sz="1600" dirty="0" smtClean="0"/>
              <a:t>2490 Charles City Road, Richmond VA  23231</a:t>
            </a:r>
          </a:p>
          <a:p>
            <a:r>
              <a:rPr lang="en-US" sz="1600" dirty="0" smtClean="0"/>
              <a:t>757.435.1270   					www.republicservices.com</a:t>
            </a:r>
            <a:endParaRPr lang="en-US" sz="1600" dirty="0"/>
          </a:p>
        </p:txBody>
      </p:sp>
      <p:pic>
        <p:nvPicPr>
          <p:cNvPr id="3" name="Picture 2" descr="Republ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066800"/>
            <a:ext cx="3276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b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219200"/>
            <a:ext cx="2362200" cy="23311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4114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Crabtree, </a:t>
            </a:r>
            <a:r>
              <a:rPr lang="en-US" sz="2400" b="1" dirty="0" err="1" smtClean="0">
                <a:solidFill>
                  <a:srgbClr val="002060"/>
                </a:solidFill>
              </a:rPr>
              <a:t>Rohrbaugh</a:t>
            </a:r>
            <a:r>
              <a:rPr lang="en-US" sz="2400" b="1" dirty="0" smtClean="0">
                <a:solidFill>
                  <a:srgbClr val="002060"/>
                </a:solidFill>
              </a:rPr>
              <a:t> &amp; Associates 		Booth 205</a:t>
            </a:r>
          </a:p>
          <a:p>
            <a:r>
              <a:rPr lang="en-US" sz="1600" dirty="0" smtClean="0"/>
              <a:t>Architecture, Spatial Planning, Interior Design</a:t>
            </a:r>
          </a:p>
          <a:p>
            <a:r>
              <a:rPr lang="en-US" sz="1600" dirty="0" smtClean="0"/>
              <a:t>Randy David, Director of Marketing</a:t>
            </a:r>
          </a:p>
          <a:p>
            <a:r>
              <a:rPr lang="en-US" sz="1600" dirty="0" smtClean="0"/>
              <a:t>250 West Main Street, Suite 200, Charlottesville, VA  22902</a:t>
            </a:r>
          </a:p>
          <a:p>
            <a:r>
              <a:rPr lang="en-US" sz="1600" dirty="0" smtClean="0"/>
              <a:t>866.458.0272  					www.cra-architects.com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89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895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InteractiveGIS</a:t>
            </a:r>
            <a:r>
              <a:rPr lang="en-US" sz="2400" b="1" dirty="0" smtClean="0">
                <a:solidFill>
                  <a:srgbClr val="002060"/>
                </a:solidFill>
              </a:rPr>
              <a:t>, Inc.				Booth 206</a:t>
            </a:r>
          </a:p>
          <a:p>
            <a:r>
              <a:rPr lang="en-US" sz="1600" dirty="0" smtClean="0"/>
              <a:t>GIS Consulting Services</a:t>
            </a:r>
          </a:p>
          <a:p>
            <a:r>
              <a:rPr lang="en-US" sz="1600" dirty="0" smtClean="0"/>
              <a:t>David L. Bradshaw, President</a:t>
            </a:r>
          </a:p>
          <a:p>
            <a:r>
              <a:rPr lang="en-US" sz="1600" dirty="0" smtClean="0"/>
              <a:t>1715 Pratt Drive, Suite 3100, Blacksburg, VA  24060</a:t>
            </a:r>
          </a:p>
          <a:p>
            <a:r>
              <a:rPr lang="en-US" sz="1600" dirty="0" smtClean="0"/>
              <a:t>540.239.0940   					www.interactivegis.com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vDea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600"/>
            <a:ext cx="3291840" cy="137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32766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GovDeals</a:t>
            </a:r>
            <a:r>
              <a:rPr lang="en-US" sz="2400" b="1" dirty="0" smtClean="0">
                <a:solidFill>
                  <a:srgbClr val="002060"/>
                </a:solidFill>
              </a:rPr>
              <a:t>, Inc.				Booth 207</a:t>
            </a:r>
          </a:p>
          <a:p>
            <a:r>
              <a:rPr lang="en-US" sz="1600" dirty="0" smtClean="0"/>
              <a:t>Online auction service for government surplus</a:t>
            </a:r>
          </a:p>
          <a:p>
            <a:r>
              <a:rPr lang="en-US" sz="1600" dirty="0" smtClean="0"/>
              <a:t>Angela Davis, Conference Coordinator</a:t>
            </a:r>
          </a:p>
          <a:p>
            <a:r>
              <a:rPr lang="en-US" sz="1600" dirty="0" smtClean="0"/>
              <a:t>5907 Carmichael Place, Montgomery, AL  36117</a:t>
            </a:r>
          </a:p>
          <a:p>
            <a:r>
              <a:rPr lang="en-US" sz="1600" dirty="0" smtClean="0"/>
              <a:t>334.387.0532   				www.govdeals.com 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1242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Dept. of Agriculture &amp; Consumer Services	  Booth 208</a:t>
            </a:r>
          </a:p>
          <a:p>
            <a:r>
              <a:rPr lang="en-US" sz="1600" dirty="0" smtClean="0"/>
              <a:t>Agribusiness development services</a:t>
            </a:r>
          </a:p>
          <a:p>
            <a:r>
              <a:rPr lang="en-US" sz="1600" dirty="0" smtClean="0"/>
              <a:t>T. Robins Buck, Project Manager, Agribusiness Development Services</a:t>
            </a:r>
          </a:p>
          <a:p>
            <a:r>
              <a:rPr lang="en-US" sz="1600" dirty="0" smtClean="0"/>
              <a:t>102 Governor Street, Richmond, VA  23219</a:t>
            </a:r>
          </a:p>
          <a:p>
            <a:r>
              <a:rPr lang="en-US" sz="1600" dirty="0" smtClean="0"/>
              <a:t>804.371.6094   						www.vdacs.virginia.gov</a:t>
            </a:r>
            <a:endParaRPr lang="en-US" sz="1600" dirty="0"/>
          </a:p>
        </p:txBody>
      </p:sp>
      <p:pic>
        <p:nvPicPr>
          <p:cNvPr id="3" name="Picture 2" descr="VDAC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772400" cy="80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5943600" cy="153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581400"/>
            <a:ext cx="8153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Crews &amp; Associates 				Booth 209</a:t>
            </a:r>
          </a:p>
          <a:p>
            <a:r>
              <a:rPr lang="en-US" sz="1600" dirty="0" smtClean="0"/>
              <a:t>Full-service investment banking firm dedicated to the structuring, financing and distribution of fixed income products</a:t>
            </a:r>
          </a:p>
          <a:p>
            <a:r>
              <a:rPr lang="en-US" sz="1600" dirty="0" smtClean="0"/>
              <a:t>Rob Steptoe,  Associate</a:t>
            </a:r>
          </a:p>
          <a:p>
            <a:r>
              <a:rPr lang="en-US" sz="1600" dirty="0" smtClean="0"/>
              <a:t>150 Clay Street, Suite 212, Morgantown, WV  26501</a:t>
            </a:r>
          </a:p>
          <a:p>
            <a:r>
              <a:rPr lang="en-US" sz="1600" dirty="0" smtClean="0"/>
              <a:t>304.292.6600					www.crewsfs.com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5321300" cy="108170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200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Anderson &amp; Associates, Inc. </a:t>
            </a:r>
            <a:r>
              <a:rPr lang="en-US" sz="2400" b="1" dirty="0" smtClean="0">
                <a:solidFill>
                  <a:srgbClr val="002060"/>
                </a:solidFill>
              </a:rPr>
              <a:t>			Booth </a:t>
            </a:r>
            <a:r>
              <a:rPr lang="en-US" sz="2400" b="1" dirty="0">
                <a:solidFill>
                  <a:srgbClr val="002060"/>
                </a:solidFill>
              </a:rPr>
              <a:t>102</a:t>
            </a:r>
          </a:p>
          <a:p>
            <a:r>
              <a:rPr lang="en-US" sz="1600" dirty="0" smtClean="0"/>
              <a:t>Professional Design Services, Civil Engineering, Surveying</a:t>
            </a:r>
          </a:p>
          <a:p>
            <a:r>
              <a:rPr lang="en-US" sz="1600" dirty="0" smtClean="0"/>
              <a:t>Kim Link, HR Assistant</a:t>
            </a:r>
          </a:p>
          <a:p>
            <a:r>
              <a:rPr lang="en-US" sz="1600" dirty="0" smtClean="0"/>
              <a:t>100 Ardmore Street, Blacksburg, VA  24060</a:t>
            </a:r>
          </a:p>
          <a:p>
            <a:r>
              <a:rPr lang="en-US" sz="1600" dirty="0" smtClean="0"/>
              <a:t>540.552.5592  					ww.andassoc.com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657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Housing Development Authority	Booth  210</a:t>
            </a:r>
          </a:p>
          <a:p>
            <a:r>
              <a:rPr lang="en-US" sz="1600" dirty="0" smtClean="0"/>
              <a:t>Virginia Housing Development Authority - Mortgage Finance</a:t>
            </a:r>
          </a:p>
          <a:p>
            <a:r>
              <a:rPr lang="en-US" sz="1600" dirty="0" smtClean="0"/>
              <a:t>Richard B. Taylor, Government Relations Manager</a:t>
            </a:r>
          </a:p>
          <a:p>
            <a:r>
              <a:rPr lang="en-US" sz="1600" dirty="0" smtClean="0"/>
              <a:t>601 S. Belvidere Street, Richmond, VA  23220</a:t>
            </a:r>
          </a:p>
          <a:p>
            <a:r>
              <a:rPr lang="en-US" sz="1600" dirty="0" smtClean="0"/>
              <a:t>804.343.5620   					www.vhda.com</a:t>
            </a:r>
            <a:endParaRPr lang="en-US" sz="1600" dirty="0"/>
          </a:p>
        </p:txBody>
      </p:sp>
      <p:pic>
        <p:nvPicPr>
          <p:cNvPr id="4" name="Picture 3" descr="Vh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581400"/>
            <a:ext cx="9067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Section American Water Works Association	Booth 211</a:t>
            </a:r>
          </a:p>
          <a:p>
            <a:r>
              <a:rPr lang="en-US" sz="1600" dirty="0" smtClean="0"/>
              <a:t>Largest organization of water supply professionals in the world</a:t>
            </a:r>
          </a:p>
          <a:p>
            <a:r>
              <a:rPr lang="en-US" sz="1600" dirty="0" smtClean="0"/>
              <a:t>Cathy </a:t>
            </a:r>
            <a:r>
              <a:rPr lang="en-US" sz="1600" dirty="0" err="1" smtClean="0"/>
              <a:t>LaRue</a:t>
            </a:r>
            <a:r>
              <a:rPr lang="en-US" sz="1600" dirty="0" smtClean="0"/>
              <a:t>, Section Administrator</a:t>
            </a:r>
          </a:p>
          <a:p>
            <a:r>
              <a:rPr lang="en-US" sz="1600" dirty="0" smtClean="0"/>
              <a:t>P.O. Box 55420, Virginia Beach, VA  23471</a:t>
            </a:r>
          </a:p>
          <a:p>
            <a:r>
              <a:rPr lang="en-US" sz="1600" dirty="0" smtClean="0"/>
              <a:t>757.363.1760   						www.vaawwa.org</a:t>
            </a:r>
            <a:endParaRPr lang="en-US" sz="1600" dirty="0"/>
          </a:p>
        </p:txBody>
      </p:sp>
      <p:pic>
        <p:nvPicPr>
          <p:cNvPr id="3" name="Picture 2" descr="VaWaterWor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505200" cy="126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Municipal Code Corporation			Booth 212</a:t>
            </a:r>
          </a:p>
          <a:p>
            <a:r>
              <a:rPr lang="en-US" sz="1600" dirty="0" smtClean="0"/>
              <a:t>Codification, supplementation, document &amp; minutes imaging, electronic services, utility bill and payment processing</a:t>
            </a:r>
          </a:p>
          <a:p>
            <a:r>
              <a:rPr lang="en-US" sz="1600" dirty="0" smtClean="0"/>
              <a:t>Dale </a:t>
            </a:r>
            <a:r>
              <a:rPr lang="en-US" sz="1600" dirty="0" err="1" smtClean="0"/>
              <a:t>Balstow</a:t>
            </a:r>
            <a:r>
              <a:rPr lang="en-US" sz="1600" dirty="0" smtClean="0"/>
              <a:t>, Vice President of Sales</a:t>
            </a:r>
          </a:p>
          <a:p>
            <a:r>
              <a:rPr lang="en-US" sz="1600" dirty="0" smtClean="0"/>
              <a:t>P.O. Box 2235, Tallahassee, FL  32316</a:t>
            </a:r>
          </a:p>
          <a:p>
            <a:r>
              <a:rPr lang="en-US" sz="1600" dirty="0" smtClean="0"/>
              <a:t>800.262.2633					www.municode.com</a:t>
            </a:r>
            <a:endParaRPr lang="en-US" sz="1600" dirty="0"/>
          </a:p>
        </p:txBody>
      </p:sp>
      <p:pic>
        <p:nvPicPr>
          <p:cNvPr id="4" name="Picture 3" descr="Muni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638800" cy="5775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5040924" cy="2133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581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English Construction Co., Inc.			Booth 301</a:t>
            </a:r>
          </a:p>
          <a:p>
            <a:r>
              <a:rPr lang="en-US" sz="1600" dirty="0" smtClean="0"/>
              <a:t>General Contractor</a:t>
            </a:r>
          </a:p>
          <a:p>
            <a:r>
              <a:rPr lang="en-US" sz="1600" dirty="0" smtClean="0"/>
              <a:t>Raymond A. Booth, Special Projects Coordinator</a:t>
            </a:r>
          </a:p>
          <a:p>
            <a:r>
              <a:rPr lang="en-US" sz="1600" dirty="0" smtClean="0"/>
              <a:t>P.O. Box P-7000, Lynchburg, VA  24505</a:t>
            </a:r>
            <a:br>
              <a:rPr lang="en-US" sz="1600" dirty="0" smtClean="0"/>
            </a:br>
            <a:r>
              <a:rPr lang="en-US" sz="1600" dirty="0" smtClean="0"/>
              <a:t>434.845.0301					www.englishconst.com</a:t>
            </a:r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00200"/>
            <a:ext cx="1695450" cy="704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895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Hurt &amp; </a:t>
            </a:r>
            <a:r>
              <a:rPr lang="en-US" sz="2400" b="1" dirty="0" err="1" smtClean="0">
                <a:solidFill>
                  <a:srgbClr val="002060"/>
                </a:solidFill>
              </a:rPr>
              <a:t>Proffitt</a:t>
            </a:r>
            <a:r>
              <a:rPr lang="en-US" sz="2400" b="1" dirty="0" smtClean="0">
                <a:solidFill>
                  <a:srgbClr val="002060"/>
                </a:solidFill>
              </a:rPr>
              <a:t>, Inc.				Booth 303</a:t>
            </a:r>
          </a:p>
          <a:p>
            <a:r>
              <a:rPr lang="en-US" sz="1600" dirty="0" smtClean="0"/>
              <a:t>Engineering - Surveying - Planning</a:t>
            </a:r>
          </a:p>
          <a:p>
            <a:r>
              <a:rPr lang="en-US" sz="1600" dirty="0" smtClean="0"/>
              <a:t>Lauren </a:t>
            </a:r>
            <a:r>
              <a:rPr lang="en-US" sz="1600" dirty="0" err="1" smtClean="0"/>
              <a:t>Bifulco</a:t>
            </a:r>
            <a:r>
              <a:rPr lang="en-US" sz="1600" dirty="0" smtClean="0"/>
              <a:t>, Marketing Coordinator</a:t>
            </a:r>
          </a:p>
          <a:p>
            <a:r>
              <a:rPr lang="en-US" sz="1600" dirty="0" smtClean="0"/>
              <a:t>2524 Langhorne Road, Lynchburg, VA  24501</a:t>
            </a:r>
          </a:p>
          <a:p>
            <a:r>
              <a:rPr lang="en-US" sz="1600" dirty="0" smtClean="0"/>
              <a:t>434.847.7796   					www.handp.com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fou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715000" cy="19022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8100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Balfour Beatty Construction </a:t>
            </a:r>
            <a:r>
              <a:rPr lang="en-US" sz="2400" b="1" dirty="0" smtClean="0">
                <a:solidFill>
                  <a:srgbClr val="002060"/>
                </a:solidFill>
              </a:rPr>
              <a:t>			Booth </a:t>
            </a:r>
            <a:r>
              <a:rPr lang="en-US" sz="2400" b="1" dirty="0">
                <a:solidFill>
                  <a:srgbClr val="002060"/>
                </a:solidFill>
              </a:rPr>
              <a:t>304</a:t>
            </a:r>
          </a:p>
          <a:p>
            <a:r>
              <a:rPr lang="en-US" sz="1600" dirty="0" smtClean="0"/>
              <a:t>Full-service design-build, general contracting, at-risk construction management, preconstruction and turnkey services</a:t>
            </a:r>
          </a:p>
          <a:p>
            <a:r>
              <a:rPr lang="en-US" sz="1600" dirty="0" smtClean="0"/>
              <a:t>Ashley Campbell, Marketing Project Lead</a:t>
            </a:r>
          </a:p>
          <a:p>
            <a:r>
              <a:rPr lang="en-US" sz="1600" dirty="0" smtClean="0"/>
              <a:t>3924 Pender Drive, Fairfax, VA  22030</a:t>
            </a:r>
          </a:p>
          <a:p>
            <a:r>
              <a:rPr lang="en-US" sz="1600" dirty="0" smtClean="0"/>
              <a:t>703.218.1331					www.balfourbeattyus.com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810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Utility Service Co., Inc.			Booth 305</a:t>
            </a:r>
          </a:p>
          <a:p>
            <a:r>
              <a:rPr lang="en-US" sz="1600" dirty="0" smtClean="0"/>
              <a:t>Maintenance and Services of potable Water Storage Tanks</a:t>
            </a:r>
          </a:p>
          <a:p>
            <a:r>
              <a:rPr lang="en-US" sz="1600" dirty="0" smtClean="0"/>
              <a:t>Tony Varner, Water System Consultant</a:t>
            </a:r>
          </a:p>
          <a:p>
            <a:r>
              <a:rPr lang="en-US" sz="1600" dirty="0" smtClean="0"/>
              <a:t>P.O. Box 1350, Perry, GA  31069</a:t>
            </a:r>
          </a:p>
          <a:p>
            <a:r>
              <a:rPr lang="en-US" sz="1600" dirty="0" smtClean="0"/>
              <a:t>800.223.3695					www.utilityservice.com</a:t>
            </a:r>
            <a:endParaRPr lang="en-US" sz="1600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1533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095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267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Earth Environmental Consultants, Inc.	Booth 306</a:t>
            </a:r>
          </a:p>
          <a:p>
            <a:r>
              <a:rPr lang="en-US" sz="1600" dirty="0" smtClean="0"/>
              <a:t>Environmental and Civil Engineering Services</a:t>
            </a:r>
          </a:p>
          <a:p>
            <a:r>
              <a:rPr lang="en-US" sz="1600" dirty="0" smtClean="0"/>
              <a:t>Jeanne Martin, President</a:t>
            </a:r>
          </a:p>
          <a:p>
            <a:r>
              <a:rPr lang="en-US" sz="1600" dirty="0" smtClean="0"/>
              <a:t>235 Claiborne Avenue, Suite 100, Rocky Mount, VA  24151</a:t>
            </a:r>
          </a:p>
          <a:p>
            <a:r>
              <a:rPr lang="en-US" sz="1600" dirty="0" smtClean="0"/>
              <a:t>540.483.5975  					www.earthenv.com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609600"/>
            <a:ext cx="4655820" cy="34778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200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Rural Water Association		Booth 307</a:t>
            </a:r>
          </a:p>
          <a:p>
            <a:r>
              <a:rPr lang="en-US" sz="1600" dirty="0" smtClean="0"/>
              <a:t>Nonprofit, on-site technical and educational assistance to small water and wastewater systems</a:t>
            </a:r>
          </a:p>
          <a:p>
            <a:r>
              <a:rPr lang="en-US" sz="1600" dirty="0" err="1" smtClean="0"/>
              <a:t>Myrica</a:t>
            </a:r>
            <a:r>
              <a:rPr lang="en-US" sz="1600" dirty="0" smtClean="0"/>
              <a:t> Keiser, Executive Director</a:t>
            </a:r>
          </a:p>
          <a:p>
            <a:r>
              <a:rPr lang="en-US" sz="1600" dirty="0" smtClean="0"/>
              <a:t>2138 Sycamore Avenue, Buena Vista, VA  24416</a:t>
            </a:r>
          </a:p>
          <a:p>
            <a:r>
              <a:rPr lang="en-US" sz="1600" dirty="0" smtClean="0"/>
              <a:t>540.261.7178   					www.vrwa.org</a:t>
            </a:r>
            <a:endParaRPr lang="en-US" sz="1600" dirty="0"/>
          </a:p>
        </p:txBody>
      </p:sp>
      <p:pic>
        <p:nvPicPr>
          <p:cNvPr id="3" name="Picture 2" descr="VR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7389091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kerv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90600"/>
            <a:ext cx="2895600" cy="2895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40386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Baskervill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			Booth 308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1600" dirty="0" smtClean="0"/>
              <a:t>Architecture, engineering, interior design, sustainable design</a:t>
            </a:r>
          </a:p>
          <a:p>
            <a:r>
              <a:rPr lang="en-US" sz="1600" dirty="0" smtClean="0"/>
              <a:t>Tracey Gould, Marketing Director</a:t>
            </a:r>
          </a:p>
          <a:p>
            <a:r>
              <a:rPr lang="en-US" sz="1600" dirty="0" smtClean="0"/>
              <a:t>101 S. 15th Street, Suite 200, Richmond, VA  23219</a:t>
            </a:r>
          </a:p>
          <a:p>
            <a:r>
              <a:rPr lang="en-US" sz="1600" dirty="0" smtClean="0"/>
              <a:t>804.343.1010  					www.baskervill.com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ive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048000" cy="87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29718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Creative Color LLC				Booth 103</a:t>
            </a:r>
          </a:p>
          <a:p>
            <a:r>
              <a:rPr lang="en-US" sz="1600" dirty="0" smtClean="0"/>
              <a:t>Graphics and Printing</a:t>
            </a:r>
          </a:p>
          <a:p>
            <a:r>
              <a:rPr lang="en-US" sz="1600" dirty="0" smtClean="0"/>
              <a:t>John Van Hoy, President</a:t>
            </a:r>
          </a:p>
          <a:p>
            <a:r>
              <a:rPr lang="en-US" sz="1600" dirty="0" smtClean="0"/>
              <a:t>11915 Main Street, Fredericksburg, VA  22408</a:t>
            </a:r>
          </a:p>
          <a:p>
            <a:r>
              <a:rPr lang="en-US" sz="1600" dirty="0" smtClean="0"/>
              <a:t>540.899.1970					ww.creativecolorva.com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3581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 &amp; ME, Inc.					Booth 310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1600" dirty="0" smtClean="0"/>
              <a:t>Geotechnical, Environmental, Construction Material Testing</a:t>
            </a:r>
          </a:p>
          <a:p>
            <a:r>
              <a:rPr lang="en-US" sz="1600" dirty="0" smtClean="0"/>
              <a:t>Pat Polen, Business Developer</a:t>
            </a:r>
          </a:p>
          <a:p>
            <a:r>
              <a:rPr lang="en-US" sz="1600" dirty="0" smtClean="0"/>
              <a:t>8211 Hermitage Road, Richmond, VA  23228</a:t>
            </a:r>
          </a:p>
          <a:p>
            <a:r>
              <a:rPr lang="en-US" sz="1600" dirty="0" smtClean="0"/>
              <a:t>804.339.5623  		 			www.smeinc.com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362200"/>
            <a:ext cx="3352800" cy="9237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432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Patton Harris Rust &amp; Associates PC		Booth 311</a:t>
            </a:r>
          </a:p>
          <a:p>
            <a:r>
              <a:rPr lang="en-US" sz="1600" dirty="0" smtClean="0"/>
              <a:t>Civil Engineering Services</a:t>
            </a:r>
          </a:p>
          <a:p>
            <a:r>
              <a:rPr lang="en-US" sz="1600" dirty="0" smtClean="0"/>
              <a:t>Thomas D. Rust, P.E., AICP</a:t>
            </a:r>
          </a:p>
          <a:p>
            <a:r>
              <a:rPr lang="en-US" sz="1600" dirty="0" smtClean="0"/>
              <a:t>14532 Lee Road, Chantilly, VA  20151</a:t>
            </a:r>
          </a:p>
          <a:p>
            <a:r>
              <a:rPr lang="en-US" sz="1600" dirty="0" smtClean="0"/>
              <a:t>703.449.6700   					www.phra.com</a:t>
            </a:r>
            <a:endParaRPr lang="en-US" sz="1600" dirty="0"/>
          </a:p>
        </p:txBody>
      </p:sp>
      <p:pic>
        <p:nvPicPr>
          <p:cNvPr id="3" name="Picture 2" descr="PH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05000"/>
            <a:ext cx="1295400" cy="5220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C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486400" cy="9811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31242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VA Association of Convention &amp; Visitors Bureaus	Booth 312</a:t>
            </a:r>
          </a:p>
          <a:p>
            <a:r>
              <a:rPr lang="en-US" sz="1600" dirty="0" smtClean="0"/>
              <a:t>Helping our members welcome the world to Virginia</a:t>
            </a:r>
          </a:p>
          <a:p>
            <a:r>
              <a:rPr lang="en-US" sz="1600" dirty="0" smtClean="0"/>
              <a:t>Dean Miller, Vice President, Conventions</a:t>
            </a:r>
          </a:p>
          <a:p>
            <a:r>
              <a:rPr lang="en-US" sz="1600" dirty="0" smtClean="0"/>
              <a:t>P.O. Box 3363, Warrenton, VA  20188</a:t>
            </a:r>
          </a:p>
          <a:p>
            <a:r>
              <a:rPr lang="en-US" sz="1600" dirty="0" smtClean="0"/>
              <a:t>540.904.4710   						www.vacvb.com</a:t>
            </a:r>
            <a:endParaRPr lang="en-US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810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Schneider Electric				Booth 401</a:t>
            </a:r>
          </a:p>
          <a:p>
            <a:r>
              <a:rPr lang="en-US" sz="1600" dirty="0" smtClean="0"/>
              <a:t>Energy savings performance contract provider</a:t>
            </a:r>
          </a:p>
          <a:p>
            <a:r>
              <a:rPr lang="en-US" sz="1600" dirty="0" smtClean="0"/>
              <a:t>Mike </a:t>
            </a:r>
            <a:r>
              <a:rPr lang="en-US" sz="1600" dirty="0" err="1" smtClean="0"/>
              <a:t>Cothran</a:t>
            </a:r>
            <a:r>
              <a:rPr lang="en-US" sz="1600" dirty="0" smtClean="0"/>
              <a:t>, Account Representative</a:t>
            </a:r>
          </a:p>
          <a:p>
            <a:r>
              <a:rPr lang="en-US" sz="1600" dirty="0" smtClean="0"/>
              <a:t>1100 Boulders Parkway, Suite 702, Richmond, VA  23225</a:t>
            </a:r>
          </a:p>
          <a:p>
            <a:r>
              <a:rPr lang="en-US" sz="1600" dirty="0" smtClean="0"/>
              <a:t>804.330.5660   				www.schneider-electric.com/buildings</a:t>
            </a:r>
            <a:endParaRPr lang="en-US" sz="1600" dirty="0"/>
          </a:p>
        </p:txBody>
      </p:sp>
      <p:pic>
        <p:nvPicPr>
          <p:cNvPr id="3" name="Picture 2" descr="Schne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943600" cy="21694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pera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5715000" cy="1295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124200"/>
            <a:ext cx="7772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Draper Aden Associates, Inc.			Booth 402</a:t>
            </a:r>
          </a:p>
          <a:p>
            <a:r>
              <a:rPr lang="en-US" sz="1600" dirty="0" smtClean="0"/>
              <a:t>Engineering, surveying, environmental services</a:t>
            </a:r>
          </a:p>
          <a:p>
            <a:r>
              <a:rPr lang="en-US" sz="1600" dirty="0" smtClean="0"/>
              <a:t>Jeff </a:t>
            </a:r>
            <a:r>
              <a:rPr lang="en-US" sz="1600" dirty="0" err="1" smtClean="0"/>
              <a:t>Lighthiser</a:t>
            </a:r>
            <a:r>
              <a:rPr lang="en-US" sz="1600" dirty="0" smtClean="0"/>
              <a:t>, CEO</a:t>
            </a:r>
          </a:p>
          <a:p>
            <a:r>
              <a:rPr lang="en-US" sz="1600" dirty="0" smtClean="0"/>
              <a:t>8090 Villa Park Drive, Richmond, VA  23228</a:t>
            </a:r>
          </a:p>
          <a:p>
            <a:r>
              <a:rPr lang="en-US" sz="1600" dirty="0" smtClean="0"/>
              <a:t>800.552.0472  					www.daa.com </a:t>
            </a:r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766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Economic Development Partnership	Booth 403</a:t>
            </a:r>
          </a:p>
          <a:p>
            <a:r>
              <a:rPr lang="en-US" sz="1600" dirty="0" smtClean="0"/>
              <a:t>State economic development organization</a:t>
            </a:r>
          </a:p>
          <a:p>
            <a:r>
              <a:rPr lang="en-US" sz="1600" dirty="0" smtClean="0"/>
              <a:t>Lynn Bowles, Office Manager</a:t>
            </a:r>
          </a:p>
          <a:p>
            <a:r>
              <a:rPr lang="en-US" sz="1600" dirty="0" smtClean="0"/>
              <a:t>901 E. Byrd Street, West Tower, Richmond, VA  23219</a:t>
            </a:r>
          </a:p>
          <a:p>
            <a:r>
              <a:rPr lang="en-US" sz="1600" dirty="0" smtClean="0"/>
              <a:t>804.545.5770   						www.yesvirginia.org</a:t>
            </a:r>
            <a:endParaRPr lang="en-US" sz="1600" dirty="0"/>
          </a:p>
        </p:txBody>
      </p:sp>
      <p:pic>
        <p:nvPicPr>
          <p:cNvPr id="3" name="Picture 2" descr="Yes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8085567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Resources Authority			Booth 404</a:t>
            </a:r>
          </a:p>
          <a:p>
            <a:r>
              <a:rPr lang="en-US" sz="1600" dirty="0" smtClean="0"/>
              <a:t>Innovative financing to build Virginia communities</a:t>
            </a:r>
          </a:p>
          <a:p>
            <a:r>
              <a:rPr lang="en-US" sz="1600" dirty="0" smtClean="0"/>
              <a:t>Stephanie L. </a:t>
            </a:r>
            <a:r>
              <a:rPr lang="en-US" sz="1600" dirty="0" err="1" smtClean="0"/>
              <a:t>Hamlett</a:t>
            </a:r>
            <a:r>
              <a:rPr lang="en-US" sz="1600" dirty="0" smtClean="0"/>
              <a:t>, Executive Director</a:t>
            </a:r>
          </a:p>
          <a:p>
            <a:r>
              <a:rPr lang="en-US" sz="1600" dirty="0" smtClean="0"/>
              <a:t>1111 East Main Street, Suite 1920, Richmond, VA  23219</a:t>
            </a:r>
          </a:p>
          <a:p>
            <a:r>
              <a:rPr lang="en-US" sz="1600" dirty="0" smtClean="0"/>
              <a:t>804.644.3331 Ext. 123  	 			www.VirginiaResources.org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276600" cy="80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lp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1752600" cy="245364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4114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Alpha Corporation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405</a:t>
            </a:r>
          </a:p>
          <a:p>
            <a:r>
              <a:rPr lang="en-US" sz="1600" dirty="0" smtClean="0"/>
              <a:t>Civil/Structural Engineering; Program/Construction Management and Inspection Services</a:t>
            </a:r>
          </a:p>
          <a:p>
            <a:r>
              <a:rPr lang="en-US" sz="1600" dirty="0" smtClean="0"/>
              <a:t>Michael </a:t>
            </a:r>
            <a:r>
              <a:rPr lang="en-US" sz="1600" dirty="0" err="1" smtClean="0"/>
              <a:t>Damron</a:t>
            </a:r>
            <a:r>
              <a:rPr lang="en-US" sz="1600" dirty="0" smtClean="0"/>
              <a:t>, P.E., LEED, Sr. Project Manager/Business Development</a:t>
            </a:r>
          </a:p>
          <a:p>
            <a:r>
              <a:rPr lang="en-US" sz="1600" dirty="0" smtClean="0"/>
              <a:t>21351 </a:t>
            </a:r>
            <a:r>
              <a:rPr lang="en-US" sz="1600" dirty="0" err="1" smtClean="0"/>
              <a:t>Ridgetop</a:t>
            </a:r>
            <a:r>
              <a:rPr lang="en-US" sz="1600" dirty="0" smtClean="0"/>
              <a:t> Circle, Suite 200, Dulles, VA  20166	</a:t>
            </a:r>
          </a:p>
          <a:p>
            <a:r>
              <a:rPr lang="en-US" sz="1600" dirty="0" smtClean="0"/>
              <a:t>704.450.0800  				www.alphacorporation.com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Institute of Government		Booth  406</a:t>
            </a:r>
          </a:p>
          <a:p>
            <a:r>
              <a:rPr lang="en-US" sz="1600" dirty="0" smtClean="0"/>
              <a:t>Local government training and assistance</a:t>
            </a:r>
          </a:p>
          <a:p>
            <a:r>
              <a:rPr lang="en-US" sz="1600" dirty="0" smtClean="0"/>
              <a:t>Tedd Povar, Associate Director</a:t>
            </a:r>
          </a:p>
          <a:p>
            <a:r>
              <a:rPr lang="en-US" sz="1600" dirty="0" smtClean="0"/>
              <a:t>700 E. Franklin Street, Suite 700, Richmond, VA  23219</a:t>
            </a:r>
          </a:p>
          <a:p>
            <a:r>
              <a:rPr lang="en-US" sz="1600" dirty="0" smtClean="0"/>
              <a:t>804.371.0202   				www.vainstituteofgovernment.org</a:t>
            </a:r>
            <a:endParaRPr lang="en-US" sz="1600" dirty="0"/>
          </a:p>
        </p:txBody>
      </p:sp>
      <p:pic>
        <p:nvPicPr>
          <p:cNvPr id="3" name="Picture 2" descr="VaInstituteG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648200" cy="75580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WENDEL					Booth 408</a:t>
            </a:r>
          </a:p>
          <a:p>
            <a:r>
              <a:rPr lang="en-US" sz="1600" dirty="0" smtClean="0"/>
              <a:t>Architecture, Engineering, Energy Management and Construction</a:t>
            </a:r>
          </a:p>
          <a:p>
            <a:r>
              <a:rPr lang="en-US" sz="1600" dirty="0" smtClean="0"/>
              <a:t>Ron </a:t>
            </a:r>
            <a:r>
              <a:rPr lang="en-US" sz="1600" dirty="0" err="1" smtClean="0"/>
              <a:t>Reekes</a:t>
            </a:r>
            <a:r>
              <a:rPr lang="en-US" sz="1600" dirty="0" smtClean="0"/>
              <a:t>, Project Manager</a:t>
            </a:r>
          </a:p>
          <a:p>
            <a:r>
              <a:rPr lang="en-US" sz="1600" dirty="0" smtClean="0"/>
              <a:t>100 </a:t>
            </a:r>
            <a:r>
              <a:rPr lang="en-US" sz="1600" dirty="0" err="1" smtClean="0"/>
              <a:t>Shockoe</a:t>
            </a:r>
            <a:r>
              <a:rPr lang="en-US" sz="1600" dirty="0" smtClean="0"/>
              <a:t> Slip, First Floor, Richmond, VA  23219</a:t>
            </a:r>
          </a:p>
          <a:p>
            <a:r>
              <a:rPr lang="en-US" sz="1600" dirty="0" smtClean="0"/>
              <a:t>804.308.9670   					www.wendelcompanies.com</a:t>
            </a:r>
            <a:endParaRPr lang="en-US" sz="2400" dirty="0"/>
          </a:p>
        </p:txBody>
      </p:sp>
      <p:pic>
        <p:nvPicPr>
          <p:cNvPr id="4" name="Picture 3" descr="wend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38100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581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Spectra Group, Inc.			Booth 104</a:t>
            </a:r>
          </a:p>
          <a:p>
            <a:r>
              <a:rPr lang="en-US" sz="1600" dirty="0" smtClean="0"/>
              <a:t>Subsurface utility engineering and survey</a:t>
            </a:r>
          </a:p>
          <a:p>
            <a:r>
              <a:rPr lang="en-US" sz="1600" dirty="0" smtClean="0"/>
              <a:t>John L. Robertson, PE, Vice President</a:t>
            </a:r>
          </a:p>
          <a:p>
            <a:r>
              <a:rPr lang="en-US" sz="1600" dirty="0" smtClean="0"/>
              <a:t>9201 Arboretum Parkway, Richmond, VA  23236</a:t>
            </a:r>
          </a:p>
          <a:p>
            <a:r>
              <a:rPr lang="en-US" sz="1600" dirty="0" smtClean="0"/>
              <a:t>757.297.6090	   				ww.spectrava.com</a:t>
            </a:r>
            <a:endParaRPr lang="en-US" sz="1600" dirty="0"/>
          </a:p>
        </p:txBody>
      </p:sp>
      <p:pic>
        <p:nvPicPr>
          <p:cNvPr id="5" name="Picture 4" descr="Spect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5943600" cy="183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581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Local Choice Health Benefits Program		Booth 410</a:t>
            </a:r>
          </a:p>
          <a:p>
            <a:r>
              <a:rPr lang="en-US" sz="1600" dirty="0" smtClean="0"/>
              <a:t>Group health insurance</a:t>
            </a:r>
          </a:p>
          <a:p>
            <a:r>
              <a:rPr lang="en-US" sz="1600" dirty="0" smtClean="0"/>
              <a:t>Walter Norman, Program Manager</a:t>
            </a:r>
          </a:p>
          <a:p>
            <a:r>
              <a:rPr lang="en-US" sz="1600" dirty="0" smtClean="0"/>
              <a:t>101 North 14th Street, 13th Floor, Richmond, VA  23219</a:t>
            </a:r>
          </a:p>
          <a:p>
            <a:r>
              <a:rPr lang="en-US" sz="1600" dirty="0" smtClean="0"/>
              <a:t>804.786.6460   				www.thelocalchoicevirginia.gov</a:t>
            </a:r>
            <a:endParaRPr lang="en-US" sz="1600" dirty="0"/>
          </a:p>
        </p:txBody>
      </p:sp>
      <p:pic>
        <p:nvPicPr>
          <p:cNvPr id="4" name="Picture 3" descr="LocalChoic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057400"/>
            <a:ext cx="1676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Cooperative Extension		Booth 412</a:t>
            </a:r>
          </a:p>
          <a:p>
            <a:r>
              <a:rPr lang="en-US" sz="1600" dirty="0" smtClean="0"/>
              <a:t>Suzie Jackson, Administrative Assistant</a:t>
            </a:r>
          </a:p>
          <a:p>
            <a:r>
              <a:rPr lang="en-US" sz="1600" dirty="0" smtClean="0"/>
              <a:t>101 Hutcheson Hall, Blacksburg, VA  24061</a:t>
            </a:r>
          </a:p>
          <a:p>
            <a:r>
              <a:rPr lang="en-US" sz="1600" dirty="0" smtClean="0"/>
              <a:t>540.231.5299   					www.ext.vt.edu</a:t>
            </a:r>
            <a:endParaRPr lang="en-US" sz="1600" dirty="0"/>
          </a:p>
        </p:txBody>
      </p:sp>
      <p:pic>
        <p:nvPicPr>
          <p:cNvPr id="3" name="Picture 2" descr="VaCo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133600"/>
            <a:ext cx="6019800" cy="5636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81200"/>
            <a:ext cx="3048000" cy="9590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124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DJG, Inc.					Booth 501</a:t>
            </a:r>
          </a:p>
          <a:p>
            <a:r>
              <a:rPr lang="en-US" sz="1600" dirty="0" smtClean="0"/>
              <a:t>Architecture, Engineering, Planning</a:t>
            </a:r>
          </a:p>
          <a:p>
            <a:r>
              <a:rPr lang="en-US" sz="1600" dirty="0" smtClean="0"/>
              <a:t>Donald Booth, AIA, LEED AP, Vice President</a:t>
            </a:r>
          </a:p>
          <a:p>
            <a:r>
              <a:rPr lang="en-US" sz="1600" dirty="0" smtClean="0"/>
              <a:t>449 </a:t>
            </a:r>
            <a:r>
              <a:rPr lang="en-US" sz="1600" dirty="0" err="1" smtClean="0"/>
              <a:t>McLaws</a:t>
            </a:r>
            <a:r>
              <a:rPr lang="en-US" sz="1600" dirty="0" smtClean="0"/>
              <a:t> Circle, Williamsburg, VA  23185</a:t>
            </a:r>
          </a:p>
          <a:p>
            <a:r>
              <a:rPr lang="en-US" sz="1600" dirty="0" smtClean="0"/>
              <a:t>757.253.0673  					www.djginc.com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581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Vanir</a:t>
            </a:r>
            <a:r>
              <a:rPr lang="en-US" sz="2400" b="1" dirty="0" smtClean="0">
                <a:solidFill>
                  <a:srgbClr val="002060"/>
                </a:solidFill>
              </a:rPr>
              <a:t> Construction Management, Inc.	Booth 502</a:t>
            </a:r>
          </a:p>
          <a:p>
            <a:r>
              <a:rPr lang="en-US" sz="1600" dirty="0" smtClean="0"/>
              <a:t>Professional program, project and construction management services</a:t>
            </a:r>
          </a:p>
          <a:p>
            <a:r>
              <a:rPr lang="en-US" sz="1600" dirty="0" smtClean="0"/>
              <a:t>Bill </a:t>
            </a:r>
            <a:r>
              <a:rPr lang="en-US" sz="1600" dirty="0" err="1" smtClean="0"/>
              <a:t>Carden</a:t>
            </a:r>
            <a:r>
              <a:rPr lang="en-US" sz="1600" dirty="0" smtClean="0"/>
              <a:t>, Area Manager</a:t>
            </a:r>
          </a:p>
          <a:p>
            <a:r>
              <a:rPr lang="en-US" sz="1600" dirty="0" smtClean="0"/>
              <a:t>14112 </a:t>
            </a:r>
            <a:r>
              <a:rPr lang="en-US" sz="1600" dirty="0" err="1" smtClean="0"/>
              <a:t>Chiasso</a:t>
            </a:r>
            <a:r>
              <a:rPr lang="en-US" sz="1600" dirty="0" smtClean="0"/>
              <a:t> Terrace, Chesterfield, VA  23838</a:t>
            </a:r>
          </a:p>
          <a:p>
            <a:r>
              <a:rPr lang="en-US" sz="1600" dirty="0" smtClean="0"/>
              <a:t>804.739.1559   					www.vanir.com</a:t>
            </a:r>
            <a:endParaRPr lang="en-US" sz="1600" dirty="0"/>
          </a:p>
        </p:txBody>
      </p:sp>
      <p:pic>
        <p:nvPicPr>
          <p:cNvPr id="4" name="Picture 3" descr="Vani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905000"/>
            <a:ext cx="1322109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T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133600"/>
            <a:ext cx="1143000" cy="8338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2766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Networking Technologies &amp; Support, Inc.	Booth 503</a:t>
            </a:r>
          </a:p>
          <a:p>
            <a:r>
              <a:rPr lang="en-US" sz="1600" dirty="0" smtClean="0"/>
              <a:t>NTS has been a technology service provider throughout Virginia for over 14 years</a:t>
            </a:r>
          </a:p>
          <a:p>
            <a:r>
              <a:rPr lang="en-US" sz="1600" dirty="0" smtClean="0"/>
              <a:t>Carol Nitz, Marketing Coordinator</a:t>
            </a:r>
          </a:p>
          <a:p>
            <a:r>
              <a:rPr lang="en-US" sz="1600" dirty="0" smtClean="0"/>
              <a:t>14421 Justice Road, Midlothian, VA  23113</a:t>
            </a:r>
          </a:p>
          <a:p>
            <a:r>
              <a:rPr lang="en-US" sz="1600" dirty="0" smtClean="0"/>
              <a:t>804.858.8027   					www.thinkNTS.com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038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Trane						Booth 504</a:t>
            </a:r>
          </a:p>
          <a:p>
            <a:r>
              <a:rPr lang="en-US" sz="1600" dirty="0" smtClean="0"/>
              <a:t>Facility and energy management, HVAC manufacturing and installation</a:t>
            </a:r>
          </a:p>
          <a:p>
            <a:r>
              <a:rPr lang="en-US" sz="1600" dirty="0" smtClean="0"/>
              <a:t>Deborah Whitteker, Marketing Coordinator</a:t>
            </a:r>
          </a:p>
          <a:p>
            <a:r>
              <a:rPr lang="en-US" sz="1600" dirty="0" smtClean="0"/>
              <a:t>2343 Highland Farm Road, Roanoke, VA 24017</a:t>
            </a:r>
          </a:p>
          <a:p>
            <a:r>
              <a:rPr lang="en-US" sz="1600" dirty="0" smtClean="0"/>
              <a:t>540.563.2828   					www.trane.com </a:t>
            </a:r>
            <a:endParaRPr lang="en-US" sz="1600" dirty="0"/>
          </a:p>
        </p:txBody>
      </p:sp>
      <p:pic>
        <p:nvPicPr>
          <p:cNvPr id="3" name="Picture 2" descr="t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3716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4953000" cy="22854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3886200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Golder</a:t>
            </a:r>
            <a:r>
              <a:rPr lang="en-US" sz="2400" b="1" dirty="0" smtClean="0">
                <a:solidFill>
                  <a:srgbClr val="002060"/>
                </a:solidFill>
              </a:rPr>
              <a:t> Associates, Inc.			Booth 507</a:t>
            </a:r>
          </a:p>
          <a:p>
            <a:r>
              <a:rPr lang="en-US" sz="1600" dirty="0" smtClean="0"/>
              <a:t>Engineering and Environmental Consulting</a:t>
            </a:r>
          </a:p>
          <a:p>
            <a:r>
              <a:rPr lang="en-US" sz="1600" dirty="0" smtClean="0"/>
              <a:t>Terri Phillips, Associate and Senior Consultant</a:t>
            </a:r>
          </a:p>
          <a:p>
            <a:r>
              <a:rPr lang="en-US" sz="1600" dirty="0" smtClean="0"/>
              <a:t>2108 W. Laburnum Avenue, Suite 200, Richmond, VA  23227</a:t>
            </a:r>
          </a:p>
          <a:p>
            <a:r>
              <a:rPr lang="en-US" sz="1600" dirty="0" smtClean="0"/>
              <a:t>804.358.7900   					www.golder.com 	</a:t>
            </a:r>
            <a:endParaRPr 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724400" cy="23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3886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Malcolm Pirnie, Inc.                            		Booth 509</a:t>
            </a:r>
          </a:p>
          <a:p>
            <a:r>
              <a:rPr lang="en-US" sz="1600" dirty="0" smtClean="0"/>
              <a:t>Environmental Engineers, Scientists and Consultants</a:t>
            </a:r>
          </a:p>
          <a:p>
            <a:r>
              <a:rPr lang="en-US" sz="1600" dirty="0" smtClean="0"/>
              <a:t>Roger O. Hart, Vice President</a:t>
            </a:r>
          </a:p>
          <a:p>
            <a:r>
              <a:rPr lang="en-US" sz="1600" dirty="0" smtClean="0"/>
              <a:t>1100 </a:t>
            </a:r>
            <a:r>
              <a:rPr lang="en-US" sz="1600" dirty="0" err="1" smtClean="0"/>
              <a:t>Welborne</a:t>
            </a:r>
            <a:r>
              <a:rPr lang="en-US" sz="1600" dirty="0" smtClean="0"/>
              <a:t> Drive, Suite 100, Richmond, VA  23229</a:t>
            </a:r>
          </a:p>
          <a:p>
            <a:r>
              <a:rPr lang="en-US" sz="1600" dirty="0" smtClean="0"/>
              <a:t>804.740.0181   					www.pirnie.com</a:t>
            </a:r>
            <a:endParaRPr 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505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USDA Rural Development			Booth 510</a:t>
            </a:r>
          </a:p>
          <a:p>
            <a:r>
              <a:rPr lang="en-US" sz="1600" dirty="0" smtClean="0"/>
              <a:t>Federal Loan and Grant Administration</a:t>
            </a:r>
          </a:p>
          <a:p>
            <a:r>
              <a:rPr lang="en-US" sz="1600" dirty="0" err="1" smtClean="0"/>
              <a:t>Jharmekia</a:t>
            </a:r>
            <a:r>
              <a:rPr lang="en-US" sz="1600" dirty="0" smtClean="0"/>
              <a:t> Curtis, VA Federal Loan &amp; Grant Technician</a:t>
            </a:r>
          </a:p>
          <a:p>
            <a:r>
              <a:rPr lang="en-US" sz="1600" dirty="0" smtClean="0"/>
              <a:t>1606 Santa Rosa Road, Suite 238, CP Division, Richmond, VA 23229</a:t>
            </a:r>
          </a:p>
          <a:p>
            <a:r>
              <a:rPr lang="en-US" sz="1600" dirty="0" smtClean="0"/>
              <a:t>804.287.1565   					www.usda.gov</a:t>
            </a:r>
            <a:endParaRPr lang="en-US" sz="1600" dirty="0"/>
          </a:p>
        </p:txBody>
      </p:sp>
      <p:pic>
        <p:nvPicPr>
          <p:cNvPr id="3" name="Picture 2" descr="RuralDevelop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971800" cy="1170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hgnlaw.com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1371600" cy="87821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276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Hunsucker</a:t>
            </a:r>
            <a:r>
              <a:rPr lang="en-US" sz="2400" b="1" dirty="0" smtClean="0">
                <a:solidFill>
                  <a:srgbClr val="002060"/>
                </a:solidFill>
              </a:rPr>
              <a:t> Goodstein &amp; Nelson PC 		Booth 511</a:t>
            </a:r>
          </a:p>
          <a:p>
            <a:r>
              <a:rPr lang="en-US" sz="1600" dirty="0" smtClean="0"/>
              <a:t>Transforming environmental concerns into public opportunities</a:t>
            </a:r>
          </a:p>
          <a:p>
            <a:r>
              <a:rPr lang="en-US" sz="1600" dirty="0" smtClean="0"/>
              <a:t>Stacey Myers, Attorney</a:t>
            </a:r>
          </a:p>
          <a:p>
            <a:r>
              <a:rPr lang="en-US" sz="1600" dirty="0" smtClean="0"/>
              <a:t>5335 Wisconsin Avenue NW, Suite 360, Washington DC  20015</a:t>
            </a:r>
          </a:p>
          <a:p>
            <a:r>
              <a:rPr lang="en-US" sz="1600" dirty="0" smtClean="0"/>
              <a:t>202.895.5380					www.HGNLaw.com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ing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838200"/>
            <a:ext cx="2936167" cy="1981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4290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Housing Virginia				Booth 105</a:t>
            </a:r>
          </a:p>
          <a:p>
            <a:r>
              <a:rPr lang="en-US" sz="1600" dirty="0" smtClean="0"/>
              <a:t>Helps local and regional organizations further affordable housing options</a:t>
            </a:r>
          </a:p>
          <a:p>
            <a:r>
              <a:rPr lang="en-US" sz="1600" dirty="0" smtClean="0"/>
              <a:t>Neal J. Barber, Staff</a:t>
            </a:r>
          </a:p>
          <a:p>
            <a:r>
              <a:rPr lang="en-US" sz="1600" dirty="0" smtClean="0"/>
              <a:t>93 Bobwhite Lane, Locust Hill, VA  23092</a:t>
            </a:r>
          </a:p>
          <a:p>
            <a:r>
              <a:rPr lang="en-US" sz="1600" dirty="0" smtClean="0"/>
              <a:t>804-758-0640                  				www.housingvirginia.org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r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143000"/>
            <a:ext cx="3886200" cy="2590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40386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Motorola, Inc.					Booth 512</a:t>
            </a:r>
          </a:p>
          <a:p>
            <a:r>
              <a:rPr lang="en-US" sz="1600" dirty="0" smtClean="0"/>
              <a:t>Communications Systems</a:t>
            </a:r>
          </a:p>
          <a:p>
            <a:r>
              <a:rPr lang="en-US" sz="1600" dirty="0" smtClean="0"/>
              <a:t>Bob Newman, Senior Account Manager</a:t>
            </a:r>
          </a:p>
          <a:p>
            <a:r>
              <a:rPr lang="en-US" sz="1600" dirty="0" smtClean="0"/>
              <a:t>7031 Columbia Gateway Drive, Columbia, MD  21046</a:t>
            </a:r>
          </a:p>
          <a:p>
            <a:r>
              <a:rPr lang="en-US" sz="1600" dirty="0" smtClean="0"/>
              <a:t>410.712.6200   					www.motorola.com</a:t>
            </a:r>
            <a:endParaRPr lang="en-US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in_brockenbr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172200" cy="12698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6576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Austin </a:t>
            </a:r>
            <a:r>
              <a:rPr lang="en-US" sz="2400" b="1" dirty="0" err="1">
                <a:solidFill>
                  <a:srgbClr val="002060"/>
                </a:solidFill>
              </a:rPr>
              <a:t>Brockenbrough</a:t>
            </a:r>
            <a:r>
              <a:rPr lang="en-US" sz="2400" b="1" dirty="0">
                <a:solidFill>
                  <a:srgbClr val="002060"/>
                </a:solidFill>
              </a:rPr>
              <a:t> &amp; Associates, LLP </a:t>
            </a:r>
            <a:r>
              <a:rPr lang="en-US" sz="2400" b="1" dirty="0" smtClean="0">
                <a:solidFill>
                  <a:srgbClr val="002060"/>
                </a:solidFill>
              </a:rPr>
              <a:t>	Booth 601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1600" dirty="0" smtClean="0"/>
              <a:t>Full-service multi-disciplined engineering and consulting</a:t>
            </a:r>
          </a:p>
          <a:p>
            <a:r>
              <a:rPr lang="en-US" sz="1600" dirty="0" smtClean="0"/>
              <a:t>Carolyn </a:t>
            </a:r>
            <a:r>
              <a:rPr lang="en-US" sz="1600" dirty="0" err="1" smtClean="0"/>
              <a:t>Langelotti</a:t>
            </a:r>
            <a:r>
              <a:rPr lang="en-US" sz="1600" dirty="0" smtClean="0"/>
              <a:t>, P.E.</a:t>
            </a:r>
          </a:p>
          <a:p>
            <a:r>
              <a:rPr lang="en-US" sz="1600" dirty="0" smtClean="0"/>
              <a:t>1011 Boulder Springs Drive, Suite 200, Richmond, VA  23225</a:t>
            </a:r>
          </a:p>
          <a:p>
            <a:r>
              <a:rPr lang="en-US" sz="1600" dirty="0" smtClean="0"/>
              <a:t>804.592.3900  					www.brockenbrough.com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276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Simon &amp; Associates, Inc.			Booth 602</a:t>
            </a:r>
          </a:p>
          <a:p>
            <a:r>
              <a:rPr lang="en-US" sz="1600" dirty="0" smtClean="0"/>
              <a:t>Soil and Environmental Consulting</a:t>
            </a:r>
          </a:p>
          <a:p>
            <a:r>
              <a:rPr lang="en-US" sz="1600" dirty="0" smtClean="0"/>
              <a:t>Nelson </a:t>
            </a:r>
            <a:r>
              <a:rPr lang="en-US" sz="1600" dirty="0" err="1" smtClean="0"/>
              <a:t>Dail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P.O. Box 10007, Blacksburg, VA  24062</a:t>
            </a:r>
          </a:p>
          <a:p>
            <a:r>
              <a:rPr lang="en-US" sz="1600" dirty="0" smtClean="0"/>
              <a:t>540.951.4234   					www.simonassoc.com</a:t>
            </a:r>
            <a:endParaRPr lang="en-US" sz="1600" dirty="0"/>
          </a:p>
        </p:txBody>
      </p:sp>
      <p:pic>
        <p:nvPicPr>
          <p:cNvPr id="4" name="Picture 3" descr="Si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3048000" cy="91359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5017008" cy="27736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962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Johnson Controls, Inc.			Booth 603</a:t>
            </a:r>
          </a:p>
          <a:p>
            <a:r>
              <a:rPr lang="en-US" sz="1600" dirty="0" smtClean="0"/>
              <a:t>Building Efficiency and Energy Solutions</a:t>
            </a:r>
          </a:p>
          <a:p>
            <a:r>
              <a:rPr lang="en-US" sz="1600" dirty="0" smtClean="0"/>
              <a:t>Tom Hickman, Energy Solutions</a:t>
            </a:r>
          </a:p>
          <a:p>
            <a:r>
              <a:rPr lang="en-US" sz="1600" dirty="0" smtClean="0"/>
              <a:t>100 10th Street, NE, Suite 102, Charlottesville, VA  22902</a:t>
            </a:r>
          </a:p>
          <a:p>
            <a:r>
              <a:rPr lang="en-US" sz="1600" dirty="0" smtClean="0"/>
              <a:t>434.906.6459   					www.johnsoncontrols.com 	</a:t>
            </a:r>
            <a:endParaRPr lang="en-US" sz="1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733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</a:t>
            </a:r>
            <a:r>
              <a:rPr lang="en-US" sz="2400" b="1" smtClean="0">
                <a:solidFill>
                  <a:srgbClr val="002060"/>
                </a:solidFill>
              </a:rPr>
              <a:t>Biosolids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Council			Booth 605</a:t>
            </a:r>
          </a:p>
          <a:p>
            <a:r>
              <a:rPr lang="en-US" sz="1600" dirty="0" smtClean="0"/>
              <a:t>Education, Information About </a:t>
            </a:r>
            <a:r>
              <a:rPr lang="en-US" sz="1600" dirty="0" err="1" smtClean="0"/>
              <a:t>Biosolids</a:t>
            </a:r>
            <a:endParaRPr lang="en-US" sz="1600" dirty="0" smtClean="0"/>
          </a:p>
          <a:p>
            <a:r>
              <a:rPr lang="en-US" sz="1600" dirty="0" smtClean="0"/>
              <a:t>Robert Crockett/Charles Hooks</a:t>
            </a:r>
            <a:endParaRPr lang="en-US" sz="1600" dirty="0" smtClean="0"/>
          </a:p>
          <a:p>
            <a:r>
              <a:rPr lang="en-US" sz="1600" dirty="0" smtClean="0"/>
              <a:t>1011 E. Main Street, Richmond, VA </a:t>
            </a:r>
            <a:r>
              <a:rPr lang="en-US" sz="1600" dirty="0" smtClean="0"/>
              <a:t>23219</a:t>
            </a:r>
          </a:p>
          <a:p>
            <a:r>
              <a:rPr lang="en-US" sz="1600" dirty="0" smtClean="0"/>
              <a:t>1-877-798-0714</a:t>
            </a:r>
            <a:r>
              <a:rPr lang="en-US" sz="1600" dirty="0" smtClean="0"/>
              <a:t>		   			</a:t>
            </a:r>
            <a:r>
              <a:rPr lang="en-US" sz="1600" dirty="0" smtClean="0"/>
              <a:t>www.virginiabiosolids.com</a:t>
            </a:r>
            <a:endParaRPr lang="en-US" sz="1600" dirty="0"/>
          </a:p>
        </p:txBody>
      </p:sp>
      <p:pic>
        <p:nvPicPr>
          <p:cNvPr id="3" name="Picture 2" descr="VaBiosol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172200" cy="208584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Noresco</a:t>
            </a:r>
            <a:r>
              <a:rPr lang="en-US" sz="2400" b="1" dirty="0" smtClean="0">
                <a:solidFill>
                  <a:srgbClr val="002060"/>
                </a:solidFill>
              </a:rPr>
              <a:t>					Booth 606</a:t>
            </a:r>
          </a:p>
          <a:p>
            <a:r>
              <a:rPr lang="en-US" sz="1600" dirty="0" smtClean="0"/>
              <a:t>Vertically integrated energy services company specializing in performance contracting</a:t>
            </a:r>
          </a:p>
          <a:p>
            <a:r>
              <a:rPr lang="en-US" sz="1600" dirty="0" smtClean="0"/>
              <a:t>Roger </a:t>
            </a:r>
            <a:r>
              <a:rPr lang="en-US" sz="1600" dirty="0" err="1" smtClean="0"/>
              <a:t>D'Alessio</a:t>
            </a:r>
            <a:r>
              <a:rPr lang="en-US" sz="1600" dirty="0" smtClean="0"/>
              <a:t>, Senior Account Executive</a:t>
            </a:r>
          </a:p>
          <a:p>
            <a:r>
              <a:rPr lang="en-US" sz="1600" dirty="0" smtClean="0"/>
              <a:t>P.O. Box 165, Chesterfield, VA  23838</a:t>
            </a:r>
          </a:p>
          <a:p>
            <a:r>
              <a:rPr lang="en-US" sz="1600" dirty="0" smtClean="0"/>
              <a:t>804.652.9181   					www.noresco.com</a:t>
            </a:r>
            <a:endParaRPr lang="en-US" sz="1600" dirty="0"/>
          </a:p>
        </p:txBody>
      </p:sp>
      <p:pic>
        <p:nvPicPr>
          <p:cNvPr id="3" name="Picture 2" descr="nore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540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vansantgusler.com/images/rrm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762000" cy="91888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RRMM Architects		      	Booth 609 &amp; 611 </a:t>
            </a:r>
          </a:p>
          <a:p>
            <a:r>
              <a:rPr lang="en-US" sz="1600" dirty="0" smtClean="0"/>
              <a:t>Architecture, planning, interiors</a:t>
            </a:r>
          </a:p>
          <a:p>
            <a:r>
              <a:rPr lang="en-US" sz="1600" dirty="0" smtClean="0"/>
              <a:t>Lynn Carter, Associate</a:t>
            </a:r>
          </a:p>
          <a:p>
            <a:r>
              <a:rPr lang="en-US" sz="1600" dirty="0" smtClean="0"/>
              <a:t>1317 Executive Boulevard, Suite 200, Chesapeake, VA  23320</a:t>
            </a:r>
          </a:p>
          <a:p>
            <a:r>
              <a:rPr lang="en-US" sz="1600" dirty="0" smtClean="0"/>
              <a:t>757.622.2828				www.rrmm.com</a:t>
            </a:r>
            <a:endParaRPr lang="en-US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76400"/>
            <a:ext cx="2540000" cy="152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895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MED3000					Booth 610</a:t>
            </a:r>
          </a:p>
          <a:p>
            <a:r>
              <a:rPr lang="en-US" sz="1600" dirty="0" smtClean="0"/>
              <a:t>EMS Billing</a:t>
            </a:r>
          </a:p>
          <a:p>
            <a:r>
              <a:rPr lang="en-US" sz="1600" dirty="0" smtClean="0"/>
              <a:t>Karla </a:t>
            </a:r>
            <a:r>
              <a:rPr lang="en-US" sz="1600" dirty="0" err="1" smtClean="0"/>
              <a:t>Sartori</a:t>
            </a:r>
            <a:r>
              <a:rPr lang="en-US" sz="1600" dirty="0" smtClean="0"/>
              <a:t>, Corporate Marketing</a:t>
            </a:r>
          </a:p>
          <a:p>
            <a:r>
              <a:rPr lang="en-US" sz="1600" dirty="0" smtClean="0"/>
              <a:t>680 Andersen Drive, Foster Plaza 10, Pittsburgh, PA  15220</a:t>
            </a:r>
          </a:p>
          <a:p>
            <a:r>
              <a:rPr lang="en-US" sz="1600" dirty="0" smtClean="0"/>
              <a:t>412.937.8887   					ww.emsbilling.med2000.com</a:t>
            </a:r>
            <a:endParaRPr lang="en-US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VML Insurance Programs			Booth 701</a:t>
            </a:r>
          </a:p>
          <a:p>
            <a:r>
              <a:rPr lang="en-US" sz="1600" dirty="0" smtClean="0"/>
              <a:t>Group self insurance property and casualty program</a:t>
            </a:r>
          </a:p>
          <a:p>
            <a:r>
              <a:rPr lang="en-US" sz="1600" dirty="0" smtClean="0"/>
              <a:t>Greg </a:t>
            </a:r>
            <a:r>
              <a:rPr lang="en-US" sz="1600" dirty="0" err="1" smtClean="0"/>
              <a:t>Dickie</a:t>
            </a:r>
            <a:r>
              <a:rPr lang="en-US" sz="1600" dirty="0" smtClean="0"/>
              <a:t>, Director of Member Services</a:t>
            </a:r>
          </a:p>
          <a:p>
            <a:r>
              <a:rPr lang="en-US" sz="1600" dirty="0" smtClean="0"/>
              <a:t>P.O. Box 3239, Glen Allen, VA  23058</a:t>
            </a:r>
          </a:p>
          <a:p>
            <a:r>
              <a:rPr lang="en-US" sz="1600" dirty="0" smtClean="0"/>
              <a:t>804.237.7319   					www.vmlins.org</a:t>
            </a:r>
            <a:endParaRPr lang="en-US" sz="2400" dirty="0"/>
          </a:p>
        </p:txBody>
      </p:sp>
      <p:pic>
        <p:nvPicPr>
          <p:cNvPr id="5" name="Picture 4" descr="VMLInsur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76400"/>
            <a:ext cx="15430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886200" cy="119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276600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Howard </a:t>
            </a:r>
            <a:r>
              <a:rPr lang="en-US" sz="2400" b="1" dirty="0" err="1" smtClean="0">
                <a:solidFill>
                  <a:srgbClr val="002060"/>
                </a:solidFill>
              </a:rPr>
              <a:t>Shockey</a:t>
            </a:r>
            <a:r>
              <a:rPr lang="en-US" sz="2400" b="1" dirty="0" smtClean="0">
                <a:solidFill>
                  <a:srgbClr val="002060"/>
                </a:solidFill>
              </a:rPr>
              <a:t> &amp; Sons, Inc.			Booth 702</a:t>
            </a:r>
          </a:p>
          <a:p>
            <a:r>
              <a:rPr lang="en-US" sz="1600" dirty="0" smtClean="0"/>
              <a:t>General contractor/Design-Builder/Construction Manager</a:t>
            </a:r>
          </a:p>
          <a:p>
            <a:r>
              <a:rPr lang="en-US" sz="1600" dirty="0" smtClean="0"/>
              <a:t>Karen Butler, Marketing Coordinator</a:t>
            </a:r>
          </a:p>
          <a:p>
            <a:r>
              <a:rPr lang="en-US" sz="1600" dirty="0" smtClean="0"/>
              <a:t>P.O. Box 2530, Winchester, VA  22604</a:t>
            </a:r>
          </a:p>
          <a:p>
            <a:r>
              <a:rPr lang="en-US" sz="1600" dirty="0" smtClean="0"/>
              <a:t>540.723.4119   					www.howardshockey.com 	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600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</a:rPr>
              <a:t>A. Morton Thomas and Associates, Inc. </a:t>
            </a:r>
            <a:r>
              <a:rPr lang="en-US" sz="2400" b="1" dirty="0" smtClean="0">
                <a:solidFill>
                  <a:srgbClr val="002060"/>
                </a:solidFill>
              </a:rPr>
              <a:t>	Booth </a:t>
            </a:r>
            <a:r>
              <a:rPr lang="en-US" sz="2400" b="1" dirty="0">
                <a:solidFill>
                  <a:srgbClr val="002060"/>
                </a:solidFill>
              </a:rPr>
              <a:t>107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 smtClean="0"/>
              <a:t>Civil Engineering Consultants</a:t>
            </a:r>
            <a:br>
              <a:rPr lang="en-US" sz="1600" dirty="0" smtClean="0"/>
            </a:br>
            <a:r>
              <a:rPr lang="en-US" sz="1600" dirty="0" smtClean="0"/>
              <a:t>Don </a:t>
            </a:r>
            <a:r>
              <a:rPr lang="en-US" sz="1600" dirty="0" err="1" smtClean="0"/>
              <a:t>Rissmeyer</a:t>
            </a:r>
            <a:r>
              <a:rPr lang="en-US" sz="1600" dirty="0" smtClean="0"/>
              <a:t>, Associate</a:t>
            </a:r>
            <a:br>
              <a:rPr lang="en-US" sz="1600" dirty="0" smtClean="0"/>
            </a:br>
            <a:r>
              <a:rPr lang="en-US" sz="1600" dirty="0" smtClean="0"/>
              <a:t>10710 Midlothian Turnpike, Suite 202, Richmond, VA  23235</a:t>
            </a:r>
            <a:br>
              <a:rPr lang="en-US" sz="1600" dirty="0" smtClean="0"/>
            </a:br>
            <a:r>
              <a:rPr lang="en-US" sz="1600" dirty="0" smtClean="0"/>
              <a:t>804.276.6231	  	www.amtengmineering.com</a:t>
            </a:r>
            <a:endParaRPr lang="en-US" sz="1600" dirty="0"/>
          </a:p>
        </p:txBody>
      </p:sp>
      <p:pic>
        <p:nvPicPr>
          <p:cNvPr id="4" name="Picture 3" descr="A_Mor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066800"/>
            <a:ext cx="3704585" cy="181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eng.com/company_logos/ww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1466850" cy="96202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276600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WW Associates, Inc.			Booth 703 </a:t>
            </a:r>
          </a:p>
          <a:p>
            <a:r>
              <a:rPr lang="en-US" sz="1600" dirty="0" smtClean="0"/>
              <a:t>Civil engineering, surveying, landscape architecture, land planning</a:t>
            </a:r>
          </a:p>
          <a:p>
            <a:r>
              <a:rPr lang="en-US" sz="1600" dirty="0" smtClean="0"/>
              <a:t>Herbert F. White, III, P.E., President</a:t>
            </a:r>
          </a:p>
          <a:p>
            <a:r>
              <a:rPr lang="en-US" sz="1600" dirty="0" smtClean="0"/>
              <a:t>P.O. Box 4119, Lynchburg, VA  24502</a:t>
            </a:r>
          </a:p>
          <a:p>
            <a:r>
              <a:rPr lang="en-US" sz="1600" dirty="0" smtClean="0"/>
              <a:t>434.316.6080				www.wwassociates.net 	</a:t>
            </a:r>
            <a:endParaRPr lang="en-US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www.markiiibrokerage.com/basic_website_images/mark_iii_logo_2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390775" cy="6667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048000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Mark III Employee Benefits		Booth 704</a:t>
            </a:r>
          </a:p>
          <a:p>
            <a:r>
              <a:rPr lang="en-US" sz="1600" dirty="0" smtClean="0"/>
              <a:t>Employee Benefits</a:t>
            </a:r>
          </a:p>
          <a:p>
            <a:r>
              <a:rPr lang="en-US" sz="1600" dirty="0" smtClean="0"/>
              <a:t>Drew </a:t>
            </a:r>
            <a:r>
              <a:rPr lang="en-US" sz="1600" dirty="0" err="1" smtClean="0"/>
              <a:t>Katabian</a:t>
            </a:r>
            <a:r>
              <a:rPr lang="en-US" sz="1600" dirty="0" smtClean="0"/>
              <a:t>, Regional Director, Virginia</a:t>
            </a:r>
          </a:p>
          <a:p>
            <a:r>
              <a:rPr lang="en-US" sz="1600" dirty="0" smtClean="0"/>
              <a:t>504 Viking Drive, Suite F, Virginia Beach 23452</a:t>
            </a:r>
          </a:p>
          <a:p>
            <a:r>
              <a:rPr lang="en-US" sz="1600" dirty="0" smtClean="0"/>
              <a:t>800.532.1044, Ext. 400   			www.markiiieb.com	</a:t>
            </a:r>
            <a:endParaRPr lang="en-US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19200"/>
            <a:ext cx="1600200" cy="15248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971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EnviroCompliance</a:t>
            </a:r>
            <a:r>
              <a:rPr lang="en-US" sz="2400" b="1" dirty="0" smtClean="0">
                <a:solidFill>
                  <a:srgbClr val="002060"/>
                </a:solidFill>
              </a:rPr>
              <a:t> Laboratories, Inc.		Booth 705</a:t>
            </a:r>
          </a:p>
          <a:p>
            <a:r>
              <a:rPr lang="en-US" sz="1600" dirty="0" smtClean="0"/>
              <a:t>A full-service environmental testing laboratory</a:t>
            </a:r>
          </a:p>
          <a:p>
            <a:r>
              <a:rPr lang="en-US" sz="1600" dirty="0" smtClean="0"/>
              <a:t>Sabrina Cline, Project Coordinator</a:t>
            </a:r>
          </a:p>
          <a:p>
            <a:r>
              <a:rPr lang="en-US" sz="1600" dirty="0" smtClean="0"/>
              <a:t>10357 Old Keeton Road, Ashland, VA  23005</a:t>
            </a:r>
          </a:p>
          <a:p>
            <a:r>
              <a:rPr lang="en-US" sz="1600" dirty="0" smtClean="0"/>
              <a:t>804.550.3971  					www.envirocompliance.com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30480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Tele-Works				Booth 711</a:t>
            </a:r>
          </a:p>
          <a:p>
            <a:r>
              <a:rPr lang="en-US" sz="1600" dirty="0" smtClean="0"/>
              <a:t>Interactive Voice Response (IVR)</a:t>
            </a:r>
          </a:p>
          <a:p>
            <a:r>
              <a:rPr lang="en-US" sz="1600" dirty="0" smtClean="0"/>
              <a:t>Andrea Autry, Marketing Director</a:t>
            </a:r>
          </a:p>
          <a:p>
            <a:r>
              <a:rPr lang="en-US" sz="1600" dirty="0" smtClean="0"/>
              <a:t>1080 S. Main Street, Blacksburg, VA  24060</a:t>
            </a:r>
          </a:p>
          <a:p>
            <a:r>
              <a:rPr lang="en-US" sz="1600" dirty="0" smtClean="0"/>
              <a:t>540.953.2631   				www.tele-works.com</a:t>
            </a:r>
            <a:endParaRPr lang="en-US" sz="1600" dirty="0"/>
          </a:p>
        </p:txBody>
      </p:sp>
      <p:pic>
        <p:nvPicPr>
          <p:cNvPr id="4" name="Picture 3" descr="tele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143000"/>
            <a:ext cx="230141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nycom.org/GeneralCode_logo_5473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657600" cy="23713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39624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General Code				Booth 712 </a:t>
            </a:r>
          </a:p>
          <a:p>
            <a:r>
              <a:rPr lang="en-US" sz="1600" dirty="0" smtClean="0"/>
              <a:t>Codification and customized electronic document management solutions</a:t>
            </a:r>
          </a:p>
          <a:p>
            <a:r>
              <a:rPr lang="en-US" sz="1600" dirty="0" smtClean="0"/>
              <a:t>Patricia </a:t>
            </a:r>
            <a:r>
              <a:rPr lang="en-US" sz="1600" dirty="0" err="1" smtClean="0"/>
              <a:t>Creekmore</a:t>
            </a:r>
            <a:r>
              <a:rPr lang="en-US" sz="1600" dirty="0" smtClean="0"/>
              <a:t>, Event Coordinator</a:t>
            </a:r>
          </a:p>
          <a:p>
            <a:r>
              <a:rPr lang="en-US" sz="1600" dirty="0" smtClean="0"/>
              <a:t>72 Hinchey Road, Rochester, NY  14624</a:t>
            </a:r>
          </a:p>
          <a:p>
            <a:r>
              <a:rPr lang="en-US" sz="1600" dirty="0" smtClean="0"/>
              <a:t>800.836.8834   				www.generalcode.com</a:t>
            </a:r>
            <a:endParaRPr lang="en-US" sz="16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29813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5052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Joyce Engineering, Inc.			Booth 803</a:t>
            </a:r>
          </a:p>
          <a:p>
            <a:r>
              <a:rPr lang="en-US" sz="1600" dirty="0" smtClean="0"/>
              <a:t>Engineering/Environmental Solid Waste Management and Consulting</a:t>
            </a:r>
          </a:p>
          <a:p>
            <a:r>
              <a:rPr lang="en-US" sz="1600" dirty="0" smtClean="0"/>
              <a:t>L. E. "Butch" Joyce, Jr., President</a:t>
            </a:r>
          </a:p>
          <a:p>
            <a:r>
              <a:rPr lang="en-US" sz="1600" dirty="0" smtClean="0"/>
              <a:t>1604 Ownby Lane, Richmond, VA  23230</a:t>
            </a:r>
          </a:p>
          <a:p>
            <a:r>
              <a:rPr lang="en-US" sz="1600" dirty="0" smtClean="0"/>
              <a:t>804.355.4520  		 			www.JoyceEngineering.com</a:t>
            </a:r>
            <a:endParaRPr lang="en-US" sz="16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www.vaeng.com/company_logos/re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2324100" cy="1905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6576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Reid Engineering Co., Inc.			Booth 804 </a:t>
            </a:r>
          </a:p>
          <a:p>
            <a:r>
              <a:rPr lang="en-US" sz="1600" dirty="0" smtClean="0"/>
              <a:t>Civil and Environmental Engineering</a:t>
            </a:r>
          </a:p>
          <a:p>
            <a:r>
              <a:rPr lang="en-US" sz="1600" dirty="0" smtClean="0"/>
              <a:t>Shane H. Reid, Vice President</a:t>
            </a:r>
          </a:p>
          <a:p>
            <a:r>
              <a:rPr lang="en-US" sz="1600" dirty="0" smtClean="0"/>
              <a:t>1210 Princess Anne Street, Fredericksburg, VA  22401</a:t>
            </a:r>
          </a:p>
          <a:p>
            <a:r>
              <a:rPr lang="en-US" sz="1600" dirty="0" smtClean="0"/>
              <a:t>540.371.8500   					www.reidengineering.com</a:t>
            </a:r>
            <a:endParaRPr lang="en-US" sz="16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600200"/>
            <a:ext cx="3219450" cy="160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581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Musco</a:t>
            </a:r>
            <a:r>
              <a:rPr lang="en-US" sz="2400" b="1" dirty="0" smtClean="0">
                <a:solidFill>
                  <a:srgbClr val="002060"/>
                </a:solidFill>
              </a:rPr>
              <a:t> Sports Lighting			Booth 805</a:t>
            </a:r>
          </a:p>
          <a:p>
            <a:r>
              <a:rPr lang="en-US" sz="1600" dirty="0" err="1" smtClean="0"/>
              <a:t>Musco</a:t>
            </a:r>
            <a:r>
              <a:rPr lang="en-US" sz="1600" dirty="0" smtClean="0"/>
              <a:t> specializes in the design and manufacture of sports lighting</a:t>
            </a:r>
          </a:p>
          <a:p>
            <a:r>
              <a:rPr lang="en-US" sz="1600" dirty="0" smtClean="0"/>
              <a:t>Steve Wiley, Sales </a:t>
            </a:r>
            <a:r>
              <a:rPr lang="en-US" sz="1600" dirty="0" err="1" smtClean="0"/>
              <a:t>Representaive</a:t>
            </a:r>
            <a:endParaRPr lang="en-US" sz="1600" dirty="0" smtClean="0"/>
          </a:p>
          <a:p>
            <a:r>
              <a:rPr lang="en-US" sz="1600" dirty="0" smtClean="0"/>
              <a:t>7407-F </a:t>
            </a:r>
            <a:r>
              <a:rPr lang="en-US" sz="1600" dirty="0" err="1" smtClean="0"/>
              <a:t>Whitepine</a:t>
            </a:r>
            <a:r>
              <a:rPr lang="en-US" sz="1600" dirty="0" smtClean="0"/>
              <a:t> Road, Richmond, VA  23237</a:t>
            </a:r>
          </a:p>
          <a:p>
            <a:r>
              <a:rPr lang="en-US" sz="1600" dirty="0" smtClean="0"/>
              <a:t>866.856.2383					www.musco.com</a:t>
            </a:r>
            <a:endParaRPr lang="en-US" sz="1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http://qesflorida.com/_img/qe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790950" cy="10858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3581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Quantum Energy Services			Booth 806 </a:t>
            </a:r>
          </a:p>
          <a:p>
            <a:r>
              <a:rPr lang="en-US" sz="1600" dirty="0" smtClean="0"/>
              <a:t>Facility Overhead Cost Reduction Experts/Residential - Commercial - Industrial - Government</a:t>
            </a:r>
          </a:p>
          <a:p>
            <a:r>
              <a:rPr lang="en-US" sz="1600" dirty="0" smtClean="0"/>
              <a:t>DeWayne Brooks, National Manager of Territory Development</a:t>
            </a:r>
          </a:p>
          <a:p>
            <a:r>
              <a:rPr lang="en-US" sz="1600" dirty="0" smtClean="0"/>
              <a:t>28411 Race Track Road, Bonita Springs, FL  34135</a:t>
            </a:r>
          </a:p>
          <a:p>
            <a:r>
              <a:rPr lang="en-US" sz="1600" dirty="0" smtClean="0"/>
              <a:t>321.443.8096				www.quantumenergyservices.net</a:t>
            </a:r>
            <a:endParaRPr lang="en-US" sz="16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Economic Bridge &amp; RPR Partners	Booth 807</a:t>
            </a:r>
          </a:p>
          <a:p>
            <a:r>
              <a:rPr lang="en-US" sz="1600" dirty="0" smtClean="0"/>
              <a:t>Serves to bridge business, economic and educational partnerships in Virginia</a:t>
            </a:r>
          </a:p>
          <a:p>
            <a:r>
              <a:rPr lang="en-US" sz="1600" dirty="0" smtClean="0"/>
              <a:t>Carl Mitchell, President &amp; CEO</a:t>
            </a:r>
          </a:p>
          <a:p>
            <a:r>
              <a:rPr lang="en-US" sz="1600" dirty="0" smtClean="0"/>
              <a:t>P.O. Box 3768, Radford, VA  24143</a:t>
            </a:r>
          </a:p>
          <a:p>
            <a:r>
              <a:rPr lang="en-US" sz="1600" dirty="0" smtClean="0"/>
              <a:t>540.731.6800				www.virginiaeconomicbridge.org</a:t>
            </a:r>
            <a:endParaRPr lang="en-US" sz="1600" dirty="0"/>
          </a:p>
        </p:txBody>
      </p:sp>
      <p:pic>
        <p:nvPicPr>
          <p:cNvPr id="3" name="Picture 2" descr="V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76400"/>
            <a:ext cx="2667000" cy="831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AcBUSVxs82w/TJXPUTwjy8I/AAAAAAAAhow/pbFYjnwkwxQ/s1600/SA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624708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429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SAS Institute,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				Booth 108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" dirty="0" smtClean="0">
                <a:latin typeface="+mj-lt"/>
                <a:ea typeface="+mj-ea"/>
                <a:cs typeface="+mj-cs"/>
              </a:rPr>
              <a:t>SAS is the leader in business analytics software and services</a:t>
            </a: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Neal </a:t>
            </a:r>
            <a:r>
              <a:rPr lang="en-US" sz="1600" dirty="0" err="1" smtClean="0">
                <a:latin typeface="+mj-lt"/>
                <a:ea typeface="+mj-ea"/>
                <a:cs typeface="+mj-cs"/>
              </a:rPr>
              <a:t>Westphalen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, Account Executive</a:t>
            </a: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500 SAS Campus Drive, Cary, NC  27513</a:t>
            </a: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919.531.2648   					www.sas.com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233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36576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Southeast Rural Community Assistance Project, Inc. 	Booth 808 </a:t>
            </a:r>
          </a:p>
          <a:p>
            <a:r>
              <a:rPr lang="en-US" sz="1600" dirty="0" smtClean="0"/>
              <a:t>Water is life</a:t>
            </a:r>
          </a:p>
          <a:p>
            <a:r>
              <a:rPr lang="en-US" sz="1600" dirty="0" smtClean="0"/>
              <a:t>Shawna </a:t>
            </a:r>
            <a:r>
              <a:rPr lang="en-US" sz="1600" dirty="0" err="1" smtClean="0"/>
              <a:t>Nelms</a:t>
            </a:r>
            <a:r>
              <a:rPr lang="en-US" sz="1600" dirty="0" smtClean="0"/>
              <a:t>, Director of Housing &amp; Special Projects</a:t>
            </a:r>
          </a:p>
          <a:p>
            <a:r>
              <a:rPr lang="en-US" sz="1600" dirty="0" smtClean="0"/>
              <a:t>145 W. Campbell Avenue, SW, Roanoke, VA  24011</a:t>
            </a:r>
          </a:p>
          <a:p>
            <a:r>
              <a:rPr lang="en-US" sz="1600" dirty="0" smtClean="0"/>
              <a:t>540.345.1187 Ext. 117						www.sercap.org</a:t>
            </a:r>
            <a:endParaRPr lang="en-US" sz="16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429000" cy="7685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3276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HDH Associates, PC				Booth 810</a:t>
            </a:r>
          </a:p>
          <a:p>
            <a:r>
              <a:rPr lang="en-US" sz="1600" dirty="0" smtClean="0"/>
              <a:t>Architectural/Engineering/Environmental</a:t>
            </a:r>
          </a:p>
          <a:p>
            <a:r>
              <a:rPr lang="en-US" sz="1600" dirty="0" smtClean="0"/>
              <a:t>Robin </a:t>
            </a:r>
            <a:r>
              <a:rPr lang="en-US" sz="1600" dirty="0" err="1" smtClean="0"/>
              <a:t>Liebal</a:t>
            </a:r>
            <a:r>
              <a:rPr lang="en-US" sz="1600" dirty="0" smtClean="0"/>
              <a:t>, Vice President</a:t>
            </a:r>
          </a:p>
          <a:p>
            <a:r>
              <a:rPr lang="en-US" sz="1600" dirty="0" smtClean="0"/>
              <a:t>P.O. Box 6158, Christiansburg, VA  24068</a:t>
            </a:r>
          </a:p>
          <a:p>
            <a:r>
              <a:rPr lang="en-US" sz="1600" dirty="0" smtClean="0"/>
              <a:t>540.381.7999   					www.hdhassociates.com 	</a:t>
            </a:r>
            <a:endParaRPr lang="en-US" sz="16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1242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Virginia.Gov</a:t>
            </a:r>
            <a:r>
              <a:rPr lang="en-US" sz="2400" b="1" dirty="0" smtClean="0">
                <a:solidFill>
                  <a:srgbClr val="002060"/>
                </a:solidFill>
              </a:rPr>
              <a:t>					Booth 811</a:t>
            </a:r>
          </a:p>
          <a:p>
            <a:r>
              <a:rPr lang="en-US" sz="1600" dirty="0" smtClean="0"/>
              <a:t>Virginia.gov manages the Commonwealth's portal, and brands and markets e-</a:t>
            </a:r>
            <a:r>
              <a:rPr lang="en-US" sz="1600" dirty="0" err="1" smtClean="0"/>
              <a:t>governmentt</a:t>
            </a:r>
            <a:r>
              <a:rPr lang="en-US" sz="1600" dirty="0" smtClean="0"/>
              <a:t> services</a:t>
            </a:r>
          </a:p>
          <a:p>
            <a:r>
              <a:rPr lang="en-US" sz="1600" dirty="0" smtClean="0"/>
              <a:t>Sheri Wood, Marketing Associate</a:t>
            </a:r>
          </a:p>
          <a:p>
            <a:r>
              <a:rPr lang="en-US" sz="1600" dirty="0" smtClean="0"/>
              <a:t>1111 East Main Street, Suite 901, Richmond, VA  23219</a:t>
            </a:r>
          </a:p>
          <a:p>
            <a:r>
              <a:rPr lang="en-US" sz="1600" dirty="0" smtClean="0"/>
              <a:t>804.786.1851   					www.virginia.gov</a:t>
            </a:r>
          </a:p>
        </p:txBody>
      </p:sp>
      <p:pic>
        <p:nvPicPr>
          <p:cNvPr id="4" name="Picture 3" descr="VaG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029200" cy="100383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ber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114800" cy="6789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971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Dewberry					Booth 814</a:t>
            </a:r>
          </a:p>
          <a:p>
            <a:r>
              <a:rPr lang="en-US" sz="1600" dirty="0" smtClean="0"/>
              <a:t>Architecture, Engineering, Surveying</a:t>
            </a:r>
          </a:p>
          <a:p>
            <a:r>
              <a:rPr lang="en-US" sz="1600" dirty="0" smtClean="0"/>
              <a:t>Elizabeth Scarce, Marketing Coordinator</a:t>
            </a:r>
          </a:p>
          <a:p>
            <a:r>
              <a:rPr lang="en-US" sz="1600" dirty="0" smtClean="0"/>
              <a:t>P.O. Box 1509/551 Piney Forest Road, Danville, VA  24540</a:t>
            </a:r>
          </a:p>
          <a:p>
            <a:r>
              <a:rPr lang="en-US" sz="1600" dirty="0" smtClean="0"/>
              <a:t>434.797.4497  					www.dewberry.com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sto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95400"/>
            <a:ext cx="2286000" cy="2778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2672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Keystone Information Systems, Inc.		Booth 815 </a:t>
            </a:r>
          </a:p>
          <a:p>
            <a:r>
              <a:rPr lang="en-US" sz="1600" dirty="0" smtClean="0"/>
              <a:t>Comprehensive integrated software suite for county financial, HR, revenue and tax administration</a:t>
            </a:r>
          </a:p>
          <a:p>
            <a:r>
              <a:rPr lang="en-US" sz="1600" dirty="0" smtClean="0"/>
              <a:t>Thomas Price, Sales Associate</a:t>
            </a:r>
          </a:p>
          <a:p>
            <a:r>
              <a:rPr lang="en-US" sz="1600" dirty="0" smtClean="0"/>
              <a:t>Tall Oaks Corporate Center, 1000 </a:t>
            </a:r>
            <a:r>
              <a:rPr lang="en-US" sz="1600" dirty="0" err="1" smtClean="0"/>
              <a:t>Lenola</a:t>
            </a:r>
            <a:r>
              <a:rPr lang="en-US" sz="1600" dirty="0" smtClean="0"/>
              <a:t> Rd., Maple Shade, NJ  08052</a:t>
            </a:r>
          </a:p>
          <a:p>
            <a:r>
              <a:rPr lang="en-US" sz="1600" dirty="0" smtClean="0"/>
              <a:t>856.722.0700   					www.keyinfosys.com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w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4286250" cy="15430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4290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Nationwide Retirement Solutions, Inc.	Booth 816</a:t>
            </a:r>
          </a:p>
          <a:p>
            <a:r>
              <a:rPr lang="en-US" sz="1600" dirty="0" smtClean="0"/>
              <a:t>Deferral compensation, retirement solutions</a:t>
            </a:r>
          </a:p>
          <a:p>
            <a:r>
              <a:rPr lang="en-US" sz="1600" dirty="0" smtClean="0"/>
              <a:t>Debbie Turner, Program Director</a:t>
            </a:r>
          </a:p>
          <a:p>
            <a:r>
              <a:rPr lang="en-US" sz="1600" dirty="0" smtClean="0"/>
              <a:t>5900 </a:t>
            </a:r>
            <a:r>
              <a:rPr lang="en-US" sz="1600" dirty="0" err="1" smtClean="0"/>
              <a:t>Parkwood</a:t>
            </a:r>
            <a:r>
              <a:rPr lang="en-US" sz="1600" dirty="0" smtClean="0"/>
              <a:t> Place, Dublin, OH  43016</a:t>
            </a:r>
          </a:p>
          <a:p>
            <a:r>
              <a:rPr lang="en-US" sz="1600" dirty="0" smtClean="0"/>
              <a:t>804.647.0247					www.NRSforu.com</a:t>
            </a:r>
            <a:endParaRPr lang="en-US" sz="1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w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4000"/>
            <a:ext cx="4096512" cy="21122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581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BCWH Architects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817</a:t>
            </a:r>
          </a:p>
          <a:p>
            <a:r>
              <a:rPr lang="en-US" sz="1600" dirty="0" smtClean="0"/>
              <a:t>Architecture, interiors, planning</a:t>
            </a:r>
          </a:p>
          <a:p>
            <a:r>
              <a:rPr lang="en-US" sz="1600" dirty="0" smtClean="0"/>
              <a:t>Chuck W. Wray, Jr., AIA/LEED AP</a:t>
            </a:r>
          </a:p>
          <a:p>
            <a:r>
              <a:rPr lang="en-US" sz="1600" dirty="0" smtClean="0"/>
              <a:t>1840 West Broad Street, Suite 400, Richmond, VA  23220</a:t>
            </a:r>
          </a:p>
          <a:p>
            <a:r>
              <a:rPr lang="en-US" sz="1600" dirty="0" smtClean="0"/>
              <a:t>804.788.4774  					www.bcwh.com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418703" cy="160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886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National Association of Counties		Booth 818</a:t>
            </a:r>
          </a:p>
          <a:p>
            <a:r>
              <a:rPr lang="en-US" sz="1600" dirty="0" smtClean="0"/>
              <a:t>National organization representing county governments in the United States</a:t>
            </a:r>
          </a:p>
          <a:p>
            <a:r>
              <a:rPr lang="en-US" sz="1600" dirty="0" smtClean="0"/>
              <a:t>Emily Landsman, State Association Liaison</a:t>
            </a:r>
          </a:p>
          <a:p>
            <a:r>
              <a:rPr lang="en-US" sz="1600" dirty="0" smtClean="0"/>
              <a:t>25 Massachusetts Avenue, NW, Washington, DC  20001</a:t>
            </a:r>
          </a:p>
          <a:p>
            <a:r>
              <a:rPr lang="en-US" sz="1600" dirty="0" smtClean="0"/>
              <a:t>202.942.4242					www.naco.org</a:t>
            </a:r>
            <a:endParaRPr lang="en-US" sz="1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312652" cy="2438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44196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JMT (Johnson, </a:t>
            </a:r>
            <a:r>
              <a:rPr lang="en-US" sz="2400" b="1" dirty="0" err="1" smtClean="0">
                <a:solidFill>
                  <a:srgbClr val="002060"/>
                </a:solidFill>
              </a:rPr>
              <a:t>Mirmiran</a:t>
            </a:r>
            <a:r>
              <a:rPr lang="en-US" sz="2400" b="1" dirty="0" smtClean="0">
                <a:solidFill>
                  <a:srgbClr val="002060"/>
                </a:solidFill>
              </a:rPr>
              <a:t> &amp; Thompson)   	Booth 819 </a:t>
            </a:r>
            <a:r>
              <a:rPr lang="en-US" sz="1600" dirty="0" smtClean="0"/>
              <a:t>Engineering</a:t>
            </a:r>
          </a:p>
          <a:p>
            <a:r>
              <a:rPr lang="en-US" sz="1600" dirty="0" smtClean="0"/>
              <a:t>Stewart Lassiter, P.E., Senior Associate</a:t>
            </a:r>
          </a:p>
          <a:p>
            <a:r>
              <a:rPr lang="en-US" sz="1600" dirty="0" smtClean="0"/>
              <a:t>272 </a:t>
            </a:r>
            <a:r>
              <a:rPr lang="en-US" sz="1600" dirty="0" err="1" smtClean="0"/>
              <a:t>Bendix</a:t>
            </a:r>
            <a:r>
              <a:rPr lang="en-US" sz="1600" dirty="0" smtClean="0"/>
              <a:t> Road, Suite 260, Virginia Beach, VA  23452</a:t>
            </a:r>
          </a:p>
          <a:p>
            <a:r>
              <a:rPr lang="en-US" sz="1600" dirty="0" smtClean="0"/>
              <a:t>757.499.1895   					www.jmt.com</a:t>
            </a:r>
            <a:endParaRPr lang="en-US" sz="1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e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86200" cy="193160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505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Moseley Architects			Booths 901 &amp; 902</a:t>
            </a:r>
          </a:p>
          <a:p>
            <a:r>
              <a:rPr lang="en-US" sz="1600" dirty="0" smtClean="0"/>
              <a:t>Architecture - Engineering - Planning - Interior Design </a:t>
            </a:r>
          </a:p>
          <a:p>
            <a:r>
              <a:rPr lang="en-US" sz="1600" dirty="0" smtClean="0"/>
              <a:t>Jay Moore, AIA, Vice President</a:t>
            </a:r>
          </a:p>
          <a:p>
            <a:r>
              <a:rPr lang="en-US" sz="1600" dirty="0" smtClean="0"/>
              <a:t>3200 Norfolk Street, Richmond, VA  23230</a:t>
            </a:r>
          </a:p>
          <a:p>
            <a:r>
              <a:rPr lang="en-US" sz="1600" dirty="0" smtClean="0"/>
              <a:t>804.794.7555   				www.moseleyarchitects.com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3048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Atlantic Geotechnical Services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110</a:t>
            </a:r>
          </a:p>
          <a:p>
            <a:r>
              <a:rPr lang="en-US" sz="1600" dirty="0" smtClean="0"/>
              <a:t>Geotechnical Engineering and Construction Materials Testing</a:t>
            </a:r>
          </a:p>
          <a:p>
            <a:r>
              <a:rPr lang="en-US" sz="1600" dirty="0" smtClean="0"/>
              <a:t>Mike </a:t>
            </a:r>
            <a:r>
              <a:rPr lang="en-US" sz="1600" dirty="0" err="1" smtClean="0"/>
              <a:t>Noggle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10971 Richardson Road, Ashland, VA  23005</a:t>
            </a:r>
          </a:p>
          <a:p>
            <a:r>
              <a:rPr lang="en-US" sz="1600" dirty="0" smtClean="0"/>
              <a:t>804.550.2203  					www.atlgeotech.com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Harlow Solid Italic" pitchFamily="82" charset="0"/>
              </a:rPr>
              <a:t>Atlantic Geotechnical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Harlow Solid Italic" pitchFamily="82" charset="0"/>
              </a:rPr>
              <a:t>Services</a:t>
            </a:r>
            <a:r>
              <a:rPr lang="en-US" i="1" dirty="0" smtClean="0"/>
              <a:t>, </a:t>
            </a:r>
            <a:r>
              <a:rPr lang="en-US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</a:t>
            </a:r>
            <a:r>
              <a:rPr lang="en-US" b="1" i="1" dirty="0"/>
              <a:t>. 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962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VACo</a:t>
            </a:r>
            <a:r>
              <a:rPr lang="en-US" sz="2400" b="1" dirty="0" smtClean="0">
                <a:solidFill>
                  <a:srgbClr val="002060"/>
                </a:solidFill>
              </a:rPr>
              <a:t> Risk Management Programs		Booths 903 &amp; 905 </a:t>
            </a:r>
          </a:p>
          <a:p>
            <a:r>
              <a:rPr lang="en-US" sz="1600" dirty="0" smtClean="0"/>
              <a:t>Property, liability, worker's comp coverage for local governments</a:t>
            </a:r>
          </a:p>
          <a:p>
            <a:r>
              <a:rPr lang="en-US" sz="1600" dirty="0" smtClean="0"/>
              <a:t>Stephanie Heintzleman, Director of Member Services</a:t>
            </a:r>
          </a:p>
          <a:p>
            <a:r>
              <a:rPr lang="en-US" sz="1600" dirty="0" smtClean="0"/>
              <a:t>308 Market Street, SE, Roanoke, VA  24011</a:t>
            </a:r>
          </a:p>
          <a:p>
            <a:r>
              <a:rPr lang="en-US" sz="1600" dirty="0" smtClean="0"/>
              <a:t>540.345.8500   					www.vacoins.org</a:t>
            </a:r>
            <a:endParaRPr lang="en-US" sz="1600" dirty="0"/>
          </a:p>
        </p:txBody>
      </p:sp>
      <p:pic>
        <p:nvPicPr>
          <p:cNvPr id="3" name="Picture 2" descr="VACo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62131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752600"/>
            <a:ext cx="2819400" cy="7800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048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Downey &amp; Scott, LLC				Booth 907</a:t>
            </a:r>
          </a:p>
          <a:p>
            <a:r>
              <a:rPr lang="en-US" sz="1600" dirty="0" smtClean="0"/>
              <a:t>Construction Management</a:t>
            </a:r>
          </a:p>
          <a:p>
            <a:r>
              <a:rPr lang="en-US" sz="1600" dirty="0" smtClean="0"/>
              <a:t>Taylor Leigh, Director of Marketing and Special Projects</a:t>
            </a:r>
          </a:p>
          <a:p>
            <a:r>
              <a:rPr lang="en-US" sz="1600" dirty="0" smtClean="0"/>
              <a:t>6799 Kennedy Road, Unit F, Warrenton, VA  20187</a:t>
            </a:r>
          </a:p>
          <a:p>
            <a:r>
              <a:rPr lang="en-US" sz="1600" dirty="0" smtClean="0"/>
              <a:t>540-347-5001  					www.downeyscott.com </a:t>
            </a:r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505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PMA-Planners &amp; Architects			Booth 909</a:t>
            </a:r>
          </a:p>
          <a:p>
            <a:r>
              <a:rPr lang="en-US" sz="1600" dirty="0" smtClean="0"/>
              <a:t>Architecture/Urban Design/Planning</a:t>
            </a:r>
          </a:p>
          <a:p>
            <a:r>
              <a:rPr lang="en-US" sz="1600" dirty="0" smtClean="0"/>
              <a:t>Thomas J. </a:t>
            </a:r>
            <a:r>
              <a:rPr lang="en-US" sz="1600" dirty="0" err="1" smtClean="0"/>
              <a:t>Stodghill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10227 Warwick Boulevard, Hilton Village, VA  23601</a:t>
            </a:r>
          </a:p>
          <a:p>
            <a:r>
              <a:rPr lang="en-US" sz="1600" dirty="0" smtClean="0"/>
              <a:t>757.596.8200					www.pmaarchitecture.com</a:t>
            </a:r>
            <a:endParaRPr lang="en-US" sz="1600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086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752600"/>
            <a:ext cx="2971800" cy="14771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581400"/>
            <a:ext cx="8153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Holzheimer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Bolek</a:t>
            </a:r>
            <a:r>
              <a:rPr lang="en-US" sz="2400" b="1" dirty="0" smtClean="0">
                <a:solidFill>
                  <a:srgbClr val="002060"/>
                </a:solidFill>
              </a:rPr>
              <a:t> + Meehan | Architects	Booth 911</a:t>
            </a:r>
          </a:p>
          <a:p>
            <a:r>
              <a:rPr lang="en-US" sz="1600" dirty="0" smtClean="0"/>
              <a:t>Distinguished library planning and design services; Creative and sustainable design solutions</a:t>
            </a:r>
          </a:p>
          <a:p>
            <a:r>
              <a:rPr lang="en-US" sz="1600" dirty="0" smtClean="0"/>
              <a:t>Peter </a:t>
            </a:r>
            <a:r>
              <a:rPr lang="en-US" sz="1600" dirty="0" err="1" smtClean="0"/>
              <a:t>Bolek</a:t>
            </a:r>
            <a:r>
              <a:rPr lang="en-US" sz="1600" dirty="0" smtClean="0"/>
              <a:t>, IAI, Principal</a:t>
            </a:r>
          </a:p>
          <a:p>
            <a:r>
              <a:rPr lang="en-US" sz="1600" dirty="0" smtClean="0"/>
              <a:t>7227 Chagrin Road, Chagrin Falls, OH  44023</a:t>
            </a:r>
          </a:p>
          <a:p>
            <a:r>
              <a:rPr lang="en-US" sz="1600" dirty="0" smtClean="0"/>
              <a:t>440.247.9800					www.HBMarchitects.com 	</a:t>
            </a:r>
            <a:endParaRPr lang="en-US" sz="16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5257800" cy="21160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Dominion Resources				Booth 1001</a:t>
            </a:r>
          </a:p>
          <a:p>
            <a:r>
              <a:rPr lang="en-US" sz="1600" dirty="0" smtClean="0"/>
              <a:t>One of the nation's largest producers and transporters of energy</a:t>
            </a:r>
          </a:p>
          <a:p>
            <a:r>
              <a:rPr lang="en-US" sz="1600" dirty="0" smtClean="0"/>
              <a:t>Courtney Koogler, Energy Conservation Specialist</a:t>
            </a:r>
          </a:p>
          <a:p>
            <a:r>
              <a:rPr lang="en-US" sz="1600" dirty="0" smtClean="0"/>
              <a:t>701 E. Cary Street, Richmond, VA  23219</a:t>
            </a:r>
          </a:p>
          <a:p>
            <a:r>
              <a:rPr lang="en-US" sz="1600" dirty="0" smtClean="0"/>
              <a:t>804.771.3673  					www.dom.com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ckS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057400"/>
            <a:ext cx="1676400" cy="9164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Luck Stone Corporation			Booth 1002</a:t>
            </a:r>
          </a:p>
          <a:p>
            <a:r>
              <a:rPr lang="en-US" sz="1600" dirty="0" smtClean="0"/>
              <a:t>Crushed Stone and Architectural Building Stones</a:t>
            </a:r>
          </a:p>
          <a:p>
            <a:r>
              <a:rPr lang="en-US" sz="1600" dirty="0" smtClean="0"/>
              <a:t>Doug </a:t>
            </a:r>
            <a:r>
              <a:rPr lang="en-US" sz="1600" dirty="0" err="1" smtClean="0"/>
              <a:t>Palmore</a:t>
            </a:r>
            <a:r>
              <a:rPr lang="en-US" sz="1600" dirty="0" smtClean="0"/>
              <a:t>, Director of Real Estate</a:t>
            </a:r>
          </a:p>
          <a:p>
            <a:r>
              <a:rPr lang="en-US" sz="1600" dirty="0" smtClean="0"/>
              <a:t>P.O. Box 29682, Richmond, VA  23242</a:t>
            </a:r>
          </a:p>
          <a:p>
            <a:r>
              <a:rPr lang="en-US" sz="1600" dirty="0" smtClean="0"/>
              <a:t>804.784.6332					www.luckstone.com</a:t>
            </a:r>
            <a:endParaRPr lang="en-US" sz="16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429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Siemens Building Technologies		Booth 1003</a:t>
            </a:r>
          </a:p>
          <a:p>
            <a:r>
              <a:rPr lang="en-US" sz="1600" dirty="0" smtClean="0"/>
              <a:t>Energy and Environmental Solutions</a:t>
            </a:r>
          </a:p>
          <a:p>
            <a:r>
              <a:rPr lang="en-US" sz="1600" dirty="0" smtClean="0"/>
              <a:t>Mark </a:t>
            </a:r>
            <a:r>
              <a:rPr lang="en-US" sz="1600" dirty="0" err="1" smtClean="0"/>
              <a:t>Eliser</a:t>
            </a:r>
            <a:r>
              <a:rPr lang="en-US" sz="1600" dirty="0" smtClean="0"/>
              <a:t>, Account Executive</a:t>
            </a:r>
          </a:p>
          <a:p>
            <a:r>
              <a:rPr lang="en-US" sz="1600" dirty="0" smtClean="0"/>
              <a:t>5106 Glen Alden Drive, Richmond, VA  23231</a:t>
            </a:r>
          </a:p>
          <a:p>
            <a:r>
              <a:rPr lang="en-US" sz="1600" dirty="0" smtClean="0"/>
              <a:t>800.959.0542   					www.siemens.com</a:t>
            </a:r>
            <a:endParaRPr lang="en-US" sz="1600" dirty="0"/>
          </a:p>
        </p:txBody>
      </p:sp>
      <p:pic>
        <p:nvPicPr>
          <p:cNvPr id="3" name="Picture 2" descr="Siem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2097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200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Wiley | Wilson, Inc.				Booth 1004</a:t>
            </a:r>
          </a:p>
          <a:p>
            <a:r>
              <a:rPr lang="en-US" sz="1600" dirty="0" smtClean="0"/>
              <a:t>Architects and Engineers</a:t>
            </a:r>
          </a:p>
          <a:p>
            <a:r>
              <a:rPr lang="en-US" sz="1600" dirty="0" err="1" smtClean="0"/>
              <a:t>Marylee</a:t>
            </a:r>
            <a:r>
              <a:rPr lang="en-US" sz="1600" dirty="0" smtClean="0"/>
              <a:t> Johnson, Executive Assistant</a:t>
            </a:r>
          </a:p>
          <a:p>
            <a:r>
              <a:rPr lang="en-US" sz="1600" dirty="0" smtClean="0"/>
              <a:t>127 Nationwide Drive, Lynchburg, VA  24502</a:t>
            </a:r>
          </a:p>
          <a:p>
            <a:r>
              <a:rPr lang="en-US" sz="1600" dirty="0" smtClean="0"/>
              <a:t>434.947.1606   					www.wileywilson.com</a:t>
            </a:r>
            <a:endParaRPr lang="en-US" sz="24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438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419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VML/</a:t>
            </a:r>
            <a:r>
              <a:rPr lang="en-US" sz="2400" b="1" dirty="0" err="1" smtClean="0">
                <a:solidFill>
                  <a:srgbClr val="002060"/>
                </a:solidFill>
              </a:rPr>
              <a:t>VACo</a:t>
            </a:r>
            <a:r>
              <a:rPr lang="en-US" sz="2400" b="1" dirty="0" smtClean="0">
                <a:solidFill>
                  <a:srgbClr val="002060"/>
                </a:solidFill>
              </a:rPr>
              <a:t> Finance Program			Booth 1005</a:t>
            </a:r>
          </a:p>
          <a:p>
            <a:r>
              <a:rPr lang="en-US" sz="1600" dirty="0" smtClean="0"/>
              <a:t>Financial Services of the Virginia Association of Counties</a:t>
            </a:r>
          </a:p>
          <a:p>
            <a:r>
              <a:rPr lang="en-US" sz="1600" dirty="0" smtClean="0"/>
              <a:t>Steve </a:t>
            </a:r>
            <a:r>
              <a:rPr lang="en-US" sz="1600" dirty="0" err="1" smtClean="0"/>
              <a:t>Mulroy</a:t>
            </a:r>
            <a:r>
              <a:rPr lang="en-US" sz="1600" dirty="0" smtClean="0"/>
              <a:t>, Deputy Director</a:t>
            </a:r>
          </a:p>
          <a:p>
            <a:r>
              <a:rPr lang="en-US" sz="1600" dirty="0" smtClean="0"/>
              <a:t>1108 E. Main Street, Suite 801, Richmond, VA  23219</a:t>
            </a:r>
          </a:p>
          <a:p>
            <a:r>
              <a:rPr lang="en-US" sz="1600" dirty="0" smtClean="0"/>
              <a:t>804.648.0635   					www.valocalfinance.org</a:t>
            </a:r>
            <a:endParaRPr lang="en-US" sz="1600" dirty="0"/>
          </a:p>
        </p:txBody>
      </p:sp>
      <p:pic>
        <p:nvPicPr>
          <p:cNvPr id="4" name="Picture 3" descr="VMLVACoFi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077629" cy="2845448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200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Robinson, Farmer, Cox Associates		Booth 1006</a:t>
            </a:r>
          </a:p>
          <a:p>
            <a:r>
              <a:rPr lang="en-US" sz="1600" dirty="0" smtClean="0"/>
              <a:t>Accounting, auditing, consulting</a:t>
            </a:r>
          </a:p>
          <a:p>
            <a:r>
              <a:rPr lang="en-US" sz="1600" dirty="0" smtClean="0"/>
              <a:t>Steven Jacobs, Director</a:t>
            </a:r>
          </a:p>
          <a:p>
            <a:r>
              <a:rPr lang="en-US" sz="1600" dirty="0" smtClean="0"/>
              <a:t>401 Southlake Boulevard. Suite C1, Richmond, VA  23236</a:t>
            </a:r>
          </a:p>
          <a:p>
            <a:r>
              <a:rPr lang="en-US" sz="1600" dirty="0" smtClean="0"/>
              <a:t>804.378.4200					www.rfca.com</a:t>
            </a:r>
            <a:endParaRPr lang="en-US" sz="1600" dirty="0"/>
          </a:p>
        </p:txBody>
      </p:sp>
      <p:pic>
        <p:nvPicPr>
          <p:cNvPr id="5" name="Picture 4" descr="R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09800"/>
            <a:ext cx="1371600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3263900" cy="977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2766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Carter Machinery Company, Inc.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111</a:t>
            </a:r>
          </a:p>
          <a:p>
            <a:r>
              <a:rPr lang="en-US" sz="1600" dirty="0" smtClean="0"/>
              <a:t>Heavy Equipment Dealer</a:t>
            </a:r>
          </a:p>
          <a:p>
            <a:r>
              <a:rPr lang="en-US" sz="1600" dirty="0" smtClean="0"/>
              <a:t>Dan Buckley, Governmental Account Manager</a:t>
            </a:r>
          </a:p>
          <a:p>
            <a:r>
              <a:rPr lang="en-US" sz="1600" dirty="0" smtClean="0"/>
              <a:t>P.O. Box 3096, Salem, VA  24153</a:t>
            </a:r>
          </a:p>
          <a:p>
            <a:r>
              <a:rPr lang="en-US" sz="1600" dirty="0" smtClean="0"/>
              <a:t>540.580.2042  					www.cartermachinery.com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429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Springsted</a:t>
            </a:r>
            <a:r>
              <a:rPr lang="en-US" sz="2400" b="1" dirty="0" smtClean="0">
                <a:solidFill>
                  <a:srgbClr val="002060"/>
                </a:solidFill>
              </a:rPr>
              <a:t> Incorporated			Booth 1007</a:t>
            </a:r>
          </a:p>
          <a:p>
            <a:r>
              <a:rPr lang="en-US" sz="1600" dirty="0" smtClean="0"/>
              <a:t>A complete array of financial and management services</a:t>
            </a:r>
          </a:p>
          <a:p>
            <a:r>
              <a:rPr lang="en-US" sz="1600" dirty="0" smtClean="0"/>
              <a:t>John A. </a:t>
            </a:r>
            <a:r>
              <a:rPr lang="en-US" sz="1600" dirty="0" err="1" smtClean="0"/>
              <a:t>Anzivino</a:t>
            </a:r>
            <a:r>
              <a:rPr lang="en-US" sz="1600" dirty="0" smtClean="0"/>
              <a:t>, Senior Vice President</a:t>
            </a:r>
          </a:p>
          <a:p>
            <a:r>
              <a:rPr lang="en-US" sz="1600" dirty="0" smtClean="0"/>
              <a:t>1564 E. Parham Road, Richmond, VA  23228</a:t>
            </a:r>
          </a:p>
          <a:p>
            <a:r>
              <a:rPr lang="en-US" sz="1600" dirty="0" smtClean="0"/>
              <a:t>804.726.9748   					www.springsted.com</a:t>
            </a:r>
            <a:endParaRPr lang="en-US" sz="1600" dirty="0"/>
          </a:p>
        </p:txBody>
      </p:sp>
      <p:pic>
        <p:nvPicPr>
          <p:cNvPr id="3" name="Picture 2" descr="Springs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362200"/>
            <a:ext cx="451624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114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SunTrust 					Booth 1008</a:t>
            </a:r>
          </a:p>
          <a:p>
            <a:r>
              <a:rPr lang="en-US" sz="1600" dirty="0" smtClean="0"/>
              <a:t>Institution and government banking</a:t>
            </a:r>
          </a:p>
          <a:p>
            <a:r>
              <a:rPr lang="en-US" sz="1600" dirty="0" smtClean="0"/>
              <a:t>Alan Edwards, Senior Vice President</a:t>
            </a:r>
          </a:p>
          <a:p>
            <a:r>
              <a:rPr lang="en-US" sz="1600" dirty="0" smtClean="0"/>
              <a:t>919 E. Main Street - HDQ 2102, Richmond, VA  23219</a:t>
            </a:r>
          </a:p>
          <a:p>
            <a:r>
              <a:rPr lang="en-US" sz="1600" dirty="0" smtClean="0"/>
              <a:t>804.782.7733					www.suntrust.com</a:t>
            </a:r>
            <a:endParaRPr lang="en-US" sz="1600" dirty="0"/>
          </a:p>
        </p:txBody>
      </p:sp>
      <p:pic>
        <p:nvPicPr>
          <p:cNvPr id="3" name="Picture 2" descr="SunTr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191000" cy="2814696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Financial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828800"/>
            <a:ext cx="2057400" cy="11497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200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First Financial Group of America		Booth GR-1011</a:t>
            </a:r>
          </a:p>
          <a:p>
            <a:r>
              <a:rPr lang="en-US" sz="1600" dirty="0" smtClean="0"/>
              <a:t>Premier provider of personalized benefit solutions </a:t>
            </a:r>
          </a:p>
          <a:p>
            <a:r>
              <a:rPr lang="en-US" sz="1600" dirty="0" smtClean="0"/>
              <a:t>Barbara Newman, Executive Administrative Assistant</a:t>
            </a:r>
          </a:p>
          <a:p>
            <a:r>
              <a:rPr lang="en-US" sz="1600" dirty="0" smtClean="0"/>
              <a:t>2116 Capital Drive, Suite 103, Wilmington, NC  28405</a:t>
            </a:r>
          </a:p>
          <a:p>
            <a:r>
              <a:rPr lang="en-US" sz="1600" dirty="0" smtClean="0"/>
              <a:t>800.924.3539  					www.ffga.com 	</a:t>
            </a:r>
            <a:endParaRPr lang="en-US" sz="16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Broad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8022361" cy="8858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505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Virginia's Broadband Initiatives         		Booth GR-1012 </a:t>
            </a:r>
          </a:p>
          <a:p>
            <a:r>
              <a:rPr lang="en-US" sz="1600" dirty="0" smtClean="0"/>
              <a:t>"Get Connected!" In partnership with CIT and Virginia Tech</a:t>
            </a:r>
          </a:p>
          <a:p>
            <a:r>
              <a:rPr lang="en-US" sz="1600" dirty="0" smtClean="0"/>
              <a:t>Karen Jackson, Deputy Secretary of Technology</a:t>
            </a:r>
          </a:p>
          <a:p>
            <a:r>
              <a:rPr lang="en-US" sz="1600" dirty="0" smtClean="0"/>
              <a:t>Patrick Henry Building, 1111 East Broad Street, Richmond, VA  23219</a:t>
            </a:r>
          </a:p>
          <a:p>
            <a:r>
              <a:rPr lang="en-US" sz="1600" dirty="0" smtClean="0"/>
              <a:t>804.786.9579					www.technology.virginia.gov 	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375</Words>
  <Application>Microsoft Office PowerPoint</Application>
  <PresentationFormat>On-screen Show (4:3)</PresentationFormat>
  <Paragraphs>463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Slide 1</vt:lpstr>
      <vt:lpstr>Slide 2</vt:lpstr>
      <vt:lpstr>Slide 3</vt:lpstr>
      <vt:lpstr>Slide 4</vt:lpstr>
      <vt:lpstr>Slide 5</vt:lpstr>
      <vt:lpstr>A. Morton Thomas and Associates, Inc.  Booth 107 Civil Engineering Consultants Don Rissmeyer, Associate 10710 Midlothian Turnpike, Suite 202, Richmond, VA  23235 804.276.6231    www.amtengmineering.com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Morton Thomas and Associates, Inc.  Booth 107 Engineering, surveying, landscape architecture, planning Don Rissmeyer, Associate 10710 Midlothian Turnpike Suite 202, Richmond, VA 23235 (804) 276-6231 www.amtengineering.com</dc:title>
  <dc:creator>gharter</dc:creator>
  <cp:lastModifiedBy>gharter</cp:lastModifiedBy>
  <cp:revision>97</cp:revision>
  <dcterms:created xsi:type="dcterms:W3CDTF">2009-10-19T18:46:57Z</dcterms:created>
  <dcterms:modified xsi:type="dcterms:W3CDTF">2010-10-28T13:54:05Z</dcterms:modified>
</cp:coreProperties>
</file>