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365" r:id="rId20"/>
    <p:sldId id="274" r:id="rId21"/>
    <p:sldId id="275" r:id="rId22"/>
    <p:sldId id="366" r:id="rId23"/>
    <p:sldId id="276" r:id="rId24"/>
    <p:sldId id="277" r:id="rId25"/>
    <p:sldId id="278" r:id="rId26"/>
    <p:sldId id="279" r:id="rId27"/>
    <p:sldId id="280" r:id="rId28"/>
    <p:sldId id="281" r:id="rId29"/>
    <p:sldId id="364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  <p:sldId id="359" r:id="rId106"/>
    <p:sldId id="363" r:id="rId107"/>
    <p:sldId id="361" r:id="rId108"/>
    <p:sldId id="362" r:id="rId10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151F-CDE7-4ABC-AD1D-66196355F5F1}" type="datetimeFigureOut">
              <a:rPr lang="en-US" smtClean="0"/>
              <a:pPr/>
              <a:t>11/20/2009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A44DA-B9CB-4C0B-8593-926F26C9B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151F-CDE7-4ABC-AD1D-66196355F5F1}" type="datetimeFigureOut">
              <a:rPr lang="en-US" smtClean="0"/>
              <a:pPr/>
              <a:t>11/20/2009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A44DA-B9CB-4C0B-8593-926F26C9B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151F-CDE7-4ABC-AD1D-66196355F5F1}" type="datetimeFigureOut">
              <a:rPr lang="en-US" smtClean="0"/>
              <a:pPr/>
              <a:t>11/20/2009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A44DA-B9CB-4C0B-8593-926F26C9B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151F-CDE7-4ABC-AD1D-66196355F5F1}" type="datetimeFigureOut">
              <a:rPr lang="en-US" smtClean="0"/>
              <a:pPr/>
              <a:t>11/20/2009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A44DA-B9CB-4C0B-8593-926F26C9B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151F-CDE7-4ABC-AD1D-66196355F5F1}" type="datetimeFigureOut">
              <a:rPr lang="en-US" smtClean="0"/>
              <a:pPr/>
              <a:t>11/20/2009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A44DA-B9CB-4C0B-8593-926F26C9B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151F-CDE7-4ABC-AD1D-66196355F5F1}" type="datetimeFigureOut">
              <a:rPr lang="en-US" smtClean="0"/>
              <a:pPr/>
              <a:t>11/20/2009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A44DA-B9CB-4C0B-8593-926F26C9B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151F-CDE7-4ABC-AD1D-66196355F5F1}" type="datetimeFigureOut">
              <a:rPr lang="en-US" smtClean="0"/>
              <a:pPr/>
              <a:t>11/20/2009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A44DA-B9CB-4C0B-8593-926F26C9B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151F-CDE7-4ABC-AD1D-66196355F5F1}" type="datetimeFigureOut">
              <a:rPr lang="en-US" smtClean="0"/>
              <a:pPr/>
              <a:t>11/20/2009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A44DA-B9CB-4C0B-8593-926F26C9B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151F-CDE7-4ABC-AD1D-66196355F5F1}" type="datetimeFigureOut">
              <a:rPr lang="en-US" smtClean="0"/>
              <a:pPr/>
              <a:t>11/20/2009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A44DA-B9CB-4C0B-8593-926F26C9B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151F-CDE7-4ABC-AD1D-66196355F5F1}" type="datetimeFigureOut">
              <a:rPr lang="en-US" smtClean="0"/>
              <a:pPr/>
              <a:t>11/20/2009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A44DA-B9CB-4C0B-8593-926F26C9B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151F-CDE7-4ABC-AD1D-66196355F5F1}" type="datetimeFigureOut">
              <a:rPr lang="en-US" smtClean="0"/>
              <a:pPr/>
              <a:t>11/20/2009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A44DA-B9CB-4C0B-8593-926F26C9B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5151F-CDE7-4ABC-AD1D-66196355F5F1}" type="datetimeFigureOut">
              <a:rPr lang="en-US" smtClean="0"/>
              <a:pPr/>
              <a:t>11/20/2009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A44DA-B9CB-4C0B-8593-926F26C9B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gif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gif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gif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cr-architects.com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ignnine.com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ivis.com/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tif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tif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tiff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tiff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gif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gif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19400"/>
            <a:ext cx="7772400" cy="16002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rgbClr val="002060"/>
                </a:solidFill>
              </a:rPr>
              <a:t>A. Morton Thomas and Associates, Inc. </a:t>
            </a:r>
            <a:r>
              <a:rPr lang="en-US" sz="2400" b="1" dirty="0" smtClean="0">
                <a:solidFill>
                  <a:srgbClr val="002060"/>
                </a:solidFill>
              </a:rPr>
              <a:t>	Booth </a:t>
            </a:r>
            <a:r>
              <a:rPr lang="en-US" sz="2400" b="1" dirty="0">
                <a:solidFill>
                  <a:srgbClr val="002060"/>
                </a:solidFill>
              </a:rPr>
              <a:t>107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1600" dirty="0" smtClean="0"/>
              <a:t>Engineering</a:t>
            </a:r>
            <a:r>
              <a:rPr lang="en-US" sz="1600" dirty="0"/>
              <a:t>, surveying, landscape architecture, planning</a:t>
            </a:r>
            <a:br>
              <a:rPr lang="en-US" sz="1600" dirty="0"/>
            </a:br>
            <a:r>
              <a:rPr lang="en-US" sz="1600" dirty="0"/>
              <a:t>Don </a:t>
            </a:r>
            <a:r>
              <a:rPr lang="en-US" sz="1600" dirty="0" err="1"/>
              <a:t>Rissmeyer</a:t>
            </a:r>
            <a:r>
              <a:rPr lang="en-US" sz="1600" dirty="0"/>
              <a:t>, Associate</a:t>
            </a:r>
            <a:br>
              <a:rPr lang="en-US" sz="1600" dirty="0"/>
            </a:br>
            <a:r>
              <a:rPr lang="en-US" sz="1600" dirty="0"/>
              <a:t>10710 Midlothian Turnpike Suite 202, Richmond, VA 23235</a:t>
            </a:r>
            <a:br>
              <a:rPr lang="en-US" sz="1600" dirty="0"/>
            </a:br>
            <a:r>
              <a:rPr lang="en-US" sz="1600" dirty="0"/>
              <a:t>(804) 276-6231 </a:t>
            </a:r>
            <a:r>
              <a:rPr lang="en-US" sz="1600" dirty="0" smtClean="0"/>
              <a:t>				www.amtengineering.com</a:t>
            </a:r>
            <a:endParaRPr lang="en-US" sz="1600" dirty="0"/>
          </a:p>
        </p:txBody>
      </p:sp>
      <p:pic>
        <p:nvPicPr>
          <p:cNvPr id="4" name="Picture 3" descr="A_Mort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152400"/>
            <a:ext cx="3704585" cy="18151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lfou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533400"/>
            <a:ext cx="5715000" cy="190227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38200" y="3429000"/>
            <a:ext cx="77724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Balfour Beatty Construction </a:t>
            </a:r>
            <a:r>
              <a:rPr lang="en-US" sz="2400" b="1" dirty="0" smtClean="0">
                <a:solidFill>
                  <a:srgbClr val="002060"/>
                </a:solidFill>
              </a:rPr>
              <a:t>			Booth </a:t>
            </a:r>
            <a:r>
              <a:rPr lang="en-US" sz="2400" b="1" dirty="0">
                <a:solidFill>
                  <a:srgbClr val="002060"/>
                </a:solidFill>
              </a:rPr>
              <a:t>304</a:t>
            </a:r>
          </a:p>
          <a:p>
            <a:r>
              <a:rPr lang="en-US" sz="1600" dirty="0"/>
              <a:t>Full-service General Contractor providing CM at risk, </a:t>
            </a:r>
            <a:r>
              <a:rPr lang="en-US" sz="1600" dirty="0" smtClean="0"/>
              <a:t>design build, preconstruction </a:t>
            </a:r>
            <a:r>
              <a:rPr lang="en-US" sz="1600" dirty="0"/>
              <a:t>and turnkey services</a:t>
            </a:r>
          </a:p>
          <a:p>
            <a:r>
              <a:rPr lang="en-US" sz="1600" dirty="0"/>
              <a:t>Ashley Campbell, Marketing Lead</a:t>
            </a:r>
          </a:p>
          <a:p>
            <a:r>
              <a:rPr lang="en-US" sz="1600" dirty="0"/>
              <a:t>3924 Pender Drive, Fairfax, VA 22030</a:t>
            </a:r>
          </a:p>
          <a:p>
            <a:r>
              <a:rPr lang="en-US" sz="1600" dirty="0"/>
              <a:t>(703) 218-1331 </a:t>
            </a:r>
            <a:r>
              <a:rPr lang="en-US" sz="1600" dirty="0" smtClean="0"/>
              <a:t>				www.BalfourBeattyUS.com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25146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Virginia.Gov</a:t>
            </a:r>
            <a:r>
              <a:rPr lang="en-US" sz="2400" b="1" dirty="0" smtClean="0">
                <a:solidFill>
                  <a:srgbClr val="002060"/>
                </a:solidFill>
              </a:rPr>
              <a:t>						Booth 811</a:t>
            </a:r>
          </a:p>
          <a:p>
            <a:r>
              <a:rPr lang="en-US" sz="1600" dirty="0" smtClean="0"/>
              <a:t>Web Solutions for Virginia Government</a:t>
            </a:r>
          </a:p>
          <a:p>
            <a:r>
              <a:rPr lang="en-US" sz="1600" dirty="0" smtClean="0"/>
              <a:t>Sheri Wood, Project Manager</a:t>
            </a:r>
          </a:p>
          <a:p>
            <a:r>
              <a:rPr lang="en-US" sz="1600" dirty="0" smtClean="0"/>
              <a:t>1111 E. Main St. #901, Richmond, VA  23219</a:t>
            </a:r>
          </a:p>
          <a:p>
            <a:r>
              <a:rPr lang="en-US" sz="1600" dirty="0" smtClean="0"/>
              <a:t>(804) 786-1851						www.virginia.gov</a:t>
            </a:r>
            <a:endParaRPr lang="en-US" sz="2400" dirty="0"/>
          </a:p>
        </p:txBody>
      </p:sp>
      <p:pic>
        <p:nvPicPr>
          <p:cNvPr id="4" name="Picture 3" descr="VaG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685800"/>
            <a:ext cx="5029200" cy="1003832"/>
          </a:xfrm>
          <a:prstGeom prst="rect">
            <a:avLst/>
          </a:prstGeom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20574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Virginia Resources Authority			Booth 404</a:t>
            </a:r>
          </a:p>
          <a:p>
            <a:r>
              <a:rPr lang="en-US" sz="1600" dirty="0" smtClean="0"/>
              <a:t>Innovative financing to build Virginia communities</a:t>
            </a:r>
          </a:p>
          <a:p>
            <a:r>
              <a:rPr lang="en-US" sz="1600" dirty="0" smtClean="0"/>
              <a:t>Dr. Sheryl D. Bailey, Executive Director</a:t>
            </a:r>
          </a:p>
          <a:p>
            <a:r>
              <a:rPr lang="en-US" sz="1600" dirty="0" smtClean="0"/>
              <a:t>1111 E. Main Street, Suite 1920, Richmond, VA  23219</a:t>
            </a:r>
          </a:p>
          <a:p>
            <a:r>
              <a:rPr lang="en-US" sz="1600" dirty="0" smtClean="0"/>
              <a:t>(804) 644-3100					www.virginiaresources.org</a:t>
            </a:r>
            <a:endParaRPr lang="en-US" sz="2400" dirty="0"/>
          </a:p>
        </p:txBody>
      </p:sp>
      <p:pic>
        <p:nvPicPr>
          <p:cNvPr id="4" name="Picture 3" descr="VR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609600"/>
            <a:ext cx="2257425" cy="504825"/>
          </a:xfrm>
          <a:prstGeom prst="rect">
            <a:avLst/>
          </a:prstGeom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23622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Virginia Rural Water Association		Booth 307</a:t>
            </a:r>
          </a:p>
          <a:p>
            <a:r>
              <a:rPr lang="en-US" sz="1600" dirty="0" smtClean="0"/>
              <a:t>Nonprofit, on-site educational technical assistance to small water and wastewater systems.</a:t>
            </a:r>
          </a:p>
          <a:p>
            <a:r>
              <a:rPr lang="en-US" sz="1600" dirty="0" err="1" smtClean="0"/>
              <a:t>Myrica</a:t>
            </a:r>
            <a:r>
              <a:rPr lang="en-US" sz="1600" dirty="0" smtClean="0"/>
              <a:t> Keiser, Executive Director</a:t>
            </a:r>
          </a:p>
          <a:p>
            <a:r>
              <a:rPr lang="en-US" sz="1600" dirty="0" smtClean="0"/>
              <a:t>2138 Sycamore Ave., Buena Vista, VA  24416</a:t>
            </a:r>
          </a:p>
          <a:p>
            <a:r>
              <a:rPr lang="en-US" sz="1600" dirty="0" smtClean="0"/>
              <a:t>(540) 261-7178					www.vrwa.org</a:t>
            </a:r>
            <a:endParaRPr lang="en-US" sz="1600" dirty="0"/>
          </a:p>
        </p:txBody>
      </p:sp>
      <p:pic>
        <p:nvPicPr>
          <p:cNvPr id="3" name="Picture 2" descr="VRW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457200"/>
            <a:ext cx="7389091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" y="2667000"/>
            <a:ext cx="89154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Virginia Section American Water Works Association	Booth 211</a:t>
            </a:r>
          </a:p>
          <a:p>
            <a:r>
              <a:rPr lang="en-US" sz="1600" dirty="0" smtClean="0"/>
              <a:t>Nonprofit educational organization of water professionals.</a:t>
            </a:r>
          </a:p>
          <a:p>
            <a:r>
              <a:rPr lang="en-US" sz="1600" dirty="0" smtClean="0"/>
              <a:t>Cathy </a:t>
            </a:r>
            <a:r>
              <a:rPr lang="en-US" sz="1600" dirty="0" err="1" smtClean="0"/>
              <a:t>LaRue</a:t>
            </a:r>
            <a:r>
              <a:rPr lang="en-US" sz="1600" dirty="0" smtClean="0"/>
              <a:t>, Section Administrator</a:t>
            </a:r>
          </a:p>
          <a:p>
            <a:r>
              <a:rPr lang="en-US" sz="1600" dirty="0" smtClean="0"/>
              <a:t>PO Box 55420, Virginia Beach, VA  23471-9420</a:t>
            </a:r>
          </a:p>
          <a:p>
            <a:r>
              <a:rPr lang="en-US" sz="1600" dirty="0" smtClean="0"/>
              <a:t>(757) 363-1760						www.vaawwa.org</a:t>
            </a:r>
            <a:endParaRPr lang="en-US" sz="1600" dirty="0"/>
          </a:p>
        </p:txBody>
      </p:sp>
      <p:pic>
        <p:nvPicPr>
          <p:cNvPr id="3" name="Picture 2" descr="VaWaterWork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381000"/>
            <a:ext cx="3505200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28194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Virginia War Memorial			Booth GR-1011</a:t>
            </a:r>
          </a:p>
          <a:p>
            <a:r>
              <a:rPr lang="en-US" sz="1600" dirty="0" smtClean="0"/>
              <a:t>War Memorial for the Commonwealth of Virginia</a:t>
            </a:r>
          </a:p>
          <a:p>
            <a:r>
              <a:rPr lang="en-US" sz="1600" dirty="0" smtClean="0"/>
              <a:t>Harry Warner, Executive Director</a:t>
            </a:r>
          </a:p>
          <a:p>
            <a:r>
              <a:rPr lang="en-US" sz="1600" dirty="0" smtClean="0"/>
              <a:t>621 South Belvidere Street, Richmond, VA  23220-6504</a:t>
            </a:r>
          </a:p>
          <a:p>
            <a:r>
              <a:rPr lang="en-US" sz="1600" dirty="0" smtClean="0"/>
              <a:t>(804) 786-2060					www.vawarmemorial.org</a:t>
            </a:r>
            <a:endParaRPr lang="en-US" sz="1600" dirty="0"/>
          </a:p>
        </p:txBody>
      </p:sp>
      <p:pic>
        <p:nvPicPr>
          <p:cNvPr id="3" name="Picture 2" descr="VaWarMemori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199" y="457200"/>
            <a:ext cx="1905001" cy="1177823"/>
          </a:xfrm>
          <a:prstGeom prst="rect">
            <a:avLst/>
          </a:prstGeom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21336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VML Insurance Programs				Booth 702</a:t>
            </a:r>
          </a:p>
          <a:p>
            <a:r>
              <a:rPr lang="en-US" sz="1600" dirty="0" smtClean="0"/>
              <a:t>Property/Casualty Self-Insurance Program</a:t>
            </a:r>
          </a:p>
          <a:p>
            <a:r>
              <a:rPr lang="en-US" sz="1600" dirty="0" smtClean="0"/>
              <a:t>Greg </a:t>
            </a:r>
            <a:r>
              <a:rPr lang="en-US" sz="1600" dirty="0" err="1" smtClean="0"/>
              <a:t>Dickie</a:t>
            </a:r>
            <a:r>
              <a:rPr lang="en-US" sz="1600" dirty="0" smtClean="0"/>
              <a:t>, Director of Member Services</a:t>
            </a:r>
          </a:p>
          <a:p>
            <a:r>
              <a:rPr lang="en-US" sz="1600" dirty="0" smtClean="0"/>
              <a:t>P.O. Box 71420, Richmond, VA  23255</a:t>
            </a:r>
          </a:p>
          <a:p>
            <a:r>
              <a:rPr lang="en-US" sz="1600" dirty="0" smtClean="0"/>
              <a:t>(804) 237-7319						www.vmlins.org</a:t>
            </a:r>
            <a:endParaRPr lang="en-US" sz="2400" dirty="0"/>
          </a:p>
        </p:txBody>
      </p:sp>
      <p:pic>
        <p:nvPicPr>
          <p:cNvPr id="5" name="Picture 4" descr="VMLInsuranc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533400"/>
            <a:ext cx="1543050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35814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VML/</a:t>
            </a:r>
            <a:r>
              <a:rPr lang="en-US" sz="2400" b="1" dirty="0" err="1" smtClean="0">
                <a:solidFill>
                  <a:srgbClr val="002060"/>
                </a:solidFill>
              </a:rPr>
              <a:t>VACo</a:t>
            </a:r>
            <a:r>
              <a:rPr lang="en-US" sz="2400" b="1" dirty="0" smtClean="0">
                <a:solidFill>
                  <a:srgbClr val="002060"/>
                </a:solidFill>
              </a:rPr>
              <a:t> Finance Program			Booth 1005</a:t>
            </a:r>
          </a:p>
          <a:p>
            <a:r>
              <a:rPr lang="en-US" sz="1600" dirty="0" smtClean="0"/>
              <a:t>Pooled financing, Commercial Paper, Pooled OPEB Trust</a:t>
            </a:r>
          </a:p>
          <a:p>
            <a:r>
              <a:rPr lang="en-US" sz="1600" dirty="0" smtClean="0"/>
              <a:t>Robert Lauterberg, Managing Director</a:t>
            </a:r>
          </a:p>
          <a:p>
            <a:r>
              <a:rPr lang="en-US" sz="1600" dirty="0" smtClean="0"/>
              <a:t>1108 E. Main Street, Suite 801, Richmond, VA  23219</a:t>
            </a:r>
          </a:p>
          <a:p>
            <a:r>
              <a:rPr lang="en-US" sz="1600" dirty="0" smtClean="0"/>
              <a:t>(804) 648-0635         					www.valocalfinance.org</a:t>
            </a:r>
            <a:endParaRPr lang="en-US" sz="1600" dirty="0"/>
          </a:p>
        </p:txBody>
      </p:sp>
      <p:pic>
        <p:nvPicPr>
          <p:cNvPr id="4" name="Picture 3" descr="VMLVACoFinan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52400"/>
            <a:ext cx="4077629" cy="2845448"/>
          </a:xfrm>
          <a:prstGeom prst="rect">
            <a:avLst/>
          </a:prstGeom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20574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WENDEL					Booth 408</a:t>
            </a:r>
          </a:p>
          <a:p>
            <a:r>
              <a:rPr lang="en-US" sz="1600" dirty="0" smtClean="0"/>
              <a:t>Architects and Engineers</a:t>
            </a:r>
          </a:p>
          <a:p>
            <a:r>
              <a:rPr lang="en-US" sz="1600" dirty="0" smtClean="0"/>
              <a:t>Andrew L. </a:t>
            </a:r>
            <a:r>
              <a:rPr lang="en-US" sz="1600" dirty="0" err="1" smtClean="0"/>
              <a:t>Casolini</a:t>
            </a:r>
            <a:r>
              <a:rPr lang="en-US" sz="1600" dirty="0" smtClean="0"/>
              <a:t> </a:t>
            </a:r>
            <a:r>
              <a:rPr lang="en-US" sz="1600" dirty="0" err="1" smtClean="0"/>
              <a:t>Dal</a:t>
            </a:r>
            <a:r>
              <a:rPr lang="en-US" sz="1600" dirty="0" smtClean="0"/>
              <a:t> Bo, Regional Manager</a:t>
            </a:r>
          </a:p>
          <a:p>
            <a:r>
              <a:rPr lang="en-US" sz="1600" dirty="0" smtClean="0"/>
              <a:t>1420 King Street, Ste. 510, Alexandria, VA  22314</a:t>
            </a:r>
          </a:p>
          <a:p>
            <a:r>
              <a:rPr lang="en-US" sz="1600" dirty="0" smtClean="0"/>
              <a:t>(703) 299-8718          					www.wendelcompanies.com</a:t>
            </a:r>
            <a:endParaRPr lang="en-US" sz="2400" dirty="0"/>
          </a:p>
        </p:txBody>
      </p:sp>
      <p:pic>
        <p:nvPicPr>
          <p:cNvPr id="4" name="Picture 3" descr="wende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533400"/>
            <a:ext cx="3810000" cy="828675"/>
          </a:xfrm>
          <a:prstGeom prst="rect">
            <a:avLst/>
          </a:prstGeom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24384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Wiley | Wilson, Inc.				Booth 1004</a:t>
            </a:r>
          </a:p>
          <a:p>
            <a:r>
              <a:rPr lang="en-US" sz="1600" dirty="0" smtClean="0"/>
              <a:t>Architects, Engineers, Planners</a:t>
            </a:r>
          </a:p>
          <a:p>
            <a:r>
              <a:rPr lang="en-US" sz="1600" dirty="0" smtClean="0"/>
              <a:t>J. Fred Armstrong, P.E., Chairman and CEO</a:t>
            </a:r>
          </a:p>
          <a:p>
            <a:r>
              <a:rPr lang="en-US" sz="1600" dirty="0" smtClean="0"/>
              <a:t>127 Nationwide Drive, Lynchburg, VA  24502-4272</a:t>
            </a:r>
          </a:p>
          <a:p>
            <a:r>
              <a:rPr lang="en-US" sz="1600" dirty="0" smtClean="0"/>
              <a:t>(434) 947-1901					www.wileywilson.com</a:t>
            </a:r>
            <a:endParaRPr lang="en-US" sz="2400" dirty="0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533400"/>
            <a:ext cx="54387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w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457200"/>
            <a:ext cx="4096512" cy="211226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38200" y="3048000"/>
            <a:ext cx="77724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BCWH Architects </a:t>
            </a:r>
            <a:r>
              <a:rPr lang="en-US" sz="2400" b="1" dirty="0" smtClean="0">
                <a:solidFill>
                  <a:srgbClr val="002060"/>
                </a:solidFill>
              </a:rPr>
              <a:t>				Booth </a:t>
            </a:r>
            <a:r>
              <a:rPr lang="en-US" sz="2400" b="1" dirty="0">
                <a:solidFill>
                  <a:srgbClr val="002060"/>
                </a:solidFill>
              </a:rPr>
              <a:t>817</a:t>
            </a:r>
          </a:p>
          <a:p>
            <a:r>
              <a:rPr lang="en-US" sz="1600" dirty="0" err="1"/>
              <a:t>Achitecture</a:t>
            </a:r>
            <a:r>
              <a:rPr lang="en-US" sz="1600" dirty="0"/>
              <a:t>/Interiors/Planning</a:t>
            </a:r>
          </a:p>
          <a:p>
            <a:r>
              <a:rPr lang="en-US" sz="1600" dirty="0"/>
              <a:t>Charles Wray, Jr., AIA, Principal</a:t>
            </a:r>
          </a:p>
          <a:p>
            <a:r>
              <a:rPr lang="en-US" sz="1600" dirty="0"/>
              <a:t>1840 West Broad Street, Suite 400, Richmond, VA 23220</a:t>
            </a:r>
          </a:p>
          <a:p>
            <a:r>
              <a:rPr lang="en-US" sz="1600" dirty="0"/>
              <a:t>(804) 788-4774 </a:t>
            </a:r>
            <a:r>
              <a:rPr lang="en-US" sz="1600" dirty="0" smtClean="0"/>
              <a:t>					www.bcwh.com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381000"/>
            <a:ext cx="6612671" cy="1400556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62000" y="2971800"/>
            <a:ext cx="77724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err="1">
                <a:solidFill>
                  <a:srgbClr val="002060"/>
                </a:solidFill>
              </a:rPr>
              <a:t>Bury+Partners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				Booth </a:t>
            </a:r>
            <a:r>
              <a:rPr lang="en-US" sz="2400" b="1" dirty="0">
                <a:solidFill>
                  <a:srgbClr val="002060"/>
                </a:solidFill>
              </a:rPr>
              <a:t>309</a:t>
            </a:r>
          </a:p>
          <a:p>
            <a:r>
              <a:rPr lang="en-US" sz="1600" dirty="0"/>
              <a:t>Civil Engineering, Survey, Environmental</a:t>
            </a:r>
          </a:p>
          <a:p>
            <a:r>
              <a:rPr lang="en-US" sz="1600" dirty="0"/>
              <a:t>Kenneth M. </a:t>
            </a:r>
            <a:r>
              <a:rPr lang="en-US" sz="1600" dirty="0" err="1"/>
              <a:t>Baybutt</a:t>
            </a:r>
            <a:r>
              <a:rPr lang="en-US" sz="1600" dirty="0"/>
              <a:t>, P.E., Managing Principal</a:t>
            </a:r>
          </a:p>
          <a:p>
            <a:r>
              <a:rPr lang="en-US" sz="1600" dirty="0"/>
              <a:t>4095 Ironbound Rd., Ste. 200, Williamsburg, VA 23188</a:t>
            </a:r>
          </a:p>
          <a:p>
            <a:r>
              <a:rPr lang="en-US" sz="1600" dirty="0"/>
              <a:t>(757) 229-1776 </a:t>
            </a:r>
            <a:r>
              <a:rPr lang="en-US" sz="1600" dirty="0" smtClean="0"/>
              <a:t>					www.burypartners.com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G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533400"/>
            <a:ext cx="3219450" cy="16002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62000" y="3048000"/>
            <a:ext cx="77724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Carter Goble Lee Engineering, LLC </a:t>
            </a:r>
            <a:r>
              <a:rPr lang="en-US" sz="2400" b="1" dirty="0" smtClean="0">
                <a:solidFill>
                  <a:srgbClr val="002060"/>
                </a:solidFill>
              </a:rPr>
              <a:t>		Booth </a:t>
            </a:r>
            <a:r>
              <a:rPr lang="en-US" sz="2400" b="1" dirty="0">
                <a:solidFill>
                  <a:srgbClr val="002060"/>
                </a:solidFill>
              </a:rPr>
              <a:t>710</a:t>
            </a:r>
          </a:p>
          <a:p>
            <a:r>
              <a:rPr lang="en-US" sz="1600" dirty="0"/>
              <a:t>Public facility planning, design, program </a:t>
            </a:r>
            <a:r>
              <a:rPr lang="en-US" sz="1600" dirty="0" smtClean="0"/>
              <a:t>management, maintenance</a:t>
            </a:r>
            <a:endParaRPr lang="en-US" sz="1600" dirty="0"/>
          </a:p>
          <a:p>
            <a:r>
              <a:rPr lang="en-US" sz="1600" dirty="0"/>
              <a:t>Warren Elliott, Vice President Business Development</a:t>
            </a:r>
          </a:p>
          <a:p>
            <a:r>
              <a:rPr lang="en-US" sz="1600" dirty="0"/>
              <a:t>822 </a:t>
            </a:r>
            <a:r>
              <a:rPr lang="en-US" sz="1600" dirty="0" err="1"/>
              <a:t>Shatzer</a:t>
            </a:r>
            <a:r>
              <a:rPr lang="en-US" sz="1600" dirty="0"/>
              <a:t> Orchard Rd., Chambersburg, PA 17202</a:t>
            </a:r>
          </a:p>
          <a:p>
            <a:r>
              <a:rPr lang="en-US" sz="1600" dirty="0"/>
              <a:t>(717) 860-0734 </a:t>
            </a:r>
            <a:r>
              <a:rPr lang="en-US" sz="1600" dirty="0" smtClean="0"/>
              <a:t>					www.cartergoblelee.com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ter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609600"/>
            <a:ext cx="3263900" cy="9779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2667000"/>
            <a:ext cx="77724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Carter Machinery Company, Inc. </a:t>
            </a:r>
            <a:r>
              <a:rPr lang="en-US" sz="2400" b="1" dirty="0" smtClean="0">
                <a:solidFill>
                  <a:srgbClr val="002060"/>
                </a:solidFill>
              </a:rPr>
              <a:t>		Booth </a:t>
            </a:r>
            <a:r>
              <a:rPr lang="en-US" sz="2400" b="1" dirty="0">
                <a:solidFill>
                  <a:srgbClr val="002060"/>
                </a:solidFill>
              </a:rPr>
              <a:t>111</a:t>
            </a:r>
          </a:p>
          <a:p>
            <a:r>
              <a:rPr lang="en-US" sz="1600" dirty="0"/>
              <a:t>Heavy Equipment Dealer</a:t>
            </a:r>
          </a:p>
          <a:p>
            <a:r>
              <a:rPr lang="en-US" sz="1600" dirty="0"/>
              <a:t>Dan Buckley, Governmental Account Manager</a:t>
            </a:r>
          </a:p>
          <a:p>
            <a:r>
              <a:rPr lang="it-IT" sz="1600" dirty="0"/>
              <a:t>PO Box 3096, Salem, VA 24153</a:t>
            </a:r>
          </a:p>
          <a:p>
            <a:r>
              <a:rPr lang="en-US" sz="1600" dirty="0"/>
              <a:t>(540) 387-1111 </a:t>
            </a:r>
            <a:r>
              <a:rPr lang="en-US" sz="1600" dirty="0" smtClean="0"/>
              <a:t>				www.cartermachinery.com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G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228600"/>
            <a:ext cx="2628900" cy="283112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38200" y="3886200"/>
            <a:ext cx="77724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CIGNA HealthCare </a:t>
            </a:r>
            <a:r>
              <a:rPr lang="en-US" sz="2400" b="1" dirty="0" smtClean="0">
                <a:solidFill>
                  <a:srgbClr val="002060"/>
                </a:solidFill>
              </a:rPr>
              <a:t>				Booth </a:t>
            </a:r>
            <a:r>
              <a:rPr lang="en-US" sz="2400" b="1" dirty="0">
                <a:solidFill>
                  <a:srgbClr val="002060"/>
                </a:solidFill>
              </a:rPr>
              <a:t>105</a:t>
            </a:r>
          </a:p>
          <a:p>
            <a:r>
              <a:rPr lang="en-US" sz="1600" dirty="0"/>
              <a:t>Providing quality health care tailored to our customers' needs</a:t>
            </a:r>
          </a:p>
          <a:p>
            <a:r>
              <a:rPr lang="it-IT" sz="1600" dirty="0"/>
              <a:t>Dan Doyle, Regional Vice President</a:t>
            </a:r>
          </a:p>
          <a:p>
            <a:r>
              <a:rPr lang="en-US" sz="1600" dirty="0"/>
              <a:t>10490 Little </a:t>
            </a:r>
            <a:r>
              <a:rPr lang="en-US" sz="1600" dirty="0" err="1"/>
              <a:t>Patuxent</a:t>
            </a:r>
            <a:r>
              <a:rPr lang="en-US" sz="1600" dirty="0"/>
              <a:t> Parkway, Suite 400, Columbia, MD 21044</a:t>
            </a:r>
          </a:p>
          <a:p>
            <a:r>
              <a:rPr lang="en-US" sz="1600" dirty="0"/>
              <a:t>(410) 884-2561 </a:t>
            </a:r>
            <a:r>
              <a:rPr lang="en-US" sz="1600" dirty="0" smtClean="0"/>
              <a:t>					www.cigna.com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ructionContr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609600"/>
            <a:ext cx="2514600" cy="99123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62000" y="2438400"/>
            <a:ext cx="77724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Construction Control Corporation </a:t>
            </a:r>
            <a:r>
              <a:rPr lang="en-US" sz="2400" b="1" dirty="0" smtClean="0">
                <a:solidFill>
                  <a:srgbClr val="002060"/>
                </a:solidFill>
              </a:rPr>
              <a:t>		Booth </a:t>
            </a:r>
            <a:r>
              <a:rPr lang="en-US" sz="2400" b="1" dirty="0">
                <a:solidFill>
                  <a:srgbClr val="002060"/>
                </a:solidFill>
              </a:rPr>
              <a:t>GR-1012</a:t>
            </a:r>
          </a:p>
          <a:p>
            <a:r>
              <a:rPr lang="en-US" sz="1600" dirty="0"/>
              <a:t>Program-Construction Management</a:t>
            </a:r>
          </a:p>
          <a:p>
            <a:r>
              <a:rPr lang="en-US" sz="1600" dirty="0"/>
              <a:t>Elaine </a:t>
            </a:r>
            <a:r>
              <a:rPr lang="en-US" sz="1600" dirty="0" err="1"/>
              <a:t>Zini</a:t>
            </a:r>
            <a:r>
              <a:rPr lang="en-US" sz="1600" dirty="0"/>
              <a:t>, Marketing Coordinator</a:t>
            </a:r>
          </a:p>
          <a:p>
            <a:r>
              <a:rPr lang="en-US" sz="1600" dirty="0"/>
              <a:t>2611 Forest Drive, Suite 115, Columbia, SC 29204</a:t>
            </a:r>
          </a:p>
          <a:p>
            <a:r>
              <a:rPr lang="en-US" sz="1600" dirty="0"/>
              <a:t>(803) 765-2099 </a:t>
            </a:r>
            <a:r>
              <a:rPr lang="en-US" sz="1600" dirty="0" smtClean="0"/>
              <a:t>				www.constructioncontrol.net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stContr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304800"/>
            <a:ext cx="2381504" cy="12192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62000" y="24384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Cost Control Associates			Booth 819</a:t>
            </a:r>
          </a:p>
          <a:p>
            <a:r>
              <a:rPr lang="en-US" sz="1600" dirty="0" smtClean="0"/>
              <a:t>Recovering and reducing energy costs for governments, school systems and other organizations</a:t>
            </a:r>
          </a:p>
          <a:p>
            <a:r>
              <a:rPr lang="en-US" sz="1600" dirty="0" smtClean="0"/>
              <a:t>Keith </a:t>
            </a:r>
            <a:r>
              <a:rPr lang="en-US" sz="1600" dirty="0" err="1" smtClean="0"/>
              <a:t>Laake</a:t>
            </a:r>
            <a:r>
              <a:rPr lang="en-US" sz="1600" dirty="0" smtClean="0"/>
              <a:t>, President</a:t>
            </a:r>
          </a:p>
          <a:p>
            <a:r>
              <a:rPr lang="en-US" sz="1600" dirty="0" smtClean="0"/>
              <a:t>310 Bay Road, Queensbury, NY  12804</a:t>
            </a:r>
          </a:p>
          <a:p>
            <a:r>
              <a:rPr lang="en-US" sz="1600" dirty="0" smtClean="0"/>
              <a:t>(518) 798-4437				www.costcontrolassociates.com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xwe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228600"/>
            <a:ext cx="1726386" cy="12192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2057400"/>
            <a:ext cx="77724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Coxwell</a:t>
            </a:r>
            <a:r>
              <a:rPr lang="en-US" sz="2400" b="1" dirty="0" smtClean="0">
                <a:solidFill>
                  <a:srgbClr val="002060"/>
                </a:solidFill>
              </a:rPr>
              <a:t> Disaster Recovery Services 		Booth 603</a:t>
            </a:r>
          </a:p>
          <a:p>
            <a:r>
              <a:rPr lang="en-US" sz="1600" dirty="0" smtClean="0"/>
              <a:t>Debris removal, emergency management</a:t>
            </a:r>
          </a:p>
          <a:p>
            <a:r>
              <a:rPr lang="en-US" sz="1600" dirty="0" smtClean="0"/>
              <a:t>Robert “Chip” Patterson, Director</a:t>
            </a:r>
          </a:p>
          <a:p>
            <a:r>
              <a:rPr lang="en-US" sz="1600" dirty="0" smtClean="0"/>
              <a:t>6741 Lloyd Road West, Jacksonville, FL  32254</a:t>
            </a:r>
          </a:p>
          <a:p>
            <a:r>
              <a:rPr lang="en-US" sz="1600" dirty="0" smtClean="0"/>
              <a:t>(904) 786-1120					www.jbcoxwell.com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200400"/>
            <a:ext cx="77724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CR architecture + design               		Booth 504</a:t>
            </a:r>
          </a:p>
          <a:p>
            <a:r>
              <a:rPr lang="en-US" sz="1600" dirty="0" smtClean="0"/>
              <a:t>Full service architectural firm</a:t>
            </a:r>
          </a:p>
          <a:p>
            <a:r>
              <a:rPr lang="en-US" sz="1600" dirty="0" smtClean="0"/>
              <a:t>Brenda </a:t>
            </a:r>
            <a:r>
              <a:rPr lang="en-US" sz="1600" dirty="0" err="1" smtClean="0"/>
              <a:t>Landes</a:t>
            </a:r>
            <a:r>
              <a:rPr lang="en-US" sz="1600" dirty="0" smtClean="0"/>
              <a:t>, Regional Manager</a:t>
            </a:r>
          </a:p>
          <a:p>
            <a:r>
              <a:rPr lang="en-US" sz="1600" dirty="0" smtClean="0"/>
              <a:t>119 Norfolk Avenue, SW, Suite 110, Roanoke, VA  24011</a:t>
            </a:r>
          </a:p>
          <a:p>
            <a:r>
              <a:rPr lang="en-US" sz="1600" dirty="0" smtClean="0"/>
              <a:t>(540) 206-3871                                	 			</a:t>
            </a:r>
            <a:r>
              <a:rPr lang="en-US" sz="1600" u="sng" dirty="0" smtClean="0">
                <a:hlinkClick r:id="rId2"/>
              </a:rPr>
              <a:t>www.cr-architects.com</a:t>
            </a:r>
            <a:endParaRPr lang="en-US" sz="1600" dirty="0" smtClean="0"/>
          </a:p>
          <a:p>
            <a:r>
              <a:rPr lang="en-US" sz="2400" dirty="0" smtClean="0"/>
              <a:t> </a:t>
            </a:r>
            <a:endParaRPr lang="en-US" sz="2400" dirty="0"/>
          </a:p>
        </p:txBody>
      </p:sp>
      <p:pic>
        <p:nvPicPr>
          <p:cNvPr id="3" name="Picture 2" descr="C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381000"/>
            <a:ext cx="4445907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eco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0"/>
            <a:ext cx="3259464" cy="2100057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5800" y="2819400"/>
            <a:ext cx="77724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AECOM </a:t>
            </a:r>
            <a:r>
              <a:rPr lang="en-US" sz="2400" b="1" dirty="0" smtClean="0">
                <a:solidFill>
                  <a:srgbClr val="002060"/>
                </a:solidFill>
              </a:rPr>
              <a:t>					Booths </a:t>
            </a:r>
            <a:r>
              <a:rPr lang="en-US" sz="2400" b="1" dirty="0">
                <a:solidFill>
                  <a:srgbClr val="002060"/>
                </a:solidFill>
              </a:rPr>
              <a:t>412</a:t>
            </a:r>
          </a:p>
          <a:p>
            <a:r>
              <a:rPr lang="en-US" sz="1600" dirty="0"/>
              <a:t>Architectural/Engineering, Planning &amp; Design Services</a:t>
            </a:r>
          </a:p>
          <a:p>
            <a:r>
              <a:rPr lang="en-US" sz="1600" dirty="0"/>
              <a:t>Mark Prentice, Market Segment Leader</a:t>
            </a:r>
          </a:p>
          <a:p>
            <a:r>
              <a:rPr lang="nl-NL" sz="1600" dirty="0"/>
              <a:t>4840 Cox Rd., Glen Allen, VA 23060</a:t>
            </a:r>
          </a:p>
          <a:p>
            <a:r>
              <a:rPr lang="en-US" sz="1600" dirty="0"/>
              <a:t>(804) 290-2478/(888) 820-4766 </a:t>
            </a:r>
            <a:r>
              <a:rPr lang="en-US" sz="1600" dirty="0" smtClean="0"/>
              <a:t>				www.aecom.com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rabt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304800"/>
            <a:ext cx="2362200" cy="233111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38200" y="3581400"/>
            <a:ext cx="77724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Crabtree, </a:t>
            </a:r>
            <a:r>
              <a:rPr lang="en-US" sz="2400" b="1" dirty="0" err="1" smtClean="0">
                <a:solidFill>
                  <a:srgbClr val="002060"/>
                </a:solidFill>
              </a:rPr>
              <a:t>Rohrbaugh</a:t>
            </a:r>
            <a:r>
              <a:rPr lang="en-US" sz="2400" b="1" dirty="0" smtClean="0">
                <a:solidFill>
                  <a:srgbClr val="002060"/>
                </a:solidFill>
              </a:rPr>
              <a:t> &amp; Associates – Architects      Booth 205</a:t>
            </a:r>
          </a:p>
          <a:p>
            <a:r>
              <a:rPr lang="en-US" sz="1600" dirty="0" smtClean="0"/>
              <a:t>Architecture, Spatial Planning, Interior Design</a:t>
            </a:r>
          </a:p>
          <a:p>
            <a:r>
              <a:rPr lang="en-US" sz="1600" dirty="0" smtClean="0"/>
              <a:t>Randy Davis, Director of Marketing</a:t>
            </a:r>
          </a:p>
          <a:p>
            <a:r>
              <a:rPr lang="en-US" sz="1600" dirty="0" smtClean="0"/>
              <a:t>250 W. Main Street, Charlottesville, VA  22902</a:t>
            </a:r>
          </a:p>
          <a:p>
            <a:r>
              <a:rPr lang="en-US" sz="1600" dirty="0" smtClean="0"/>
              <a:t>(432) 975-7262         					www.cra-architects.com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eative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533400"/>
            <a:ext cx="3048000" cy="8763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38200" y="1905000"/>
            <a:ext cx="79248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Creative Color LLC				Booth 103</a:t>
            </a:r>
          </a:p>
          <a:p>
            <a:r>
              <a:rPr lang="en-US" sz="1600" dirty="0" smtClean="0"/>
              <a:t>Full-service printing for direct mail, large format &amp; promotional items</a:t>
            </a:r>
          </a:p>
          <a:p>
            <a:r>
              <a:rPr lang="en-US" sz="1600" dirty="0" smtClean="0"/>
              <a:t>John Van Hoy, Owner</a:t>
            </a:r>
          </a:p>
          <a:p>
            <a:r>
              <a:rPr lang="en-US" sz="1600" dirty="0" smtClean="0"/>
              <a:t>11915 Main Street, Fredericksburg, VA  22408</a:t>
            </a:r>
          </a:p>
          <a:p>
            <a:r>
              <a:rPr lang="en-US" sz="1600" dirty="0" smtClean="0"/>
              <a:t>(540) 899-1970          					www.creativecolorva.com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Design Nine Home P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57200"/>
            <a:ext cx="480212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9600" y="2971800"/>
            <a:ext cx="77724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Design Nine, Inc.                             		Booth 505</a:t>
            </a:r>
          </a:p>
          <a:p>
            <a:r>
              <a:rPr lang="en-US" sz="1600" dirty="0" smtClean="0">
                <a:latin typeface="+mj-lt"/>
              </a:rPr>
              <a:t>Broadband Planning</a:t>
            </a:r>
          </a:p>
          <a:p>
            <a:r>
              <a:rPr lang="en-US" sz="1600" dirty="0" smtClean="0">
                <a:latin typeface="+mj-lt"/>
              </a:rPr>
              <a:t>Andrew </a:t>
            </a:r>
            <a:r>
              <a:rPr lang="en-US" sz="1600" dirty="0" err="1" smtClean="0">
                <a:latin typeface="+mj-lt"/>
              </a:rPr>
              <a:t>Cohill</a:t>
            </a:r>
            <a:r>
              <a:rPr lang="en-US" sz="1600" dirty="0" smtClean="0">
                <a:latin typeface="+mj-lt"/>
              </a:rPr>
              <a:t>, President</a:t>
            </a:r>
          </a:p>
          <a:p>
            <a:r>
              <a:rPr lang="en-US" sz="1600" dirty="0" smtClean="0">
                <a:latin typeface="+mj-lt"/>
              </a:rPr>
              <a:t>200 Kraft Drive, Suite 2150, Blacksburg, VA  24060</a:t>
            </a:r>
          </a:p>
          <a:p>
            <a:r>
              <a:rPr lang="en-US" sz="1600" dirty="0" smtClean="0">
                <a:latin typeface="+mj-lt"/>
              </a:rPr>
              <a:t>(540) 951-4400                     				</a:t>
            </a:r>
            <a:r>
              <a:rPr lang="en-US" sz="1600" u="sng" dirty="0" smtClean="0">
                <a:latin typeface="+mj-lt"/>
                <a:hlinkClick r:id="rId3"/>
              </a:rPr>
              <a:t>www.designnine.com</a:t>
            </a:r>
            <a:r>
              <a:rPr lang="en-US" sz="1600" dirty="0" smtClean="0">
                <a:latin typeface="+mj-lt"/>
              </a:rPr>
              <a:t>	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wber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457200"/>
            <a:ext cx="4114800" cy="67894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38200" y="1905000"/>
            <a:ext cx="77724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 smtClean="0"/>
              <a:t> 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Dewberry					Booth 814</a:t>
            </a:r>
          </a:p>
          <a:p>
            <a:r>
              <a:rPr lang="en-US" sz="1600" dirty="0" smtClean="0"/>
              <a:t>Architectural, Engineering, Surveying</a:t>
            </a:r>
          </a:p>
          <a:p>
            <a:r>
              <a:rPr lang="en-US" sz="1600" dirty="0" smtClean="0"/>
              <a:t>Darren R. Conner, PE, Senior Vice President</a:t>
            </a:r>
          </a:p>
          <a:p>
            <a:r>
              <a:rPr lang="en-US" sz="1600" dirty="0" smtClean="0"/>
              <a:t>P.O. Box 1509; 551 Piney Forest Rd., Danville, VA  24543</a:t>
            </a:r>
          </a:p>
          <a:p>
            <a:r>
              <a:rPr lang="en-US" sz="1600" dirty="0" smtClean="0"/>
              <a:t>(434) 797-4497					www.dewberry.com</a:t>
            </a:r>
          </a:p>
          <a:p>
            <a:r>
              <a:rPr lang="en-US" sz="2400" dirty="0" smtClean="0"/>
              <a:t>	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J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457201"/>
            <a:ext cx="3048000" cy="95902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38200" y="1905000"/>
            <a:ext cx="77724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 smtClean="0"/>
              <a:t> 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DJG, Inc.					Booth 501</a:t>
            </a:r>
          </a:p>
          <a:p>
            <a:r>
              <a:rPr lang="en-US" sz="1600" dirty="0" smtClean="0"/>
              <a:t>Architectural / Engineering Services</a:t>
            </a:r>
          </a:p>
          <a:p>
            <a:r>
              <a:rPr lang="en-US" sz="1600" dirty="0" smtClean="0"/>
              <a:t>Donald Booth, AIA, Vice President</a:t>
            </a:r>
          </a:p>
          <a:p>
            <a:r>
              <a:rPr lang="en-US" sz="1600" dirty="0" smtClean="0"/>
              <a:t>449 </a:t>
            </a:r>
            <a:r>
              <a:rPr lang="en-US" sz="1600" dirty="0" err="1" smtClean="0"/>
              <a:t>McLaws</a:t>
            </a:r>
            <a:r>
              <a:rPr lang="en-US" sz="1600" dirty="0" smtClean="0"/>
              <a:t> Circle, Williamsburg, VA  23185</a:t>
            </a:r>
          </a:p>
          <a:p>
            <a:r>
              <a:rPr lang="en-US" sz="1600" dirty="0" smtClean="0"/>
              <a:t>(757) 253-0673					www.djginc.com</a:t>
            </a:r>
          </a:p>
          <a:p>
            <a:r>
              <a:rPr lang="en-US" sz="2400" dirty="0" smtClean="0"/>
              <a:t>	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in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304800"/>
            <a:ext cx="5257800" cy="211604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62000" y="2743200"/>
            <a:ext cx="77724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 smtClean="0"/>
              <a:t> 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Dominion Resources				Booth 601</a:t>
            </a:r>
          </a:p>
          <a:p>
            <a:r>
              <a:rPr lang="en-US" sz="1600" dirty="0" smtClean="0"/>
              <a:t>Dominion is one of the nation’s largest producers of energy.</a:t>
            </a:r>
          </a:p>
          <a:p>
            <a:r>
              <a:rPr lang="en-US" sz="1600" dirty="0" smtClean="0"/>
              <a:t>William Murray, Managing Director, Corporate Public Policy</a:t>
            </a:r>
          </a:p>
          <a:p>
            <a:r>
              <a:rPr lang="en-US" sz="1600" dirty="0" smtClean="0"/>
              <a:t>P.O. Box 26666, Richmond, VA  23261</a:t>
            </a:r>
          </a:p>
          <a:p>
            <a:r>
              <a:rPr lang="en-US" sz="1600" dirty="0" smtClean="0"/>
              <a:t>(804) 771-3673					www.dom.com</a:t>
            </a:r>
          </a:p>
          <a:p>
            <a:r>
              <a:rPr lang="en-US" sz="2400" dirty="0" smtClean="0"/>
              <a:t>	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304800"/>
            <a:ext cx="2819400" cy="78000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62000" y="1828800"/>
            <a:ext cx="77724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 smtClean="0"/>
              <a:t> 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Downey &amp; Scott, LLC				Booth 907</a:t>
            </a:r>
          </a:p>
          <a:p>
            <a:r>
              <a:rPr lang="en-US" sz="1600" dirty="0" smtClean="0"/>
              <a:t>Construction Management</a:t>
            </a:r>
          </a:p>
          <a:p>
            <a:r>
              <a:rPr lang="en-US" sz="1600" dirty="0" smtClean="0"/>
              <a:t>William G. Downey, Managing Principal</a:t>
            </a:r>
          </a:p>
          <a:p>
            <a:r>
              <a:rPr lang="en-US" sz="1600" dirty="0" smtClean="0"/>
              <a:t>6799 Kennedy Road, Unit F, Warrenton, VA  20187</a:t>
            </a:r>
          </a:p>
          <a:p>
            <a:r>
              <a:rPr lang="en-US" sz="1600" dirty="0" smtClean="0"/>
              <a:t>(540) 347-5001          					www.downeyscott.com</a:t>
            </a:r>
          </a:p>
          <a:p>
            <a:r>
              <a:rPr lang="en-US" sz="2400" dirty="0" smtClean="0"/>
              <a:t>	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raperad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381000"/>
            <a:ext cx="5715000" cy="12954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38200" y="2590800"/>
            <a:ext cx="77724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Draper Aden Associates, Inc.		Booth 402</a:t>
            </a:r>
          </a:p>
          <a:p>
            <a:r>
              <a:rPr lang="en-US" sz="1600" dirty="0" smtClean="0"/>
              <a:t>Civil Engineering, Surveying &amp; Environmental Services</a:t>
            </a:r>
          </a:p>
          <a:p>
            <a:r>
              <a:rPr lang="en-US" sz="1600" dirty="0" smtClean="0"/>
              <a:t>Deborah </a:t>
            </a:r>
            <a:r>
              <a:rPr lang="en-US" sz="1600" dirty="0" err="1" smtClean="0"/>
              <a:t>Flippo</a:t>
            </a:r>
            <a:r>
              <a:rPr lang="en-US" sz="1600" dirty="0" smtClean="0"/>
              <a:t>, Business Development Manager</a:t>
            </a:r>
          </a:p>
          <a:p>
            <a:r>
              <a:rPr lang="en-US" sz="1600" dirty="0" smtClean="0"/>
              <a:t>2206 S. Main St., Blacksburg, VA  24060</a:t>
            </a:r>
          </a:p>
          <a:p>
            <a:r>
              <a:rPr lang="en-US" sz="1600" dirty="0" smtClean="0"/>
              <a:t>(540) 552-0444				www.daa.com </a:t>
            </a:r>
            <a:r>
              <a:rPr lang="en-US" sz="2400" dirty="0" smtClean="0"/>
              <a:t>	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3400" y="4267200"/>
            <a:ext cx="77724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Earth Environmental Consultants, Inc.	Booth 306</a:t>
            </a:r>
          </a:p>
          <a:p>
            <a:r>
              <a:rPr lang="en-US" sz="1600" dirty="0" smtClean="0"/>
              <a:t>Civil and Environmental Engineering &amp; Consulting</a:t>
            </a:r>
          </a:p>
          <a:p>
            <a:r>
              <a:rPr lang="en-US" sz="1600" dirty="0" smtClean="0"/>
              <a:t>Jeanne Martin, President</a:t>
            </a:r>
          </a:p>
          <a:p>
            <a:r>
              <a:rPr lang="en-US" sz="1600" dirty="0" smtClean="0"/>
              <a:t>235 Claiborne Avenue, Rocky Mount, VA  24151</a:t>
            </a:r>
          </a:p>
          <a:p>
            <a:r>
              <a:rPr lang="en-US" sz="1600" dirty="0" smtClean="0"/>
              <a:t>(540) 483-5975					www.earthenv.com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EE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52400"/>
            <a:ext cx="4655820" cy="347784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Civ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533400"/>
            <a:ext cx="3422650" cy="5334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38200" y="1905000"/>
            <a:ext cx="77724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eCivis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                                       			Booth 709</a:t>
            </a:r>
          </a:p>
          <a:p>
            <a:r>
              <a:rPr lang="en-US" sz="1600" dirty="0" smtClean="0"/>
              <a:t>Grant Research &amp; Management</a:t>
            </a:r>
          </a:p>
          <a:p>
            <a:r>
              <a:rPr lang="en-US" sz="1600" dirty="0" smtClean="0"/>
              <a:t>Amy Driver, Account Executive</a:t>
            </a:r>
          </a:p>
          <a:p>
            <a:r>
              <a:rPr lang="en-US" sz="1600" dirty="0" smtClean="0"/>
              <a:t>4118 E. Capitol St. SE, Washington, DC  20003</a:t>
            </a:r>
          </a:p>
          <a:p>
            <a:r>
              <a:rPr lang="en-US" sz="1600" dirty="0" smtClean="0"/>
              <a:t>(626) 204-5351         		 			</a:t>
            </a:r>
            <a:r>
              <a:rPr lang="en-US" sz="1600" u="sng" dirty="0" smtClean="0">
                <a:hlinkClick r:id="rId3"/>
              </a:rPr>
              <a:t>www.ecivis.com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llstat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152400"/>
            <a:ext cx="3429000" cy="2435451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2000" y="3276600"/>
            <a:ext cx="77724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Allstate </a:t>
            </a:r>
            <a:r>
              <a:rPr lang="en-US" sz="2400" b="1" dirty="0" smtClean="0">
                <a:solidFill>
                  <a:srgbClr val="002060"/>
                </a:solidFill>
              </a:rPr>
              <a:t>					Booth </a:t>
            </a:r>
            <a:r>
              <a:rPr lang="en-US" sz="2400" b="1" dirty="0">
                <a:solidFill>
                  <a:srgbClr val="002060"/>
                </a:solidFill>
              </a:rPr>
              <a:t>203</a:t>
            </a:r>
          </a:p>
          <a:p>
            <a:r>
              <a:rPr lang="en-US" sz="1600" dirty="0"/>
              <a:t>Insurance Company - Auto, home, life, etc.</a:t>
            </a:r>
          </a:p>
          <a:p>
            <a:r>
              <a:rPr lang="en-US" sz="1600" dirty="0"/>
              <a:t>Chip Lundquist, Territory Sales Leader</a:t>
            </a:r>
          </a:p>
          <a:p>
            <a:r>
              <a:rPr lang="fr-FR" sz="1600" dirty="0"/>
              <a:t>12150 Monument Drive, Suite 600, Fairfax, VA 22033</a:t>
            </a:r>
          </a:p>
          <a:p>
            <a:r>
              <a:rPr lang="en-US" sz="1600" dirty="0"/>
              <a:t>(602) 910-1499 </a:t>
            </a:r>
            <a:r>
              <a:rPr lang="en-US" sz="1600" dirty="0" smtClean="0"/>
              <a:t>					www.allstate.com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C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228600"/>
            <a:ext cx="2263892" cy="2286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62000" y="3429000"/>
            <a:ext cx="77724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ECS Mid-Atlantic, LLC				Booth 101</a:t>
            </a:r>
          </a:p>
          <a:p>
            <a:r>
              <a:rPr lang="en-US" sz="1600" dirty="0" err="1" smtClean="0"/>
              <a:t>Geotech</a:t>
            </a:r>
            <a:r>
              <a:rPr lang="en-US" sz="1600" dirty="0" smtClean="0"/>
              <a:t>, Environmental, Construction Materials Testing Services</a:t>
            </a:r>
          </a:p>
          <a:p>
            <a:r>
              <a:rPr lang="en-US" sz="1600" dirty="0" err="1" smtClean="0"/>
              <a:t>Kammie</a:t>
            </a:r>
            <a:r>
              <a:rPr lang="en-US" sz="1600" dirty="0" smtClean="0"/>
              <a:t> Cox, Director of Business Development - South Region</a:t>
            </a:r>
          </a:p>
          <a:p>
            <a:r>
              <a:rPr lang="en-US" sz="1600" dirty="0" smtClean="0"/>
              <a:t>2119-D North Hamilton Street, Richmond, VA  23230</a:t>
            </a:r>
          </a:p>
          <a:p>
            <a:r>
              <a:rPr lang="en-US" sz="1600" dirty="0" smtClean="0"/>
              <a:t>(804) 353-6333         	 				www.ecslimited.com	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2743200"/>
            <a:ext cx="77724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 smtClean="0"/>
              <a:t> 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EMS/MC					Booth 511</a:t>
            </a:r>
          </a:p>
          <a:p>
            <a:r>
              <a:rPr lang="en-US" sz="1600" dirty="0" smtClean="0"/>
              <a:t>Ambulance Billing </a:t>
            </a:r>
          </a:p>
          <a:p>
            <a:r>
              <a:rPr lang="en-US" sz="1600" dirty="0" smtClean="0"/>
              <a:t>Samantha Travis, Provider Business Services</a:t>
            </a:r>
          </a:p>
          <a:p>
            <a:r>
              <a:rPr lang="en-US" sz="1600" dirty="0" smtClean="0"/>
              <a:t>P.O. Box 863, Lewisville, NC  27023</a:t>
            </a:r>
          </a:p>
          <a:p>
            <a:r>
              <a:rPr lang="en-US" sz="1600" dirty="0" smtClean="0"/>
              <a:t>(336) 245-6022					www.emsbilling.us</a:t>
            </a:r>
          </a:p>
          <a:p>
            <a:r>
              <a:rPr lang="en-US" sz="2400" dirty="0" smtClean="0"/>
              <a:t>	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EM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381000"/>
            <a:ext cx="4419599" cy="172872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SG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1" y="228600"/>
            <a:ext cx="5867400" cy="260110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3505200"/>
            <a:ext cx="77724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 smtClean="0"/>
              <a:t> 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Employer Support of the Guard &amp; Reserve	Booth 209</a:t>
            </a:r>
          </a:p>
          <a:p>
            <a:r>
              <a:rPr lang="en-US" sz="1600" dirty="0" smtClean="0"/>
              <a:t>Education &amp; support for employers of Guard &amp; Reserve employees</a:t>
            </a:r>
          </a:p>
          <a:p>
            <a:r>
              <a:rPr lang="en-US" sz="1600" dirty="0" smtClean="0"/>
              <a:t>Tom Stephen, Executive Director</a:t>
            </a:r>
          </a:p>
          <a:p>
            <a:r>
              <a:rPr lang="en-US" sz="1600" dirty="0" err="1" smtClean="0"/>
              <a:t>VaESGR</a:t>
            </a:r>
            <a:r>
              <a:rPr lang="en-US" sz="1600" dirty="0" smtClean="0"/>
              <a:t>, ANG JEHQ, 50 Falcon Road, Sandston, VA  23150</a:t>
            </a:r>
          </a:p>
          <a:p>
            <a:r>
              <a:rPr lang="en-US" sz="1600" dirty="0" smtClean="0"/>
              <a:t>(804) 236-6022					www.esgr.org</a:t>
            </a:r>
          </a:p>
          <a:p>
            <a:r>
              <a:rPr lang="en-US" sz="2400" dirty="0" smtClean="0"/>
              <a:t>	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gineeringconcep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304800"/>
            <a:ext cx="5943600" cy="238239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3505200"/>
            <a:ext cx="77724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 smtClean="0"/>
              <a:t> 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Engineering Concepts, Inc.			Booth 612</a:t>
            </a:r>
          </a:p>
          <a:p>
            <a:r>
              <a:rPr lang="en-US" sz="1600" dirty="0" smtClean="0"/>
              <a:t>Consulting engineers, landscape architecture &amp; surveying</a:t>
            </a:r>
          </a:p>
          <a:p>
            <a:r>
              <a:rPr lang="en-US" sz="1600" dirty="0" smtClean="0"/>
              <a:t>Hal Bailey, P.E., President</a:t>
            </a:r>
          </a:p>
          <a:p>
            <a:r>
              <a:rPr lang="en-US" sz="1600" dirty="0" smtClean="0"/>
              <a:t>P.O. Box 619, Fincastle, VA  24090</a:t>
            </a:r>
          </a:p>
          <a:p>
            <a:r>
              <a:rPr lang="en-US" sz="1600" dirty="0" smtClean="0"/>
              <a:t>(540) 588-3310		www.engineeringconcepts.com</a:t>
            </a:r>
          </a:p>
          <a:p>
            <a:r>
              <a:rPr lang="en-US" sz="2400" dirty="0" smtClean="0"/>
              <a:t>	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gli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304800"/>
            <a:ext cx="4953000" cy="2096386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9600" y="3124200"/>
            <a:ext cx="77724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 smtClean="0"/>
              <a:t> 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English Construction Co., Inc.			Booth 301</a:t>
            </a:r>
          </a:p>
          <a:p>
            <a:r>
              <a:rPr lang="en-US" sz="1600" dirty="0" smtClean="0"/>
              <a:t>General Contractor</a:t>
            </a:r>
          </a:p>
          <a:p>
            <a:r>
              <a:rPr lang="en-US" sz="1600" dirty="0" smtClean="0"/>
              <a:t>Raymond A. Booth, Special Projects Coordinator</a:t>
            </a:r>
          </a:p>
          <a:p>
            <a:r>
              <a:rPr lang="en-US" sz="1600" dirty="0" smtClean="0"/>
              <a:t>P.O. Box P-7000, Lynchburg, VA  24505</a:t>
            </a:r>
          </a:p>
          <a:p>
            <a:r>
              <a:rPr lang="en-US" sz="1600" dirty="0" smtClean="0"/>
              <a:t>( physical address:  615 Church Street, Lynchburg, VA  24504)</a:t>
            </a:r>
          </a:p>
          <a:p>
            <a:r>
              <a:rPr lang="en-US" sz="1600" dirty="0" smtClean="0"/>
              <a:t>(434) 845-0301 					www.englishconst.com </a:t>
            </a:r>
            <a:r>
              <a:rPr lang="en-US" sz="2400" dirty="0" smtClean="0"/>
              <a:t>	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vi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304799"/>
            <a:ext cx="1600200" cy="152489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9600" y="2590800"/>
            <a:ext cx="77724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EnviroCompliance</a:t>
            </a:r>
            <a:r>
              <a:rPr lang="en-US" sz="2400" b="1" dirty="0" smtClean="0">
                <a:solidFill>
                  <a:srgbClr val="002060"/>
                </a:solidFill>
              </a:rPr>
              <a:t> Laboratories, Inc.		Booth 705</a:t>
            </a:r>
          </a:p>
          <a:p>
            <a:r>
              <a:rPr lang="en-US" sz="1600" dirty="0" smtClean="0"/>
              <a:t>Environmental testing laboratory</a:t>
            </a:r>
          </a:p>
          <a:p>
            <a:r>
              <a:rPr lang="en-US" sz="1600" dirty="0" smtClean="0"/>
              <a:t>Leslie Hudson, Director of Accounts</a:t>
            </a:r>
          </a:p>
          <a:p>
            <a:r>
              <a:rPr lang="en-US" sz="1600" dirty="0" smtClean="0"/>
              <a:t>10357 Old Keeton Road, Ashland, VA  23005</a:t>
            </a:r>
          </a:p>
          <a:p>
            <a:r>
              <a:rPr lang="en-US" sz="1600" dirty="0" smtClean="0"/>
              <a:t>(804) 550-3971				www.envirocompliance.com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lc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533400"/>
            <a:ext cx="6386775" cy="16764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2971800"/>
            <a:ext cx="77724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Falcon Communications			Booth 707</a:t>
            </a:r>
          </a:p>
          <a:p>
            <a:r>
              <a:rPr lang="en-US" sz="1600" dirty="0" smtClean="0"/>
              <a:t>GPS/AVL (automatic vehicle location)</a:t>
            </a:r>
          </a:p>
          <a:p>
            <a:r>
              <a:rPr lang="en-US" sz="1600" dirty="0" smtClean="0"/>
              <a:t>Creston Owen, CEO</a:t>
            </a:r>
          </a:p>
          <a:p>
            <a:r>
              <a:rPr lang="en-US" sz="1600" dirty="0" smtClean="0"/>
              <a:t>9500 Technology Drive, Manassas, VA  20110</a:t>
            </a:r>
          </a:p>
          <a:p>
            <a:r>
              <a:rPr lang="en-US" sz="1600" dirty="0" smtClean="0"/>
              <a:t>(703) 335-5000					www.falconcom.net</a:t>
            </a:r>
            <a:endParaRPr lang="en-US" sz="16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rstFinancialGro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381000"/>
            <a:ext cx="2057400" cy="114972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62000" y="23622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First Financial Group of America		Booth GR-1009</a:t>
            </a:r>
          </a:p>
          <a:p>
            <a:r>
              <a:rPr lang="en-US" sz="1600" dirty="0" smtClean="0"/>
              <a:t>Section 125 Flexible Benefits and 403(b)/457 Administration Supplemental Insurance Products</a:t>
            </a:r>
          </a:p>
          <a:p>
            <a:r>
              <a:rPr lang="en-US" sz="1600" dirty="0" smtClean="0"/>
              <a:t>Barbara Newman, Executive Administrative Assistant</a:t>
            </a:r>
          </a:p>
          <a:p>
            <a:r>
              <a:rPr lang="en-US" sz="1600" dirty="0" smtClean="0"/>
              <a:t>2116 Capital Drive, Suite 103, Wilmington, NC  28405</a:t>
            </a:r>
          </a:p>
          <a:p>
            <a:r>
              <a:rPr lang="en-US" sz="1600" dirty="0" smtClean="0"/>
              <a:t>(910) 924-3539					www.ffga.com	</a:t>
            </a:r>
            <a:endParaRPr lang="en-US" sz="16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ld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381000"/>
            <a:ext cx="4953000" cy="2285456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219200" y="3657600"/>
            <a:ext cx="7315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Golder</a:t>
            </a:r>
            <a:r>
              <a:rPr lang="en-US" sz="2400" b="1" dirty="0" smtClean="0">
                <a:solidFill>
                  <a:srgbClr val="002060"/>
                </a:solidFill>
              </a:rPr>
              <a:t> Associates, Inc.			Booth 507</a:t>
            </a:r>
          </a:p>
          <a:p>
            <a:r>
              <a:rPr lang="en-US" sz="1600" dirty="0" smtClean="0"/>
              <a:t>Environmental engineering consulting firm</a:t>
            </a:r>
          </a:p>
          <a:p>
            <a:r>
              <a:rPr lang="en-US" sz="1600" dirty="0" smtClean="0"/>
              <a:t>Terri Phillips, Associate</a:t>
            </a:r>
          </a:p>
          <a:p>
            <a:r>
              <a:rPr lang="en-US" sz="1600" dirty="0" smtClean="0"/>
              <a:t>3719 Saunders Avenue, Richmond, VA  23227</a:t>
            </a:r>
          </a:p>
          <a:p>
            <a:r>
              <a:rPr lang="en-US" sz="1600" dirty="0" smtClean="0"/>
              <a:t>(804) 358-7900					www.golder.com</a:t>
            </a:r>
          </a:p>
          <a:p>
            <a:r>
              <a:rPr lang="en-US" sz="1600" dirty="0" smtClean="0"/>
              <a:t>	</a:t>
            </a:r>
            <a:endParaRPr lang="en-US" sz="16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vDeal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228600"/>
            <a:ext cx="2857500" cy="119062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66800" y="2362200"/>
            <a:ext cx="75438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GovDeals</a:t>
            </a:r>
            <a:r>
              <a:rPr lang="en-US" sz="2400" b="1" dirty="0" smtClean="0">
                <a:solidFill>
                  <a:srgbClr val="002060"/>
                </a:solidFill>
              </a:rPr>
              <a:t>, Inc.					Booth 207</a:t>
            </a:r>
          </a:p>
          <a:p>
            <a:r>
              <a:rPr lang="en-US" sz="1600" dirty="0" smtClean="0"/>
              <a:t>Online auction service for government surplus</a:t>
            </a:r>
          </a:p>
          <a:p>
            <a:r>
              <a:rPr lang="en-US" sz="1600" dirty="0" smtClean="0"/>
              <a:t>Christy Logan, Manager, Strategic Partnerships</a:t>
            </a:r>
          </a:p>
          <a:p>
            <a:r>
              <a:rPr lang="en-US" sz="1600" dirty="0" smtClean="0"/>
              <a:t>5913 Carmichael Place, Montgomery, AL  36117</a:t>
            </a:r>
          </a:p>
          <a:p>
            <a:r>
              <a:rPr lang="en-US" sz="1600" dirty="0" smtClean="0"/>
              <a:t>(334) 387-0476					www.GovDeals.com</a:t>
            </a:r>
          </a:p>
          <a:p>
            <a:r>
              <a:rPr lang="en-US" sz="1600" dirty="0" smtClean="0"/>
              <a:t>	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lph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81400" y="381000"/>
            <a:ext cx="1752600" cy="2453640"/>
          </a:xfr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62000" y="3352800"/>
            <a:ext cx="77724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Alpha Corporation </a:t>
            </a:r>
            <a:r>
              <a:rPr lang="en-US" sz="2400" b="1" dirty="0" smtClean="0">
                <a:solidFill>
                  <a:srgbClr val="002060"/>
                </a:solidFill>
              </a:rPr>
              <a:t>				Booth </a:t>
            </a:r>
            <a:r>
              <a:rPr lang="en-US" sz="2400" b="1" dirty="0">
                <a:solidFill>
                  <a:srgbClr val="002060"/>
                </a:solidFill>
              </a:rPr>
              <a:t>405</a:t>
            </a:r>
          </a:p>
          <a:p>
            <a:r>
              <a:rPr lang="en-US" sz="1600" dirty="0"/>
              <a:t>Civil/structural engineering; </a:t>
            </a:r>
            <a:r>
              <a:rPr lang="en-US" sz="1600" dirty="0" smtClean="0"/>
              <a:t>program/construction management </a:t>
            </a:r>
            <a:r>
              <a:rPr lang="en-US" sz="1600" dirty="0"/>
              <a:t>&amp; inspection services</a:t>
            </a:r>
          </a:p>
          <a:p>
            <a:r>
              <a:rPr lang="en-US" sz="1600" dirty="0"/>
              <a:t>Michael </a:t>
            </a:r>
            <a:r>
              <a:rPr lang="en-US" sz="1600" dirty="0" err="1"/>
              <a:t>Damron</a:t>
            </a:r>
            <a:r>
              <a:rPr lang="en-US" sz="1600" dirty="0"/>
              <a:t>, PE, LEEDS Business Development</a:t>
            </a:r>
          </a:p>
          <a:p>
            <a:r>
              <a:rPr lang="fr-FR" sz="1600" dirty="0"/>
              <a:t>21351 </a:t>
            </a:r>
            <a:r>
              <a:rPr lang="fr-FR" sz="1600" dirty="0" err="1"/>
              <a:t>Ridgetop</a:t>
            </a:r>
            <a:r>
              <a:rPr lang="fr-FR" sz="1600" dirty="0"/>
              <a:t> </a:t>
            </a:r>
            <a:r>
              <a:rPr lang="fr-FR" sz="1600" dirty="0" err="1"/>
              <a:t>Circle</a:t>
            </a:r>
            <a:r>
              <a:rPr lang="fr-FR" sz="1600" dirty="0"/>
              <a:t>, Suite 200, Dulles, VA 20166</a:t>
            </a:r>
          </a:p>
          <a:p>
            <a:r>
              <a:rPr lang="en-US" sz="1600" dirty="0"/>
              <a:t>(703) 450-0800 </a:t>
            </a:r>
            <a:r>
              <a:rPr lang="en-US" sz="1600" dirty="0" smtClean="0"/>
              <a:t>				www.alphacorporation.com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D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381000"/>
            <a:ext cx="3429000" cy="76856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990600" y="2133600"/>
            <a:ext cx="7848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HDH Associates, PC				Booth 810</a:t>
            </a:r>
          </a:p>
          <a:p>
            <a:r>
              <a:rPr lang="en-US" sz="1600" dirty="0" smtClean="0"/>
              <a:t>Architectural/Engineering/Environmental</a:t>
            </a:r>
          </a:p>
          <a:p>
            <a:r>
              <a:rPr lang="en-US" sz="1600" dirty="0" smtClean="0"/>
              <a:t>Robin </a:t>
            </a:r>
            <a:r>
              <a:rPr lang="en-US" sz="1600" dirty="0" err="1" smtClean="0"/>
              <a:t>Liebal</a:t>
            </a:r>
            <a:r>
              <a:rPr lang="en-US" sz="1600" dirty="0" smtClean="0"/>
              <a:t>, Vice President</a:t>
            </a:r>
          </a:p>
          <a:p>
            <a:r>
              <a:rPr lang="en-US" sz="1600" dirty="0" smtClean="0"/>
              <a:t>PO Box 6158, 400 W. Main St., Christiansburg, VA  24068</a:t>
            </a:r>
          </a:p>
          <a:p>
            <a:r>
              <a:rPr lang="en-US" sz="1600" dirty="0" smtClean="0"/>
              <a:t>(540)  381-7999					www.hdhassociates.com</a:t>
            </a:r>
          </a:p>
          <a:p>
            <a:r>
              <a:rPr lang="en-US" sz="1600" dirty="0" smtClean="0"/>
              <a:t>	</a:t>
            </a:r>
            <a:endParaRPr lang="en-US" sz="16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ery_Logo_Pantone_273_transparent_300dpi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762000"/>
            <a:ext cx="5786203" cy="117652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33400" y="2895600"/>
            <a:ext cx="7848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Heery</a:t>
            </a:r>
            <a:r>
              <a:rPr lang="en-US" sz="2400" b="1" dirty="0" smtClean="0">
                <a:solidFill>
                  <a:srgbClr val="002060"/>
                </a:solidFill>
              </a:rPr>
              <a:t> International, Inc.			Booth 202</a:t>
            </a:r>
          </a:p>
          <a:p>
            <a:r>
              <a:rPr lang="en-US" sz="1600" dirty="0" smtClean="0"/>
              <a:t>Architecture, Engineering, Interior Design, Facilities/Construction/Program Management</a:t>
            </a:r>
          </a:p>
          <a:p>
            <a:r>
              <a:rPr lang="en-US" sz="1600" dirty="0" smtClean="0"/>
              <a:t>Ed Newman, III, P.E. CCM LEED AP/Director, Project Development</a:t>
            </a:r>
          </a:p>
          <a:p>
            <a:r>
              <a:rPr lang="en-US" sz="1600" dirty="0" smtClean="0"/>
              <a:t>Franklin Court, 1099 14th Street NW, Suite 101, Washington, DC  20005</a:t>
            </a:r>
          </a:p>
          <a:p>
            <a:r>
              <a:rPr lang="en-US" sz="1600" dirty="0" smtClean="0"/>
              <a:t>(202) 463-8266					www.heery.com</a:t>
            </a:r>
          </a:p>
          <a:p>
            <a:r>
              <a:rPr lang="en-US" sz="1600" dirty="0" smtClean="0"/>
              <a:t>	</a:t>
            </a:r>
            <a:endParaRPr lang="en-US" sz="16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B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381000"/>
            <a:ext cx="2971800" cy="147710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33400" y="2743200"/>
            <a:ext cx="81534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Holzheimer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Bolek</a:t>
            </a:r>
            <a:r>
              <a:rPr lang="en-US" sz="2400" b="1" dirty="0" smtClean="0">
                <a:solidFill>
                  <a:srgbClr val="002060"/>
                </a:solidFill>
              </a:rPr>
              <a:t> + Meehan | Architects	Booth 607</a:t>
            </a:r>
          </a:p>
          <a:p>
            <a:r>
              <a:rPr lang="en-US" sz="1600" dirty="0" smtClean="0"/>
              <a:t>Distinguished library planning and design services; Creative and sustainable design solutions</a:t>
            </a:r>
          </a:p>
          <a:p>
            <a:r>
              <a:rPr lang="en-US" sz="1600" dirty="0" smtClean="0"/>
              <a:t>Peter </a:t>
            </a:r>
            <a:r>
              <a:rPr lang="en-US" sz="1600" dirty="0" err="1" smtClean="0"/>
              <a:t>Bolek</a:t>
            </a:r>
            <a:r>
              <a:rPr lang="en-US" sz="1600" dirty="0" smtClean="0"/>
              <a:t>, Principal</a:t>
            </a:r>
          </a:p>
          <a:p>
            <a:r>
              <a:rPr lang="en-US" sz="1600" dirty="0" smtClean="0"/>
              <a:t>7227 Chagrin Road, Chagrin Falls, OH  44023</a:t>
            </a:r>
          </a:p>
          <a:p>
            <a:r>
              <a:rPr lang="en-US" sz="1600" dirty="0" smtClean="0"/>
              <a:t>(440) 247-9800					www.HBMarchitects.com</a:t>
            </a:r>
          </a:p>
          <a:p>
            <a:r>
              <a:rPr lang="en-US" sz="1600" dirty="0" smtClean="0"/>
              <a:t>	</a:t>
            </a:r>
            <a:endParaRPr lang="en-US" sz="16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usingV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304800"/>
            <a:ext cx="2936167" cy="19812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33400" y="2895600"/>
            <a:ext cx="7848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Housing Virginia				Booth 308</a:t>
            </a:r>
          </a:p>
          <a:p>
            <a:r>
              <a:rPr lang="en-US" sz="1600" dirty="0" smtClean="0"/>
              <a:t>Education &amp; Benefits of Quality Affordable Housing</a:t>
            </a:r>
          </a:p>
          <a:p>
            <a:r>
              <a:rPr lang="en-US" sz="1600" dirty="0" smtClean="0"/>
              <a:t>Toni M. </a:t>
            </a:r>
            <a:r>
              <a:rPr lang="en-US" sz="1600" dirty="0" err="1" smtClean="0"/>
              <a:t>Ostrowski</a:t>
            </a:r>
            <a:r>
              <a:rPr lang="en-US" sz="1600" dirty="0" smtClean="0"/>
              <a:t>, President</a:t>
            </a:r>
          </a:p>
          <a:p>
            <a:r>
              <a:rPr lang="en-US" sz="1600" dirty="0" smtClean="0"/>
              <a:t>4224 Cox Road, Glen Allen, VA  23060</a:t>
            </a:r>
          </a:p>
          <a:p>
            <a:r>
              <a:rPr lang="en-US" sz="1600" dirty="0" smtClean="0"/>
              <a:t>(804) 270-7740					www.housingvirginia.org</a:t>
            </a:r>
          </a:p>
          <a:p>
            <a:r>
              <a:rPr lang="en-US" sz="1600" dirty="0" smtClean="0"/>
              <a:t>	</a:t>
            </a:r>
            <a:endParaRPr lang="en-US" sz="16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81000"/>
            <a:ext cx="3886200" cy="1198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33400" y="2209800"/>
            <a:ext cx="7848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Howard </a:t>
            </a:r>
            <a:r>
              <a:rPr lang="en-US" sz="2400" b="1" dirty="0" err="1" smtClean="0">
                <a:solidFill>
                  <a:srgbClr val="002060"/>
                </a:solidFill>
              </a:rPr>
              <a:t>Shockey</a:t>
            </a:r>
            <a:r>
              <a:rPr lang="en-US" sz="2400" b="1" dirty="0" smtClean="0">
                <a:solidFill>
                  <a:srgbClr val="002060"/>
                </a:solidFill>
              </a:rPr>
              <a:t> &amp; Sons, Inc.			Booth 1001</a:t>
            </a:r>
          </a:p>
          <a:p>
            <a:r>
              <a:rPr lang="en-US" sz="1600" dirty="0" smtClean="0"/>
              <a:t>General Contractor, Construction Manager, Design-Builder</a:t>
            </a:r>
          </a:p>
          <a:p>
            <a:r>
              <a:rPr lang="en-US" sz="1600" dirty="0" smtClean="0"/>
              <a:t>Jeff Boehm, Vice President</a:t>
            </a:r>
          </a:p>
          <a:p>
            <a:r>
              <a:rPr lang="en-US" sz="1600" dirty="0" smtClean="0"/>
              <a:t>P.O. Box 2530, Winchester, VA  22604</a:t>
            </a:r>
          </a:p>
          <a:p>
            <a:r>
              <a:rPr lang="en-US" sz="1600" dirty="0" smtClean="0"/>
              <a:t>(540) 667-7700					www.howardshockey.com</a:t>
            </a:r>
          </a:p>
          <a:p>
            <a:r>
              <a:rPr lang="en-US" sz="1600" dirty="0" smtClean="0"/>
              <a:t>	</a:t>
            </a:r>
            <a:endParaRPr lang="en-US" sz="16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533400"/>
            <a:ext cx="1695450" cy="70485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33400" y="1905000"/>
            <a:ext cx="7848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Hurt &amp; </a:t>
            </a:r>
            <a:r>
              <a:rPr lang="en-US" sz="2400" b="1" dirty="0" err="1" smtClean="0">
                <a:solidFill>
                  <a:srgbClr val="002060"/>
                </a:solidFill>
              </a:rPr>
              <a:t>Proffitt</a:t>
            </a:r>
            <a:r>
              <a:rPr lang="en-US" sz="2400" b="1" dirty="0" smtClean="0">
                <a:solidFill>
                  <a:srgbClr val="002060"/>
                </a:solidFill>
              </a:rPr>
              <a:t>, Inc.				Booth 701</a:t>
            </a:r>
          </a:p>
          <a:p>
            <a:r>
              <a:rPr lang="en-US" sz="1600" dirty="0" smtClean="0"/>
              <a:t>Engineering, surveying, land planning, environmental, geotechnical and materials testing &amp; inspection services</a:t>
            </a:r>
          </a:p>
          <a:p>
            <a:r>
              <a:rPr lang="en-US" sz="1600" dirty="0" smtClean="0"/>
              <a:t>Dawn Best, Director of Corporate Business Development</a:t>
            </a:r>
          </a:p>
          <a:p>
            <a:r>
              <a:rPr lang="en-US" sz="1600" dirty="0" smtClean="0"/>
              <a:t>2524 Langhorne Rd, Lynchburg, VA  24501</a:t>
            </a:r>
          </a:p>
          <a:p>
            <a:r>
              <a:rPr lang="en-US" sz="1600" dirty="0" smtClean="0"/>
              <a:t>(434) 847-7796         	 				www.handp.com</a:t>
            </a:r>
            <a:endParaRPr lang="en-US" sz="16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fostr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609600"/>
            <a:ext cx="1238250" cy="37147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3400" y="1905000"/>
            <a:ext cx="7848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InfoStrat</a:t>
            </a:r>
            <a:r>
              <a:rPr lang="en-US" sz="2400" b="1" dirty="0" smtClean="0">
                <a:solidFill>
                  <a:srgbClr val="002060"/>
                </a:solidFill>
              </a:rPr>
              <a:t> [Information Strategies]		Booth 112</a:t>
            </a:r>
          </a:p>
          <a:p>
            <a:r>
              <a:rPr lang="en-US" sz="1600" dirty="0" smtClean="0"/>
              <a:t>IT solutions for the public sector</a:t>
            </a:r>
          </a:p>
          <a:p>
            <a:r>
              <a:rPr lang="en-US" sz="1600" dirty="0" smtClean="0"/>
              <a:t>Michael </a:t>
            </a:r>
            <a:r>
              <a:rPr lang="en-US" sz="1600" dirty="0" err="1" smtClean="0"/>
              <a:t>Osicki</a:t>
            </a:r>
            <a:r>
              <a:rPr lang="en-US" sz="1600" dirty="0" smtClean="0"/>
              <a:t>, Marketing Executive</a:t>
            </a:r>
          </a:p>
          <a:p>
            <a:r>
              <a:rPr lang="en-US" sz="1600" dirty="0" smtClean="0"/>
              <a:t>4301 Connecticut Ave. NW, Suite 451, Washington, DC  20008</a:t>
            </a:r>
          </a:p>
          <a:p>
            <a:r>
              <a:rPr lang="en-US" sz="1600" dirty="0" smtClean="0"/>
              <a:t>(202) 364-8822					www.infostrat.com	</a:t>
            </a:r>
            <a:endParaRPr lang="en-US" sz="16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533400"/>
            <a:ext cx="3895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33400" y="2133600"/>
            <a:ext cx="7848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InteractiveGIS</a:t>
            </a:r>
            <a:r>
              <a:rPr lang="en-US" sz="2400" b="1" dirty="0" smtClean="0">
                <a:solidFill>
                  <a:srgbClr val="002060"/>
                </a:solidFill>
              </a:rPr>
              <a:t>, Inc.				Booth 206</a:t>
            </a:r>
          </a:p>
          <a:p>
            <a:r>
              <a:rPr lang="en-US" sz="1600" dirty="0" smtClean="0"/>
              <a:t>Web-based GIS, GIS Consulting, IT</a:t>
            </a:r>
          </a:p>
          <a:p>
            <a:r>
              <a:rPr lang="en-US" sz="1600" dirty="0" smtClean="0"/>
              <a:t>David L. Bradshaw, President</a:t>
            </a:r>
          </a:p>
          <a:p>
            <a:r>
              <a:rPr lang="en-US" sz="1600" dirty="0" smtClean="0"/>
              <a:t>1715 Pratt Drive, Suite 3100, Blacksburg, VA  24060</a:t>
            </a:r>
          </a:p>
          <a:p>
            <a:r>
              <a:rPr lang="en-US" sz="1600" dirty="0" smtClean="0"/>
              <a:t>(540) 239-0950					www.interactivegis.com</a:t>
            </a:r>
          </a:p>
          <a:p>
            <a:r>
              <a:rPr lang="en-US" sz="1600" dirty="0" smtClean="0"/>
              <a:t>	</a:t>
            </a:r>
            <a:endParaRPr lang="en-US" sz="16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C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228600"/>
            <a:ext cx="5017008" cy="277368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33400" y="3581400"/>
            <a:ext cx="7848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Johnson Controls, Inc.			Booth GR-1013</a:t>
            </a:r>
          </a:p>
          <a:p>
            <a:r>
              <a:rPr lang="en-US" sz="1600" dirty="0" smtClean="0"/>
              <a:t>Energy Efficiency/Renewable Energy Provider</a:t>
            </a:r>
          </a:p>
          <a:p>
            <a:r>
              <a:rPr lang="en-US" sz="1600" dirty="0" smtClean="0"/>
              <a:t>Ron </a:t>
            </a:r>
            <a:r>
              <a:rPr lang="en-US" sz="1600" dirty="0" err="1" smtClean="0"/>
              <a:t>Buehrer</a:t>
            </a:r>
            <a:r>
              <a:rPr lang="en-US" sz="1600" dirty="0" smtClean="0"/>
              <a:t>, Account Executive</a:t>
            </a:r>
          </a:p>
          <a:p>
            <a:r>
              <a:rPr lang="en-US" sz="1600" dirty="0" smtClean="0"/>
              <a:t>4232 Park Place Court, Glen Allen, VA  23060</a:t>
            </a:r>
          </a:p>
          <a:p>
            <a:r>
              <a:rPr lang="en-US" sz="1600" dirty="0" smtClean="0"/>
              <a:t>(202) 417-1534					www.jci.com</a:t>
            </a:r>
          </a:p>
          <a:p>
            <a:r>
              <a:rPr lang="en-US" sz="1600" dirty="0" smtClean="0"/>
              <a:t>	</a:t>
            </a:r>
            <a:endParaRPr lang="en-US" sz="16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57200"/>
            <a:ext cx="298132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9600" y="3048000"/>
            <a:ext cx="83058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Joyce Engineering, Inc.			Booth 803</a:t>
            </a:r>
          </a:p>
          <a:p>
            <a:r>
              <a:rPr lang="en-US" sz="1600" dirty="0" smtClean="0"/>
              <a:t>Engineering/Environmental Consulting</a:t>
            </a:r>
          </a:p>
          <a:p>
            <a:r>
              <a:rPr lang="en-US" sz="1600" dirty="0" smtClean="0"/>
              <a:t>L. E. “Butch” Joyce, Jr., President</a:t>
            </a:r>
          </a:p>
          <a:p>
            <a:r>
              <a:rPr lang="en-US" sz="1600" dirty="0" smtClean="0"/>
              <a:t>1604 </a:t>
            </a:r>
            <a:r>
              <a:rPr lang="en-US" sz="1600" dirty="0" err="1" smtClean="0"/>
              <a:t>Ownby</a:t>
            </a:r>
            <a:r>
              <a:rPr lang="en-US" sz="1600" dirty="0" smtClean="0"/>
              <a:t> Lane, Richmond, VA  23220</a:t>
            </a:r>
          </a:p>
          <a:p>
            <a:r>
              <a:rPr lang="en-US" sz="1600" dirty="0" smtClean="0"/>
              <a:t>(804) 355-4520					www.JoyceEngineering.com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nalytical Servic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685801"/>
            <a:ext cx="3276600" cy="63711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38200" y="1981200"/>
            <a:ext cx="77724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Analytical Services, Inc. </a:t>
            </a:r>
            <a:r>
              <a:rPr lang="en-US" sz="2400" b="1" dirty="0" smtClean="0">
                <a:solidFill>
                  <a:srgbClr val="002060"/>
                </a:solidFill>
              </a:rPr>
              <a:t>			Booth </a:t>
            </a:r>
            <a:r>
              <a:rPr lang="en-US" sz="2400" b="1" dirty="0">
                <a:solidFill>
                  <a:srgbClr val="002060"/>
                </a:solidFill>
              </a:rPr>
              <a:t>106</a:t>
            </a:r>
          </a:p>
          <a:p>
            <a:r>
              <a:rPr lang="en-US" sz="1600" dirty="0"/>
              <a:t>Environmental Services/Groundwater Supply</a:t>
            </a:r>
          </a:p>
          <a:p>
            <a:r>
              <a:rPr lang="en-US" sz="1600" dirty="0"/>
              <a:t>Mike </a:t>
            </a:r>
            <a:r>
              <a:rPr lang="en-US" sz="1600" dirty="0" err="1"/>
              <a:t>Maloy</a:t>
            </a:r>
            <a:r>
              <a:rPr lang="en-US" sz="1600" dirty="0"/>
              <a:t>, Principal</a:t>
            </a:r>
          </a:p>
          <a:p>
            <a:r>
              <a:rPr lang="en-US" sz="1600" dirty="0"/>
              <a:t>402 N. West Street, Culpeper, VA 22701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M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28600"/>
            <a:ext cx="6312652" cy="24384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90600" y="3581400"/>
            <a:ext cx="71628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JMT 						Booth 407</a:t>
            </a:r>
          </a:p>
          <a:p>
            <a:r>
              <a:rPr lang="en-US" sz="1600" dirty="0" smtClean="0"/>
              <a:t>Employee-owned consulting engineering firm</a:t>
            </a:r>
          </a:p>
          <a:p>
            <a:r>
              <a:rPr lang="en-US" sz="1600" dirty="0" smtClean="0"/>
              <a:t>Stuart Lassiter, P.E., Branch Manager</a:t>
            </a:r>
          </a:p>
          <a:p>
            <a:r>
              <a:rPr lang="en-US" sz="1600" dirty="0" smtClean="0"/>
              <a:t>272 </a:t>
            </a:r>
            <a:r>
              <a:rPr lang="en-US" sz="1600" dirty="0" err="1" smtClean="0"/>
              <a:t>Bendix</a:t>
            </a:r>
            <a:r>
              <a:rPr lang="en-US" sz="1600" dirty="0" smtClean="0"/>
              <a:t> Road, Suite 260, Virginia Beach, VA  23452</a:t>
            </a:r>
          </a:p>
          <a:p>
            <a:r>
              <a:rPr lang="en-US" sz="1600" dirty="0" smtClean="0"/>
              <a:t>(757) 499-1895					www.jmt.com</a:t>
            </a:r>
            <a:endParaRPr lang="en-US" sz="16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uckSto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609600"/>
            <a:ext cx="1676400" cy="91643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990600" y="2209800"/>
            <a:ext cx="75438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Luck Stone Corporation			Booth 1002</a:t>
            </a:r>
          </a:p>
          <a:p>
            <a:r>
              <a:rPr lang="en-US" sz="1600" dirty="0" smtClean="0"/>
              <a:t>Crushed stone and architectural stone</a:t>
            </a:r>
          </a:p>
          <a:p>
            <a:r>
              <a:rPr lang="en-US" sz="1600" dirty="0" smtClean="0"/>
              <a:t>Douglas </a:t>
            </a:r>
            <a:r>
              <a:rPr lang="en-US" sz="1600" dirty="0" err="1" smtClean="0"/>
              <a:t>Palmore</a:t>
            </a:r>
            <a:r>
              <a:rPr lang="en-US" sz="1600" dirty="0" smtClean="0"/>
              <a:t>, Director of Real Estate</a:t>
            </a:r>
          </a:p>
          <a:p>
            <a:r>
              <a:rPr lang="en-US" sz="1600" dirty="0" smtClean="0"/>
              <a:t>P.O. Box 29682, Richmond, VA  23242-0682</a:t>
            </a:r>
          </a:p>
          <a:p>
            <a:r>
              <a:rPr lang="en-US" sz="1600" dirty="0" smtClean="0"/>
              <a:t>(804) 784-6332        	  				www.luckstone.com</a:t>
            </a:r>
            <a:endParaRPr lang="en-US" sz="16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81000"/>
            <a:ext cx="4724400" cy="237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14400" y="3733800"/>
            <a:ext cx="75438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Malcolm Pirnie, Inc.                            		Booth 509</a:t>
            </a:r>
          </a:p>
          <a:p>
            <a:r>
              <a:rPr lang="en-US" sz="1600" dirty="0" smtClean="0"/>
              <a:t>Independent Environmental Engineers, Scientists and Consultants</a:t>
            </a:r>
          </a:p>
          <a:p>
            <a:r>
              <a:rPr lang="en-US" sz="1600" dirty="0" smtClean="0"/>
              <a:t>Roger O. Hart, Vice President</a:t>
            </a:r>
          </a:p>
          <a:p>
            <a:r>
              <a:rPr lang="en-US" sz="1600" dirty="0" smtClean="0"/>
              <a:t>1100 </a:t>
            </a:r>
            <a:r>
              <a:rPr lang="en-US" sz="1600" dirty="0" err="1" smtClean="0"/>
              <a:t>Welborne</a:t>
            </a:r>
            <a:r>
              <a:rPr lang="en-US" sz="1600" dirty="0" smtClean="0"/>
              <a:t> Dr., Ste. 300, Richmond, VA  23229</a:t>
            </a:r>
          </a:p>
          <a:p>
            <a:r>
              <a:rPr lang="en-US" sz="1600" dirty="0" smtClean="0"/>
              <a:t>(804) 740-0181					www.pirnie.com</a:t>
            </a:r>
            <a:endParaRPr lang="en-US" sz="16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1905000"/>
            <a:ext cx="75438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Maximum Security Systems, Inc.		Booth 506</a:t>
            </a:r>
          </a:p>
          <a:p>
            <a:r>
              <a:rPr lang="en-US" sz="1600" dirty="0" smtClean="0"/>
              <a:t>Modular steel cells &amp; security wall systems</a:t>
            </a:r>
          </a:p>
          <a:p>
            <a:r>
              <a:rPr lang="en-US" sz="1600" dirty="0" smtClean="0"/>
              <a:t>Bruce </a:t>
            </a:r>
            <a:r>
              <a:rPr lang="en-US" sz="1600" dirty="0" err="1" smtClean="0"/>
              <a:t>Schoenbaum</a:t>
            </a:r>
            <a:r>
              <a:rPr lang="en-US" sz="1600" dirty="0" smtClean="0"/>
              <a:t>, Sales Manager</a:t>
            </a:r>
          </a:p>
          <a:p>
            <a:r>
              <a:rPr lang="en-US" sz="1600" dirty="0" smtClean="0"/>
              <a:t>P.O. Box 65, Florence, CO  81226                                        </a:t>
            </a:r>
          </a:p>
          <a:p>
            <a:r>
              <a:rPr lang="en-US" sz="1600" dirty="0" smtClean="0"/>
              <a:t>(719) 784-2151		  			www.mssi.us</a:t>
            </a:r>
            <a:endParaRPr lang="en-US" sz="1600" dirty="0"/>
          </a:p>
        </p:txBody>
      </p:sp>
      <p:pic>
        <p:nvPicPr>
          <p:cNvPr id="5" name="Picture 4" descr="MaxSecurit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533400"/>
            <a:ext cx="1981200" cy="751489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381000"/>
            <a:ext cx="3810000" cy="189372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38200" y="3276600"/>
            <a:ext cx="75438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McDonough </a:t>
            </a:r>
            <a:r>
              <a:rPr lang="en-US" sz="2400" b="1" dirty="0" err="1" smtClean="0">
                <a:solidFill>
                  <a:srgbClr val="002060"/>
                </a:solidFill>
              </a:rPr>
              <a:t>Bolyard</a:t>
            </a:r>
            <a:r>
              <a:rPr lang="en-US" sz="2400" b="1" dirty="0" smtClean="0">
                <a:solidFill>
                  <a:srgbClr val="002060"/>
                </a:solidFill>
              </a:rPr>
              <a:t> Peck, Inc.		Booth 303</a:t>
            </a:r>
          </a:p>
          <a:p>
            <a:r>
              <a:rPr lang="en-US" sz="1600" dirty="0" smtClean="0"/>
              <a:t>Construction Management</a:t>
            </a:r>
          </a:p>
          <a:p>
            <a:r>
              <a:rPr lang="en-US" sz="1600" dirty="0" smtClean="0"/>
              <a:t>Geisel Martinez, Marketing Assistant</a:t>
            </a:r>
          </a:p>
          <a:p>
            <a:r>
              <a:rPr lang="en-US" sz="1600" dirty="0" smtClean="0"/>
              <a:t>3040 Williams Drive, Suite 300, Fairfax, VA  22031			</a:t>
            </a:r>
          </a:p>
          <a:p>
            <a:r>
              <a:rPr lang="en-US" sz="1600" dirty="0" smtClean="0"/>
              <a:t>(800) 898-9088					www.mbpce.com</a:t>
            </a:r>
            <a:endParaRPr lang="en-US" sz="24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381000"/>
            <a:ext cx="2540000" cy="1524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62000" y="2362200"/>
            <a:ext cx="75438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MED3000					Booth 610</a:t>
            </a:r>
          </a:p>
          <a:p>
            <a:r>
              <a:rPr lang="en-US" sz="1600" dirty="0" smtClean="0"/>
              <a:t>Modular steel cells and security wall systems</a:t>
            </a:r>
          </a:p>
          <a:p>
            <a:r>
              <a:rPr lang="en-US" sz="1600" dirty="0" smtClean="0"/>
              <a:t>Glenn </a:t>
            </a:r>
            <a:r>
              <a:rPr lang="en-US" sz="1600" dirty="0" err="1" smtClean="0"/>
              <a:t>Goodpaster</a:t>
            </a:r>
            <a:r>
              <a:rPr lang="en-US" sz="1600" dirty="0" smtClean="0"/>
              <a:t>, Vice President EMS</a:t>
            </a:r>
          </a:p>
          <a:p>
            <a:r>
              <a:rPr lang="en-US" sz="1600" dirty="0" smtClean="0"/>
              <a:t>680 Andersen Dr. Foster Pl. 10, Pittsburgh, PA  15220</a:t>
            </a:r>
          </a:p>
          <a:p>
            <a:r>
              <a:rPr lang="en-US" sz="1600" dirty="0" smtClean="0"/>
              <a:t>(719) 784-2151					www.med3000.com</a:t>
            </a:r>
            <a:endParaRPr lang="en-US" sz="16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sel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228600"/>
            <a:ext cx="3219450" cy="16002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62000" y="2362200"/>
            <a:ext cx="75438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Moseley Architects			Booths 901 &amp; 902</a:t>
            </a:r>
          </a:p>
          <a:p>
            <a:r>
              <a:rPr lang="en-US" sz="1600" dirty="0" smtClean="0"/>
              <a:t>Full service architectural and engineering firm</a:t>
            </a:r>
          </a:p>
          <a:p>
            <a:r>
              <a:rPr lang="en-US" sz="1600" dirty="0" smtClean="0"/>
              <a:t>Robert Mills, President</a:t>
            </a:r>
          </a:p>
          <a:p>
            <a:r>
              <a:rPr lang="en-US" sz="1600" dirty="0" smtClean="0"/>
              <a:t>3200 Norfolk Street, Richmond, VA 23230</a:t>
            </a:r>
          </a:p>
          <a:p>
            <a:r>
              <a:rPr lang="en-US" sz="1600" dirty="0" smtClean="0"/>
              <a:t>(804) 794-7555				www.moseleyarchitects.com</a:t>
            </a:r>
            <a:endParaRPr lang="en-US" sz="16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toro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304800"/>
            <a:ext cx="3886200" cy="25908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38200" y="3733800"/>
            <a:ext cx="75438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Motorola, Inc.					Booth 512</a:t>
            </a:r>
          </a:p>
          <a:p>
            <a:r>
              <a:rPr lang="en-US" sz="1600" dirty="0" smtClean="0"/>
              <a:t>Communications technology and solutions</a:t>
            </a:r>
          </a:p>
          <a:p>
            <a:r>
              <a:rPr lang="en-US" sz="1600" dirty="0" smtClean="0"/>
              <a:t>Bob Newman, Senior Account Executive</a:t>
            </a:r>
          </a:p>
          <a:p>
            <a:r>
              <a:rPr lang="en-US" sz="1600" dirty="0" smtClean="0"/>
              <a:t>7031 Columbia Parkway Dr., Columbia, MD  21046</a:t>
            </a:r>
          </a:p>
          <a:p>
            <a:r>
              <a:rPr lang="en-US" sz="1600" dirty="0" smtClean="0"/>
              <a:t>(410) 712-6200					www.motorola.com</a:t>
            </a:r>
            <a:endParaRPr lang="en-US" sz="16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nico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33400"/>
            <a:ext cx="1892300" cy="11938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38200" y="2438400"/>
            <a:ext cx="75438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Municipal Code Corporation			Booth 212</a:t>
            </a:r>
          </a:p>
          <a:p>
            <a:r>
              <a:rPr lang="en-US" sz="1600" dirty="0" smtClean="0"/>
              <a:t>Codification, Document Imaging, Records Management</a:t>
            </a:r>
          </a:p>
          <a:p>
            <a:r>
              <a:rPr lang="en-US" sz="1600" dirty="0" smtClean="0"/>
              <a:t>Dale Barstow, Vice President of Sales</a:t>
            </a:r>
          </a:p>
          <a:p>
            <a:r>
              <a:rPr lang="en-US" sz="1600" dirty="0" smtClean="0"/>
              <a:t>PO Box 2235, Tallahassee, FL  32316</a:t>
            </a:r>
          </a:p>
          <a:p>
            <a:r>
              <a:rPr lang="en-US" sz="1600" dirty="0" smtClean="0"/>
              <a:t>(800) 262-2633					www.municode.com</a:t>
            </a:r>
            <a:endParaRPr lang="en-US" sz="16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s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457200"/>
            <a:ext cx="3219450" cy="16002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38200" y="3124200"/>
            <a:ext cx="75438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Musco</a:t>
            </a:r>
            <a:r>
              <a:rPr lang="en-US" sz="2400" b="1" dirty="0" smtClean="0">
                <a:solidFill>
                  <a:srgbClr val="002060"/>
                </a:solidFill>
              </a:rPr>
              <a:t> Sports Lighting			Booth 805</a:t>
            </a:r>
          </a:p>
          <a:p>
            <a:r>
              <a:rPr lang="en-US" sz="1600" dirty="0" smtClean="0"/>
              <a:t>Sports Lighting Equipment</a:t>
            </a:r>
          </a:p>
          <a:p>
            <a:r>
              <a:rPr lang="en-US" sz="1600" dirty="0" smtClean="0"/>
              <a:t>Steve Wiley, Sales Representative</a:t>
            </a:r>
          </a:p>
          <a:p>
            <a:r>
              <a:rPr lang="en-US" sz="1600" dirty="0" smtClean="0"/>
              <a:t>7407-F </a:t>
            </a:r>
            <a:r>
              <a:rPr lang="en-US" sz="1600" dirty="0" err="1" smtClean="0"/>
              <a:t>Whitepine</a:t>
            </a:r>
            <a:r>
              <a:rPr lang="en-US" sz="1600" dirty="0" smtClean="0"/>
              <a:t> Road, Chesterfield, VA  23237</a:t>
            </a:r>
          </a:p>
          <a:p>
            <a:r>
              <a:rPr lang="en-US" sz="1600" dirty="0" smtClean="0"/>
              <a:t>(866) 856-2383					www.musco.com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ders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685800"/>
            <a:ext cx="5321300" cy="108170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38200" y="2362200"/>
            <a:ext cx="77724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Anderson &amp; Associates, Inc. </a:t>
            </a:r>
            <a:r>
              <a:rPr lang="en-US" sz="2400" b="1" dirty="0" smtClean="0">
                <a:solidFill>
                  <a:srgbClr val="002060"/>
                </a:solidFill>
              </a:rPr>
              <a:t>			Booth </a:t>
            </a:r>
            <a:r>
              <a:rPr lang="en-US" sz="2400" b="1" dirty="0">
                <a:solidFill>
                  <a:srgbClr val="002060"/>
                </a:solidFill>
              </a:rPr>
              <a:t>102</a:t>
            </a:r>
          </a:p>
          <a:p>
            <a:r>
              <a:rPr lang="en-US" sz="1600" dirty="0"/>
              <a:t>Professional Design Services, Civil Engineering, Surveying</a:t>
            </a:r>
          </a:p>
          <a:p>
            <a:r>
              <a:rPr lang="en-US" sz="1600" dirty="0"/>
              <a:t>Catherine Van </a:t>
            </a:r>
            <a:r>
              <a:rPr lang="en-US" sz="1600" dirty="0" err="1"/>
              <a:t>Noy</a:t>
            </a:r>
            <a:r>
              <a:rPr lang="en-US" sz="1600" dirty="0"/>
              <a:t>, Vice President of Business </a:t>
            </a:r>
            <a:r>
              <a:rPr lang="en-US" sz="1600" dirty="0" smtClean="0"/>
              <a:t>Development</a:t>
            </a:r>
            <a:endParaRPr lang="en-US" sz="1600" dirty="0"/>
          </a:p>
          <a:p>
            <a:r>
              <a:rPr lang="en-US" sz="1600" dirty="0"/>
              <a:t>100 Ardmore Street, Blacksburg, VA 24060</a:t>
            </a:r>
          </a:p>
          <a:p>
            <a:r>
              <a:rPr lang="en-US" sz="1600" dirty="0"/>
              <a:t>(540) 552-5592 </a:t>
            </a:r>
            <a:r>
              <a:rPr lang="en-US" sz="1600" dirty="0" smtClean="0"/>
              <a:t>					www.andassoc.com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457200"/>
            <a:ext cx="5418703" cy="16002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62000" y="3200400"/>
            <a:ext cx="75438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National Association of Counties		Booth 818</a:t>
            </a:r>
          </a:p>
          <a:p>
            <a:r>
              <a:rPr lang="en-US" sz="1600" dirty="0" smtClean="0"/>
              <a:t>National organization representing county governments in the United States</a:t>
            </a:r>
          </a:p>
          <a:p>
            <a:r>
              <a:rPr lang="en-US" sz="1600" dirty="0" smtClean="0"/>
              <a:t>Emily Landsman, State Association Liaison</a:t>
            </a:r>
          </a:p>
          <a:p>
            <a:r>
              <a:rPr lang="en-US" sz="1600" dirty="0" smtClean="0"/>
              <a:t>25 Massachusetts Avenue NW, Washington, DC  20001</a:t>
            </a:r>
          </a:p>
          <a:p>
            <a:r>
              <a:rPr lang="en-US" sz="1600" dirty="0" smtClean="0"/>
              <a:t>(202) 942-4242					www.naco.org</a:t>
            </a:r>
            <a:endParaRPr lang="en-US" sz="16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457200"/>
            <a:ext cx="5418703" cy="16002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62000" y="3200400"/>
            <a:ext cx="75438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NACo</a:t>
            </a:r>
            <a:r>
              <a:rPr lang="en-US" sz="2400" b="1" dirty="0" smtClean="0">
                <a:solidFill>
                  <a:srgbClr val="002060"/>
                </a:solidFill>
              </a:rPr>
              <a:t> Prescription Discount Card Program	Booth 508</a:t>
            </a:r>
          </a:p>
          <a:p>
            <a:r>
              <a:rPr lang="en-US" sz="1600" dirty="0" smtClean="0"/>
              <a:t>Stephen P. Rohm, Strategic Account Executive</a:t>
            </a:r>
          </a:p>
          <a:p>
            <a:r>
              <a:rPr lang="en-US" sz="1600" dirty="0" smtClean="0"/>
              <a:t>9501 E. Shea Blvd., Scottsville, AZ  85260-6720</a:t>
            </a:r>
          </a:p>
          <a:p>
            <a:r>
              <a:rPr lang="en-US" sz="1600" dirty="0" smtClean="0"/>
              <a:t>(724) 772-9762</a:t>
            </a:r>
            <a:endParaRPr lang="en-US" sz="16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tionwid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304800"/>
            <a:ext cx="4286250" cy="154305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2743200"/>
            <a:ext cx="75438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Nationwide Retirement Solutions, Inc.	Booth 816</a:t>
            </a:r>
          </a:p>
          <a:p>
            <a:r>
              <a:rPr lang="en-US" sz="1600" dirty="0" smtClean="0"/>
              <a:t>Deferral Compensation, Retirement Solutions</a:t>
            </a:r>
          </a:p>
          <a:p>
            <a:r>
              <a:rPr lang="en-US" sz="1600" dirty="0" smtClean="0"/>
              <a:t>Deborah Turner, Program Director</a:t>
            </a:r>
          </a:p>
          <a:p>
            <a:r>
              <a:rPr lang="en-US" sz="1600" dirty="0" smtClean="0"/>
              <a:t>5900 </a:t>
            </a:r>
            <a:r>
              <a:rPr lang="en-US" sz="1600" dirty="0" err="1" smtClean="0"/>
              <a:t>Parkwood</a:t>
            </a:r>
            <a:r>
              <a:rPr lang="en-US" sz="1600" dirty="0" smtClean="0"/>
              <a:t> Place, Dublin, OH  43016</a:t>
            </a:r>
          </a:p>
          <a:p>
            <a:r>
              <a:rPr lang="en-US" sz="1600" dirty="0" smtClean="0"/>
              <a:t>(804) 647-0247          					www.NRSforu.com</a:t>
            </a:r>
            <a:endParaRPr lang="en-US" sz="16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T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228600"/>
            <a:ext cx="1314450" cy="95897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0" y="1828800"/>
            <a:ext cx="75438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Networking Technologies &amp; Support, Inc.	Booth 503</a:t>
            </a:r>
          </a:p>
          <a:p>
            <a:r>
              <a:rPr lang="en-US" sz="1600" dirty="0" smtClean="0"/>
              <a:t>Technology Services and Support Provider</a:t>
            </a:r>
          </a:p>
          <a:p>
            <a:r>
              <a:rPr lang="en-US" sz="1600" dirty="0" smtClean="0"/>
              <a:t>Dwayne Tharp, Director of Sales</a:t>
            </a:r>
          </a:p>
          <a:p>
            <a:r>
              <a:rPr lang="en-US" sz="1600" dirty="0" smtClean="0"/>
              <a:t>14421 Justice Rd., Midlothian, VA  23113</a:t>
            </a:r>
          </a:p>
          <a:p>
            <a:r>
              <a:rPr lang="en-US" sz="1600" dirty="0" smtClean="0"/>
              <a:t>(804) 379-1800         	 				www.thinknts.com</a:t>
            </a:r>
            <a:endParaRPr lang="en-US" sz="2400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1676400"/>
            <a:ext cx="75438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Noresco</a:t>
            </a:r>
            <a:r>
              <a:rPr lang="en-US" sz="2400" b="1" dirty="0" smtClean="0">
                <a:solidFill>
                  <a:srgbClr val="002060"/>
                </a:solidFill>
              </a:rPr>
              <a:t>					Booth 606</a:t>
            </a:r>
          </a:p>
          <a:p>
            <a:r>
              <a:rPr lang="en-US" sz="1600" dirty="0" smtClean="0"/>
              <a:t>Energy Services with focus on performance contracting</a:t>
            </a:r>
          </a:p>
          <a:p>
            <a:r>
              <a:rPr lang="en-US" sz="1600" dirty="0" smtClean="0"/>
              <a:t>Roger </a:t>
            </a:r>
            <a:r>
              <a:rPr lang="en-US" sz="1600" dirty="0" err="1" smtClean="0"/>
              <a:t>D’Alessio</a:t>
            </a:r>
            <a:r>
              <a:rPr lang="en-US" sz="1600" dirty="0" smtClean="0"/>
              <a:t>, Senior Account Executive</a:t>
            </a:r>
          </a:p>
          <a:p>
            <a:r>
              <a:rPr lang="en-US" sz="1600" dirty="0" smtClean="0"/>
              <a:t>P.O. Box 165, Chesterfield, VA  23838</a:t>
            </a:r>
          </a:p>
          <a:p>
            <a:r>
              <a:rPr lang="en-US" sz="1600" dirty="0" smtClean="0"/>
              <a:t>(804) 768-0474					www.noresco.com</a:t>
            </a:r>
            <a:endParaRPr lang="en-US" sz="1600" dirty="0"/>
          </a:p>
        </p:txBody>
      </p:sp>
      <p:pic>
        <p:nvPicPr>
          <p:cNvPr id="3" name="Picture 2" descr="nores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609600"/>
            <a:ext cx="2540000" cy="50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1905000"/>
            <a:ext cx="79248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Onsite Solutions of Virginia, Inc.		Booth 114</a:t>
            </a:r>
          </a:p>
          <a:p>
            <a:r>
              <a:rPr lang="en-US" sz="1600" dirty="0" smtClean="0"/>
              <a:t>Onsite wastewater systems</a:t>
            </a:r>
          </a:p>
          <a:p>
            <a:r>
              <a:rPr lang="en-US" sz="1600" dirty="0" smtClean="0"/>
              <a:t>Tim Smith, Sales Manager</a:t>
            </a:r>
          </a:p>
          <a:p>
            <a:r>
              <a:rPr lang="en-US" sz="1600" dirty="0" smtClean="0"/>
              <a:t>P.O. Box 861585, Warrenton, VA  20187</a:t>
            </a:r>
          </a:p>
          <a:p>
            <a:r>
              <a:rPr lang="en-US" sz="1600" dirty="0" smtClean="0"/>
              <a:t>(540) 428-0006					www.onsitesolutions.com</a:t>
            </a:r>
            <a:endParaRPr lang="en-US" sz="1600" dirty="0"/>
          </a:p>
        </p:txBody>
      </p:sp>
      <p:pic>
        <p:nvPicPr>
          <p:cNvPr id="3" name="Picture 2" descr="Ons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533400"/>
            <a:ext cx="2819400" cy="1059847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1828800"/>
            <a:ext cx="79248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Patton Harris Rust &amp; Associates PC			Booth 311</a:t>
            </a:r>
          </a:p>
          <a:p>
            <a:r>
              <a:rPr lang="en-US" sz="1600" dirty="0" smtClean="0"/>
              <a:t>Civil/Site Engineering, Land Planning &amp; Surveying, Landscape Architecture</a:t>
            </a:r>
          </a:p>
          <a:p>
            <a:r>
              <a:rPr lang="en-US" sz="1600" dirty="0" smtClean="0"/>
              <a:t>David Saunders, Vice President</a:t>
            </a:r>
          </a:p>
          <a:p>
            <a:r>
              <a:rPr lang="en-US" sz="1600" dirty="0" smtClean="0"/>
              <a:t>14532 Lee Road, Chantilly, VA  20151</a:t>
            </a:r>
          </a:p>
          <a:p>
            <a:r>
              <a:rPr lang="en-US" sz="1600" dirty="0" smtClean="0"/>
              <a:t>(540) 898-2115						www.phra.com</a:t>
            </a:r>
            <a:endParaRPr lang="en-US" sz="1600" dirty="0"/>
          </a:p>
        </p:txBody>
      </p:sp>
      <p:pic>
        <p:nvPicPr>
          <p:cNvPr id="3" name="Picture 2" descr="PHR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762000"/>
            <a:ext cx="1295400" cy="522027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9600" y="2438400"/>
            <a:ext cx="79248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Piedmont Environmental Council			Booth 108</a:t>
            </a:r>
          </a:p>
          <a:p>
            <a:r>
              <a:rPr lang="en-US" sz="1600" dirty="0" smtClean="0"/>
              <a:t>Environmental non-profit</a:t>
            </a:r>
          </a:p>
          <a:p>
            <a:r>
              <a:rPr lang="en-US" sz="1600" dirty="0" smtClean="0"/>
              <a:t>Dawn Wilmot, Assistant to the President</a:t>
            </a:r>
          </a:p>
          <a:p>
            <a:r>
              <a:rPr lang="en-US" sz="1600" dirty="0" smtClean="0"/>
              <a:t>P.O. Box 460, Warrenton, VA  20188</a:t>
            </a:r>
          </a:p>
          <a:p>
            <a:r>
              <a:rPr lang="en-US" sz="1600" dirty="0" smtClean="0"/>
              <a:t>(540) 347-2334						www.pec.org</a:t>
            </a:r>
            <a:endParaRPr lang="en-US" sz="1600" dirty="0"/>
          </a:p>
        </p:txBody>
      </p:sp>
      <p:pic>
        <p:nvPicPr>
          <p:cNvPr id="5" name="Picture 4" descr="Piedmo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381000"/>
            <a:ext cx="2209800" cy="1646301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24384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PMA-Planners &amp; Architects			Booth 909</a:t>
            </a:r>
          </a:p>
          <a:p>
            <a:r>
              <a:rPr lang="en-US" sz="1600" dirty="0" smtClean="0"/>
              <a:t>Architecture / Community Planning</a:t>
            </a:r>
          </a:p>
          <a:p>
            <a:r>
              <a:rPr lang="en-US" sz="1600" dirty="0" smtClean="0"/>
              <a:t>Jeff </a:t>
            </a:r>
            <a:r>
              <a:rPr lang="en-US" sz="1600" dirty="0" err="1" smtClean="0"/>
              <a:t>Stodghill</a:t>
            </a:r>
            <a:r>
              <a:rPr lang="en-US" sz="1600" dirty="0" smtClean="0"/>
              <a:t>, President</a:t>
            </a:r>
          </a:p>
          <a:p>
            <a:r>
              <a:rPr lang="en-US" sz="1600" dirty="0" smtClean="0"/>
              <a:t>10227 Warwick Blvd., Hilton Village, VA  23601</a:t>
            </a:r>
          </a:p>
          <a:p>
            <a:r>
              <a:rPr lang="en-US" sz="1600" dirty="0" smtClean="0"/>
              <a:t>(757) 596-8200					www.pmainc1.com</a:t>
            </a:r>
            <a:endParaRPr lang="en-US" sz="1600" dirty="0"/>
          </a:p>
        </p:txBody>
      </p:sp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04800"/>
            <a:ext cx="408622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28956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Republic Services, Inc.			Booth 204</a:t>
            </a:r>
          </a:p>
          <a:p>
            <a:r>
              <a:rPr lang="en-US" sz="1600" dirty="0" smtClean="0"/>
              <a:t>Solid Waste and Recycling Management</a:t>
            </a:r>
          </a:p>
          <a:p>
            <a:r>
              <a:rPr lang="en-US" sz="1600" dirty="0" smtClean="0"/>
              <a:t>Tad Phillips, Area Municipal Services Manager</a:t>
            </a:r>
          </a:p>
          <a:p>
            <a:r>
              <a:rPr lang="en-US" sz="1600" dirty="0" smtClean="0"/>
              <a:t> 2490 Charles City Rd., Richmond, VA  23231</a:t>
            </a:r>
          </a:p>
          <a:p>
            <a:r>
              <a:rPr lang="en-US" sz="1600" dirty="0" smtClean="0"/>
              <a:t>(757) 769-6665					www.republicservices.com</a:t>
            </a:r>
            <a:endParaRPr lang="en-US" sz="1600" dirty="0"/>
          </a:p>
        </p:txBody>
      </p:sp>
      <p:pic>
        <p:nvPicPr>
          <p:cNvPr id="3" name="Picture 2" descr="Republi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457200"/>
            <a:ext cx="32766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0" y="2057400"/>
            <a:ext cx="77724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Atlantic Geotechnical Services </a:t>
            </a:r>
            <a:r>
              <a:rPr lang="en-US" sz="2400" b="1" dirty="0" smtClean="0">
                <a:solidFill>
                  <a:srgbClr val="002060"/>
                </a:solidFill>
              </a:rPr>
              <a:t>		Booth </a:t>
            </a:r>
            <a:r>
              <a:rPr lang="en-US" sz="2400" b="1" dirty="0">
                <a:solidFill>
                  <a:srgbClr val="002060"/>
                </a:solidFill>
              </a:rPr>
              <a:t>110</a:t>
            </a:r>
          </a:p>
          <a:p>
            <a:r>
              <a:rPr lang="en-US" sz="1600" dirty="0"/>
              <a:t>Geotechnical Engineering &amp; Construction Materials Testing</a:t>
            </a:r>
          </a:p>
          <a:p>
            <a:r>
              <a:rPr lang="en-US" sz="1600" dirty="0"/>
              <a:t>Michael </a:t>
            </a:r>
            <a:r>
              <a:rPr lang="en-US" sz="1600" dirty="0" err="1"/>
              <a:t>Noggle</a:t>
            </a:r>
            <a:r>
              <a:rPr lang="en-US" sz="1600" dirty="0"/>
              <a:t>, President</a:t>
            </a:r>
          </a:p>
          <a:p>
            <a:r>
              <a:rPr lang="en-US" sz="1600" dirty="0"/>
              <a:t>10971 Richardson Rd., Ashland, VA 23005</a:t>
            </a:r>
          </a:p>
          <a:p>
            <a:r>
              <a:rPr lang="en-US" sz="1600" dirty="0"/>
              <a:t>(804) 550-2203 </a:t>
            </a:r>
            <a:r>
              <a:rPr lang="en-US" sz="1600" dirty="0" smtClean="0"/>
              <a:t>					www.atlgeotech.com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457200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algn="ctr"/>
            <a:r>
              <a:rPr lang="en-US" dirty="0"/>
              <a:t> </a:t>
            </a:r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latin typeface="Harlow Solid Italic" pitchFamily="82" charset="0"/>
              </a:rPr>
              <a:t>Atlantic Geotechnical </a:t>
            </a:r>
            <a:r>
              <a:rPr lang="en-US" sz="3600" i="1" dirty="0" smtClean="0">
                <a:solidFill>
                  <a:schemeClr val="accent3">
                    <a:lumMod val="50000"/>
                  </a:schemeClr>
                </a:solidFill>
                <a:latin typeface="Harlow Solid Italic" pitchFamily="82" charset="0"/>
              </a:rPr>
              <a:t>Services</a:t>
            </a:r>
            <a:r>
              <a:rPr lang="en-US" i="1" dirty="0" smtClean="0"/>
              <a:t>, </a:t>
            </a:r>
            <a:r>
              <a:rPr lang="en-US" sz="24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Inc</a:t>
            </a:r>
            <a:r>
              <a:rPr lang="en-US" b="1" i="1" dirty="0"/>
              <a:t>. </a:t>
            </a:r>
            <a:r>
              <a:rPr lang="en-US" i="1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15240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Robinson, Farmer, Cox Associates		Booth 1006</a:t>
            </a:r>
          </a:p>
          <a:p>
            <a:r>
              <a:rPr lang="en-US" sz="1600" dirty="0" smtClean="0"/>
              <a:t>Accounting/Auditing/Consulting</a:t>
            </a:r>
          </a:p>
          <a:p>
            <a:r>
              <a:rPr lang="en-US" sz="1600" dirty="0" smtClean="0"/>
              <a:t>Steven Jacobs, Director</a:t>
            </a:r>
          </a:p>
          <a:p>
            <a:r>
              <a:rPr lang="en-US" sz="1600" dirty="0" smtClean="0"/>
              <a:t>401 Southlake Blvd. Suite C1, Richmond, VA  23236</a:t>
            </a:r>
          </a:p>
          <a:p>
            <a:r>
              <a:rPr lang="en-US" sz="1600" dirty="0" smtClean="0"/>
              <a:t>(804) 378-4200          					www.rfca.com</a:t>
            </a:r>
            <a:endParaRPr lang="en-US" sz="1600" dirty="0"/>
          </a:p>
        </p:txBody>
      </p:sp>
      <p:pic>
        <p:nvPicPr>
          <p:cNvPr id="5" name="Picture 4" descr="RF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381000"/>
            <a:ext cx="1371600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25908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S. C. Garrett Company, LLC				Booth 911</a:t>
            </a:r>
          </a:p>
          <a:p>
            <a:r>
              <a:rPr lang="en-US" sz="1600" dirty="0" smtClean="0"/>
              <a:t>Roofing Manufacturer Representatives</a:t>
            </a:r>
          </a:p>
          <a:p>
            <a:r>
              <a:rPr lang="en-US" sz="1600" dirty="0" smtClean="0"/>
              <a:t>J. Carter Garrett, Territory Manager</a:t>
            </a:r>
          </a:p>
          <a:p>
            <a:r>
              <a:rPr lang="en-US" sz="1600" dirty="0" smtClean="0"/>
              <a:t>6070 Six Forks Rd., Ste. L., Raleigh, NC  27609</a:t>
            </a:r>
          </a:p>
          <a:p>
            <a:r>
              <a:rPr lang="en-US" sz="1600" dirty="0" smtClean="0"/>
              <a:t>(919) 280-7494</a:t>
            </a:r>
            <a:endParaRPr lang="en-US" sz="1600" dirty="0"/>
          </a:p>
        </p:txBody>
      </p:sp>
      <p:pic>
        <p:nvPicPr>
          <p:cNvPr id="1187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81000"/>
            <a:ext cx="16383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23622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Siemens Building Technologies		Booth 1003</a:t>
            </a:r>
          </a:p>
          <a:p>
            <a:r>
              <a:rPr lang="en-US" sz="1600" dirty="0" smtClean="0"/>
              <a:t>Energy and environmental solutions</a:t>
            </a:r>
          </a:p>
          <a:p>
            <a:r>
              <a:rPr lang="en-US" sz="1600" dirty="0" smtClean="0"/>
              <a:t>Lou </a:t>
            </a:r>
            <a:r>
              <a:rPr lang="en-US" sz="1600" dirty="0" err="1" smtClean="0"/>
              <a:t>Hrkman</a:t>
            </a:r>
            <a:r>
              <a:rPr lang="en-US" sz="1600" dirty="0" smtClean="0"/>
              <a:t>, Zone Sales Manager</a:t>
            </a:r>
          </a:p>
          <a:p>
            <a:r>
              <a:rPr lang="en-US" sz="1600" dirty="0" smtClean="0"/>
              <a:t>5106 Glen Alden Drive, Richmond, VA  23231</a:t>
            </a:r>
          </a:p>
          <a:p>
            <a:r>
              <a:rPr lang="en-US" sz="1600" dirty="0" smtClean="0"/>
              <a:t>(757) 846-7927					www.us.sbt.siemens.com</a:t>
            </a:r>
            <a:endParaRPr lang="en-US" sz="1600" dirty="0"/>
          </a:p>
        </p:txBody>
      </p:sp>
      <p:pic>
        <p:nvPicPr>
          <p:cNvPr id="3" name="Picture 2" descr="Sieme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457200"/>
            <a:ext cx="6209795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14478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SCS Engineers					Booth 312</a:t>
            </a:r>
          </a:p>
          <a:p>
            <a:r>
              <a:rPr lang="en-US" sz="1600" dirty="0" smtClean="0"/>
              <a:t>Environmental Engineering, Construction, Operations and Maintenance</a:t>
            </a:r>
          </a:p>
          <a:p>
            <a:r>
              <a:rPr lang="en-US" sz="1600" dirty="0" smtClean="0"/>
              <a:t>Paul Mandeville, Vice President</a:t>
            </a:r>
          </a:p>
          <a:p>
            <a:r>
              <a:rPr lang="en-US" sz="1600" dirty="0" smtClean="0"/>
              <a:t>11260 Roger Bacon Drive, Suite 300, Reston, VA  20190</a:t>
            </a:r>
          </a:p>
          <a:p>
            <a:r>
              <a:rPr lang="en-US" sz="1600" dirty="0" smtClean="0"/>
              <a:t>(703) 471-6150					www.scsengineers.com</a:t>
            </a:r>
            <a:endParaRPr lang="en-US" sz="1600" dirty="0"/>
          </a:p>
        </p:txBody>
      </p:sp>
      <p:pic>
        <p:nvPicPr>
          <p:cNvPr id="4" name="Picture 3" descr="SCS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685800"/>
            <a:ext cx="3048000" cy="289735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35052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Silling</a:t>
            </a:r>
            <a:r>
              <a:rPr lang="en-US" sz="2400" b="1" dirty="0" smtClean="0">
                <a:solidFill>
                  <a:srgbClr val="002060"/>
                </a:solidFill>
              </a:rPr>
              <a:t> Associates, Inc.				Booth 815</a:t>
            </a:r>
          </a:p>
          <a:p>
            <a:r>
              <a:rPr lang="en-US" sz="1600" dirty="0" smtClean="0"/>
              <a:t>Architectural Planning and Design</a:t>
            </a:r>
          </a:p>
          <a:p>
            <a:r>
              <a:rPr lang="en-US" sz="1600" dirty="0" smtClean="0"/>
              <a:t>Michael Moore, Director of Business Development</a:t>
            </a:r>
          </a:p>
          <a:p>
            <a:r>
              <a:rPr lang="en-US" sz="1600" dirty="0" smtClean="0"/>
              <a:t>405 Capitol Street, Upper Atrium, Charleston, WV  25301</a:t>
            </a:r>
          </a:p>
          <a:p>
            <a:r>
              <a:rPr lang="en-US" sz="1600" dirty="0" smtClean="0"/>
              <a:t>(304) 346-0565					www.silling.com</a:t>
            </a:r>
            <a:endParaRPr lang="en-US" sz="1600" dirty="0"/>
          </a:p>
        </p:txBody>
      </p:sp>
      <p:pic>
        <p:nvPicPr>
          <p:cNvPr id="3" name="Picture 2" descr="Silling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304800"/>
            <a:ext cx="1219200" cy="2693581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21336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Simon &amp; Associates, Inc.			Booth 602</a:t>
            </a:r>
          </a:p>
          <a:p>
            <a:r>
              <a:rPr lang="en-US" sz="1600" dirty="0" smtClean="0"/>
              <a:t>Soils and Environmental Consulting</a:t>
            </a:r>
          </a:p>
          <a:p>
            <a:r>
              <a:rPr lang="en-US" sz="1600" dirty="0" smtClean="0"/>
              <a:t>Nelson </a:t>
            </a:r>
            <a:r>
              <a:rPr lang="en-US" sz="1600" dirty="0" err="1" smtClean="0"/>
              <a:t>Dail</a:t>
            </a:r>
            <a:r>
              <a:rPr lang="en-US" sz="1600" dirty="0" smtClean="0"/>
              <a:t>, President</a:t>
            </a:r>
          </a:p>
          <a:p>
            <a:r>
              <a:rPr lang="en-US" sz="1600" dirty="0" smtClean="0"/>
              <a:t>P.O. Box 10007, Blacksburg, VA 24062</a:t>
            </a:r>
          </a:p>
          <a:p>
            <a:r>
              <a:rPr lang="en-US" sz="1600" dirty="0" smtClean="0"/>
              <a:t>(540) 951-4234					www.simonassoc.org</a:t>
            </a:r>
            <a:endParaRPr lang="en-US" sz="1600" dirty="0"/>
          </a:p>
        </p:txBody>
      </p:sp>
      <p:pic>
        <p:nvPicPr>
          <p:cNvPr id="4" name="Picture 3" descr="Sim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457201"/>
            <a:ext cx="3505200" cy="105063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19050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Springsted</a:t>
            </a:r>
            <a:r>
              <a:rPr lang="en-US" sz="2400" b="1" dirty="0" smtClean="0">
                <a:solidFill>
                  <a:srgbClr val="002060"/>
                </a:solidFill>
              </a:rPr>
              <a:t> Incorporated			Booth 1007</a:t>
            </a:r>
          </a:p>
          <a:p>
            <a:r>
              <a:rPr lang="en-US" sz="1600" dirty="0" smtClean="0"/>
              <a:t>A complete array of financial and management services.</a:t>
            </a:r>
          </a:p>
          <a:p>
            <a:r>
              <a:rPr lang="en-US" sz="1600" dirty="0" smtClean="0"/>
              <a:t>John A. Anzivino, Senior Vice President</a:t>
            </a:r>
          </a:p>
          <a:p>
            <a:r>
              <a:rPr lang="en-US" sz="1600" dirty="0" smtClean="0"/>
              <a:t>1564 E. Parham Road, Richmond, VA  23228-2360</a:t>
            </a:r>
          </a:p>
          <a:p>
            <a:r>
              <a:rPr lang="en-US" sz="1600" dirty="0" smtClean="0"/>
              <a:t>(804) 726-9748					www.springsted.com</a:t>
            </a:r>
            <a:endParaRPr lang="en-US" sz="1600" dirty="0"/>
          </a:p>
        </p:txBody>
      </p:sp>
      <p:pic>
        <p:nvPicPr>
          <p:cNvPr id="3" name="Picture 2" descr="Springst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533400"/>
            <a:ext cx="4516244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26670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STV 						Booth 403</a:t>
            </a:r>
          </a:p>
          <a:p>
            <a:r>
              <a:rPr lang="en-US" sz="1600" dirty="0" smtClean="0"/>
              <a:t>Engineering, Architecture, Planning, Construction Management</a:t>
            </a:r>
          </a:p>
          <a:p>
            <a:r>
              <a:rPr lang="en-US" sz="1600" dirty="0" smtClean="0"/>
              <a:t>G. Stuart </a:t>
            </a:r>
            <a:r>
              <a:rPr lang="en-US" sz="1600" dirty="0" err="1" smtClean="0"/>
              <a:t>Matthis</a:t>
            </a:r>
            <a:r>
              <a:rPr lang="en-US" sz="1600" dirty="0" smtClean="0"/>
              <a:t>, II, P.E., Vice President - Corporate Development</a:t>
            </a:r>
          </a:p>
          <a:p>
            <a:r>
              <a:rPr lang="en-US" sz="1600" dirty="0" smtClean="0"/>
              <a:t>1000 W. Morehead St., Suite 200, Charlotte, NC  28208-5358</a:t>
            </a:r>
          </a:p>
          <a:p>
            <a:r>
              <a:rPr lang="en-US" sz="1600" dirty="0" smtClean="0"/>
              <a:t>(704) 372-1885          					www.stvinc.com</a:t>
            </a:r>
            <a:endParaRPr lang="en-US" sz="1600" dirty="0"/>
          </a:p>
        </p:txBody>
      </p:sp>
      <p:pic>
        <p:nvPicPr>
          <p:cNvPr id="3" name="Picture 2" descr="st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533400"/>
            <a:ext cx="4623466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33528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SunTrust 					Booth 1008</a:t>
            </a:r>
          </a:p>
          <a:p>
            <a:r>
              <a:rPr lang="en-US" sz="1600" dirty="0" smtClean="0"/>
              <a:t>Institution &amp; Government Banking</a:t>
            </a:r>
          </a:p>
          <a:p>
            <a:r>
              <a:rPr lang="en-US" sz="1600" dirty="0" smtClean="0"/>
              <a:t>Alan C. Edwards, Senior Vice President</a:t>
            </a:r>
          </a:p>
          <a:p>
            <a:r>
              <a:rPr lang="en-US" sz="1600" dirty="0" smtClean="0"/>
              <a:t>919 E. Main St.  HDQ-2102</a:t>
            </a:r>
          </a:p>
          <a:p>
            <a:r>
              <a:rPr lang="en-US" sz="1600" dirty="0" smtClean="0"/>
              <a:t>Richmond, VA 23219</a:t>
            </a:r>
          </a:p>
          <a:p>
            <a:r>
              <a:rPr lang="en-US" sz="1600" dirty="0" smtClean="0"/>
              <a:t>(804) 782-7733   					www.suntrust.com</a:t>
            </a:r>
            <a:endParaRPr lang="en-US" sz="1600" dirty="0"/>
          </a:p>
        </p:txBody>
      </p:sp>
      <p:pic>
        <p:nvPicPr>
          <p:cNvPr id="3" name="Picture 2" descr="SunTru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228600"/>
            <a:ext cx="4191000" cy="2814696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33528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Schneider Electric				Booth 401</a:t>
            </a:r>
          </a:p>
          <a:p>
            <a:r>
              <a:rPr lang="en-US" sz="1600" dirty="0" smtClean="0"/>
              <a:t>Energy savings performance contracting</a:t>
            </a:r>
          </a:p>
          <a:p>
            <a:r>
              <a:rPr lang="en-US" sz="1600" dirty="0" smtClean="0"/>
              <a:t>Michael </a:t>
            </a:r>
            <a:r>
              <a:rPr lang="en-US" sz="1600" dirty="0" err="1" smtClean="0"/>
              <a:t>Cothran</a:t>
            </a:r>
            <a:r>
              <a:rPr lang="en-US" sz="1600" dirty="0" smtClean="0"/>
              <a:t>, Account Representative</a:t>
            </a:r>
          </a:p>
          <a:p>
            <a:r>
              <a:rPr lang="en-US" sz="1600" dirty="0" smtClean="0"/>
              <a:t>1100 Boulders Pkwy, Ste. 702, Richmond, VA  23225</a:t>
            </a:r>
          </a:p>
          <a:p>
            <a:r>
              <a:rPr lang="en-US" sz="1600" dirty="0" smtClean="0"/>
              <a:t>(804) 330-5660					www.tac.com</a:t>
            </a:r>
            <a:endParaRPr lang="en-US" sz="1600" dirty="0"/>
          </a:p>
        </p:txBody>
      </p:sp>
      <p:pic>
        <p:nvPicPr>
          <p:cNvPr id="3" name="Picture 2" descr="Schnei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457200"/>
            <a:ext cx="5943600" cy="216941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tin_brockenbroug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762000"/>
            <a:ext cx="6172200" cy="126984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2819400"/>
            <a:ext cx="77724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Austin </a:t>
            </a:r>
            <a:r>
              <a:rPr lang="en-US" sz="2400" b="1" dirty="0" err="1">
                <a:solidFill>
                  <a:srgbClr val="002060"/>
                </a:solidFill>
              </a:rPr>
              <a:t>Brockenbrough</a:t>
            </a:r>
            <a:r>
              <a:rPr lang="en-US" sz="2400" b="1" dirty="0">
                <a:solidFill>
                  <a:srgbClr val="002060"/>
                </a:solidFill>
              </a:rPr>
              <a:t> &amp; Associates, LLP </a:t>
            </a:r>
            <a:r>
              <a:rPr lang="en-US" sz="2400" b="1" dirty="0" smtClean="0">
                <a:solidFill>
                  <a:srgbClr val="002060"/>
                </a:solidFill>
              </a:rPr>
              <a:t>	Booth </a:t>
            </a:r>
            <a:r>
              <a:rPr lang="en-US" sz="2400" b="1" dirty="0">
                <a:solidFill>
                  <a:srgbClr val="002060"/>
                </a:solidFill>
              </a:rPr>
              <a:t>611</a:t>
            </a:r>
          </a:p>
          <a:p>
            <a:r>
              <a:rPr lang="en-US" sz="1600" dirty="0"/>
              <a:t>Engineering Services</a:t>
            </a:r>
          </a:p>
          <a:p>
            <a:r>
              <a:rPr lang="en-US" sz="1600" dirty="0"/>
              <a:t>Suzanne Wolfe, Marketing Coordinator</a:t>
            </a:r>
          </a:p>
          <a:p>
            <a:r>
              <a:rPr lang="en-US" sz="1600" dirty="0"/>
              <a:t>4800 W. Hundred Road, Chester, VA 23831</a:t>
            </a:r>
          </a:p>
          <a:p>
            <a:r>
              <a:rPr lang="en-US" sz="1600" dirty="0"/>
              <a:t>(804) 748-8746 </a:t>
            </a:r>
            <a:r>
              <a:rPr lang="en-US" sz="1600" dirty="0" smtClean="0"/>
              <a:t>				www.brockenbrough.com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25146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Tele-Works					Booth 711</a:t>
            </a:r>
          </a:p>
          <a:p>
            <a:r>
              <a:rPr lang="en-US" sz="1600" dirty="0" smtClean="0"/>
              <a:t>Leading provider of inbound &amp; outbound communication solutions for local governments</a:t>
            </a:r>
          </a:p>
          <a:p>
            <a:r>
              <a:rPr lang="en-US" sz="1600" dirty="0" smtClean="0"/>
              <a:t>Kevin Campbell, Regional Sales Director</a:t>
            </a:r>
          </a:p>
          <a:p>
            <a:r>
              <a:rPr lang="en-US" sz="1600" dirty="0" smtClean="0"/>
              <a:t>1080 S. Main Street, Blacksburg, VA  24060</a:t>
            </a:r>
          </a:p>
          <a:p>
            <a:r>
              <a:rPr lang="en-US" sz="1600" dirty="0" smtClean="0"/>
              <a:t>(540) 953-2631					ww.tele-works.com</a:t>
            </a:r>
            <a:endParaRPr lang="en-US" sz="1600" dirty="0"/>
          </a:p>
        </p:txBody>
      </p:sp>
      <p:pic>
        <p:nvPicPr>
          <p:cNvPr id="4" name="Picture 3" descr="telewor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304800"/>
            <a:ext cx="2590800" cy="2401888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22098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The Local Choice Health Benefits Program		Booth 410</a:t>
            </a:r>
          </a:p>
          <a:p>
            <a:r>
              <a:rPr lang="en-US" sz="1600" dirty="0" smtClean="0"/>
              <a:t>Insurance</a:t>
            </a:r>
          </a:p>
          <a:p>
            <a:r>
              <a:rPr lang="en-US" sz="1600" dirty="0" smtClean="0"/>
              <a:t>Walter Norman, Program Manager</a:t>
            </a:r>
          </a:p>
          <a:p>
            <a:r>
              <a:rPr lang="en-US" sz="1600" dirty="0" smtClean="0"/>
              <a:t>101 North 14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St., 13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Floor, Richmond, VA  23219</a:t>
            </a:r>
          </a:p>
          <a:p>
            <a:r>
              <a:rPr lang="en-US" sz="1600" dirty="0" smtClean="0"/>
              <a:t>(804) 786-6460				www.thelocalchoice.virginia.gov</a:t>
            </a:r>
            <a:endParaRPr lang="en-US" sz="1600" dirty="0"/>
          </a:p>
        </p:txBody>
      </p:sp>
      <p:pic>
        <p:nvPicPr>
          <p:cNvPr id="4" name="Picture 3" descr="LocalChoice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762000"/>
            <a:ext cx="1676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32004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The Spectra Group, Inc.			Booth 104</a:t>
            </a:r>
          </a:p>
          <a:p>
            <a:r>
              <a:rPr lang="en-US" sz="1600" dirty="0" smtClean="0"/>
              <a:t>Subsurface Utility Engineering and Survey</a:t>
            </a:r>
          </a:p>
          <a:p>
            <a:r>
              <a:rPr lang="en-US" sz="1600" dirty="0" smtClean="0"/>
              <a:t>John L. Robertson</a:t>
            </a:r>
            <a:r>
              <a:rPr lang="en-US" sz="1600" smtClean="0"/>
              <a:t>, P.E., </a:t>
            </a:r>
            <a:r>
              <a:rPr lang="en-US" sz="1600" dirty="0" smtClean="0"/>
              <a:t>Vice President</a:t>
            </a:r>
          </a:p>
          <a:p>
            <a:r>
              <a:rPr lang="en-US" sz="1600" dirty="0" smtClean="0"/>
              <a:t>9201 Arboretum Parkway, Suite 140, Richmond, VA  23236</a:t>
            </a:r>
          </a:p>
          <a:p>
            <a:r>
              <a:rPr lang="en-US" sz="1600" dirty="0" smtClean="0"/>
              <a:t>(804) 323-1014					www.spectrava.com</a:t>
            </a:r>
            <a:endParaRPr lang="en-US" sz="1600" dirty="0"/>
          </a:p>
        </p:txBody>
      </p:sp>
      <p:pic>
        <p:nvPicPr>
          <p:cNvPr id="5" name="Picture 4" descr="Spectr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609600"/>
            <a:ext cx="5943600" cy="1839686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28194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Timmons Group				Booths 201 &amp; 302</a:t>
            </a:r>
          </a:p>
          <a:p>
            <a:r>
              <a:rPr lang="en-US" sz="1600" dirty="0" smtClean="0"/>
              <a:t>Engineering and surveying services</a:t>
            </a:r>
          </a:p>
          <a:p>
            <a:r>
              <a:rPr lang="en-US" sz="1600" dirty="0" smtClean="0"/>
              <a:t>Paul Trapp, PE, Managing Principal</a:t>
            </a:r>
          </a:p>
          <a:p>
            <a:r>
              <a:rPr lang="en-US" sz="1600" dirty="0" smtClean="0"/>
              <a:t>1001 Boulders Parkway, Suite 300, Richmond, VA  23225</a:t>
            </a:r>
          </a:p>
          <a:p>
            <a:r>
              <a:rPr lang="en-US" sz="1600" dirty="0" smtClean="0"/>
              <a:t>(804) 200-6500					www.timmons.com</a:t>
            </a:r>
            <a:endParaRPr lang="en-US" sz="1600" dirty="0"/>
          </a:p>
        </p:txBody>
      </p:sp>
      <p:pic>
        <p:nvPicPr>
          <p:cNvPr id="4" name="Picture 3" descr="timmons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381000"/>
            <a:ext cx="4416121" cy="1548180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9812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Tom’s Truck Sales				Booth 706</a:t>
            </a:r>
          </a:p>
          <a:p>
            <a:r>
              <a:rPr lang="en-US" sz="1600" dirty="0" smtClean="0"/>
              <a:t>New &amp; used heavy duty trucks and equipment</a:t>
            </a:r>
          </a:p>
          <a:p>
            <a:r>
              <a:rPr lang="en-US" sz="1600" dirty="0" smtClean="0"/>
              <a:t>Karen Johnson, Sales Specialist</a:t>
            </a:r>
          </a:p>
          <a:p>
            <a:r>
              <a:rPr lang="en-US" sz="1600" dirty="0" smtClean="0"/>
              <a:t>8620 Quarry Road, Manassas, VA  20110</a:t>
            </a:r>
          </a:p>
          <a:p>
            <a:r>
              <a:rPr lang="en-US" sz="1600" dirty="0" smtClean="0"/>
              <a:t>(703) 392-7900					www.tomstrucksales.com</a:t>
            </a:r>
            <a:endParaRPr lang="en-US" sz="1600" dirty="0"/>
          </a:p>
        </p:txBody>
      </p:sp>
      <p:pic>
        <p:nvPicPr>
          <p:cNvPr id="3" name="Picture 2" descr="T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457200"/>
            <a:ext cx="2895600" cy="435517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34290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Trane						Booth 411</a:t>
            </a:r>
          </a:p>
          <a:p>
            <a:r>
              <a:rPr lang="en-US" sz="1600" dirty="0" smtClean="0"/>
              <a:t>Facility and Energy </a:t>
            </a:r>
            <a:r>
              <a:rPr lang="en-US" sz="1600" dirty="0" err="1" smtClean="0"/>
              <a:t>Managagement</a:t>
            </a:r>
            <a:r>
              <a:rPr lang="en-US" sz="1600" dirty="0" smtClean="0"/>
              <a:t>, HVAC manufacturing/installation</a:t>
            </a:r>
          </a:p>
          <a:p>
            <a:r>
              <a:rPr lang="en-US" sz="1600" dirty="0" smtClean="0"/>
              <a:t>Deborah D. </a:t>
            </a:r>
            <a:r>
              <a:rPr lang="en-US" sz="1600" dirty="0" err="1" smtClean="0"/>
              <a:t>Whitteker</a:t>
            </a:r>
            <a:r>
              <a:rPr lang="en-US" sz="1600" dirty="0" smtClean="0"/>
              <a:t>, Marketing </a:t>
            </a:r>
            <a:r>
              <a:rPr lang="en-US" sz="1600" dirty="0" err="1" smtClean="0"/>
              <a:t>Cordinator</a:t>
            </a:r>
            <a:endParaRPr lang="en-US" sz="1600" dirty="0" smtClean="0"/>
          </a:p>
          <a:p>
            <a:r>
              <a:rPr lang="en-US" sz="1600" dirty="0" smtClean="0"/>
              <a:t>2343 Highland Farm Rd, Roanoke, VA  24017</a:t>
            </a:r>
          </a:p>
          <a:p>
            <a:r>
              <a:rPr lang="en-US" sz="1600" dirty="0" smtClean="0"/>
              <a:t>(219) 384-6884					trane.com</a:t>
            </a:r>
            <a:r>
              <a:rPr lang="en-US" sz="2400" dirty="0" smtClean="0"/>
              <a:t>	</a:t>
            </a:r>
            <a:endParaRPr lang="en-US" sz="1600" dirty="0"/>
          </a:p>
        </p:txBody>
      </p:sp>
      <p:pic>
        <p:nvPicPr>
          <p:cNvPr id="3" name="Picture 2" descr="tra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381000"/>
            <a:ext cx="2209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33528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UnitedHealthcare</a:t>
            </a:r>
            <a:r>
              <a:rPr lang="en-US" sz="2400" b="1" dirty="0" smtClean="0">
                <a:solidFill>
                  <a:srgbClr val="002060"/>
                </a:solidFill>
              </a:rPr>
              <a:t>				Booth GR-1010</a:t>
            </a:r>
          </a:p>
          <a:p>
            <a:r>
              <a:rPr lang="en-US" sz="1600" dirty="0" smtClean="0"/>
              <a:t>Access to affordable, quality health care to public sector organizations</a:t>
            </a:r>
          </a:p>
          <a:p>
            <a:r>
              <a:rPr lang="en-US" sz="1600" dirty="0" smtClean="0"/>
              <a:t>Michael Currie, VP Sales, Public Sector</a:t>
            </a:r>
          </a:p>
          <a:p>
            <a:r>
              <a:rPr lang="en-US" sz="1600" dirty="0" smtClean="0"/>
              <a:t>6095 </a:t>
            </a:r>
            <a:r>
              <a:rPr lang="en-US" sz="1600" dirty="0" err="1" smtClean="0"/>
              <a:t>Marshalee</a:t>
            </a:r>
            <a:r>
              <a:rPr lang="en-US" sz="1600" dirty="0" smtClean="0"/>
              <a:t> Dr., Ste. 200, Elkridge, MD  21075</a:t>
            </a:r>
          </a:p>
          <a:p>
            <a:r>
              <a:rPr lang="en-US" sz="1600" dirty="0" smtClean="0"/>
              <a:t>(410) 379-3411					www.uhc.com</a:t>
            </a:r>
            <a:endParaRPr lang="en-US" sz="2400" dirty="0"/>
          </a:p>
        </p:txBody>
      </p:sp>
      <p:pic>
        <p:nvPicPr>
          <p:cNvPr id="3" name="Picture 2" descr="UnitedHealthC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228600"/>
            <a:ext cx="4500760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37338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U.S. Census Bureau – 2010 Census			Booth 806</a:t>
            </a:r>
          </a:p>
          <a:p>
            <a:r>
              <a:rPr lang="en-US" sz="1600" dirty="0" smtClean="0"/>
              <a:t>Federal Government – Decennial Census</a:t>
            </a:r>
          </a:p>
          <a:p>
            <a:r>
              <a:rPr lang="en-US" sz="1600" dirty="0" smtClean="0"/>
              <a:t>Milton C. Martin, Partnership Specialist</a:t>
            </a:r>
          </a:p>
          <a:p>
            <a:r>
              <a:rPr lang="en-US" sz="1600" dirty="0" smtClean="0"/>
              <a:t>301 Sherwood Drive, Hopewell, VA  23860</a:t>
            </a:r>
          </a:p>
          <a:p>
            <a:r>
              <a:rPr lang="en-US" sz="1600" dirty="0" smtClean="0"/>
              <a:t>(804) 458-2170</a:t>
            </a:r>
            <a:endParaRPr lang="en-US" sz="1600" dirty="0"/>
          </a:p>
        </p:txBody>
      </p:sp>
      <p:pic>
        <p:nvPicPr>
          <p:cNvPr id="3" name="Picture 2" descr="Cens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457200"/>
            <a:ext cx="4087091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27432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USDA Rural Development			Booth 109</a:t>
            </a:r>
          </a:p>
          <a:p>
            <a:r>
              <a:rPr lang="en-US" sz="1600" dirty="0" smtClean="0"/>
              <a:t>Federal Loan and Grant Administrator</a:t>
            </a:r>
          </a:p>
          <a:p>
            <a:r>
              <a:rPr lang="en-US" sz="1600" dirty="0" smtClean="0"/>
              <a:t>Carrie Schmidt, Director of Community Programs</a:t>
            </a:r>
          </a:p>
          <a:p>
            <a:r>
              <a:rPr lang="en-US" sz="1600" dirty="0" smtClean="0"/>
              <a:t>1606 Santa Rosa Rd., Suite 238, Richmond, VA  23229</a:t>
            </a:r>
          </a:p>
          <a:p>
            <a:r>
              <a:rPr lang="en-US" sz="1600" dirty="0" smtClean="0"/>
              <a:t>(804) 287-1600          					www.rurdev.usda.gov</a:t>
            </a:r>
            <a:endParaRPr lang="en-US" sz="1600" dirty="0"/>
          </a:p>
        </p:txBody>
      </p:sp>
      <p:pic>
        <p:nvPicPr>
          <p:cNvPr id="3" name="Picture 2" descr="RuralDevelop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457200"/>
            <a:ext cx="2514600" cy="990000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33528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Utility Service Co., Inc.			Booth 305</a:t>
            </a:r>
          </a:p>
          <a:p>
            <a:r>
              <a:rPr lang="en-US" sz="1600" dirty="0" smtClean="0"/>
              <a:t>Full Service Maintenance of Water Storage Tanks</a:t>
            </a:r>
          </a:p>
          <a:p>
            <a:r>
              <a:rPr lang="en-US" sz="1600" dirty="0" smtClean="0"/>
              <a:t>Michael J. Lewis, Senior Vice President</a:t>
            </a:r>
          </a:p>
          <a:p>
            <a:r>
              <a:rPr lang="en-US" sz="1600" dirty="0" smtClean="0"/>
              <a:t>PO Box 1350, Perry, GA  31069</a:t>
            </a:r>
          </a:p>
          <a:p>
            <a:r>
              <a:rPr lang="en-US" sz="1600" dirty="0" smtClean="0"/>
              <a:t>(800) 223-3695          					www.utilityservice.com</a:t>
            </a:r>
            <a:endParaRPr lang="en-US" sz="1600" dirty="0"/>
          </a:p>
        </p:txBody>
      </p:sp>
      <p:pic>
        <p:nvPicPr>
          <p:cNvPr id="983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533400"/>
            <a:ext cx="15335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57200"/>
            <a:ext cx="40957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skervi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304800"/>
            <a:ext cx="2895600" cy="28956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38200" y="3733800"/>
            <a:ext cx="77724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err="1">
                <a:solidFill>
                  <a:srgbClr val="002060"/>
                </a:solidFill>
              </a:rPr>
              <a:t>Baskervill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					Booth </a:t>
            </a:r>
            <a:r>
              <a:rPr lang="en-US" sz="2400" b="1" dirty="0">
                <a:solidFill>
                  <a:srgbClr val="002060"/>
                </a:solidFill>
              </a:rPr>
              <a:t>712</a:t>
            </a:r>
          </a:p>
          <a:p>
            <a:r>
              <a:rPr lang="en-US" sz="1600" dirty="0"/>
              <a:t>Architecture/Engineering/Interior Design</a:t>
            </a:r>
          </a:p>
          <a:p>
            <a:r>
              <a:rPr lang="en-US" sz="1600" dirty="0"/>
              <a:t>Tracey Gould, Marketing Director</a:t>
            </a:r>
          </a:p>
          <a:p>
            <a:r>
              <a:rPr lang="en-US" sz="1600" dirty="0"/>
              <a:t>101 S. 15th Street, Suite 200, Richmond, VA 23219</a:t>
            </a:r>
          </a:p>
          <a:p>
            <a:r>
              <a:rPr lang="en-US" sz="1600" dirty="0"/>
              <a:t>(804) 343-1010 </a:t>
            </a:r>
            <a:r>
              <a:rPr lang="en-US" sz="1600" dirty="0" smtClean="0"/>
              <a:t>					www.baskervill.com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34290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VACo</a:t>
            </a:r>
            <a:r>
              <a:rPr lang="en-US" sz="2400" b="1" dirty="0" smtClean="0">
                <a:solidFill>
                  <a:srgbClr val="002060"/>
                </a:solidFill>
              </a:rPr>
              <a:t> Risk Management Programs		Booths 903 &amp; 905 </a:t>
            </a:r>
          </a:p>
          <a:p>
            <a:r>
              <a:rPr lang="en-US" sz="1600" dirty="0" smtClean="0"/>
              <a:t>Property and </a:t>
            </a:r>
            <a:r>
              <a:rPr lang="en-US" sz="1600" dirty="0" err="1" smtClean="0"/>
              <a:t>casuality</a:t>
            </a:r>
            <a:r>
              <a:rPr lang="en-US" sz="1600" dirty="0" smtClean="0"/>
              <a:t> coverage; health benefits programs for local government entities.</a:t>
            </a:r>
          </a:p>
          <a:p>
            <a:r>
              <a:rPr lang="en-US" sz="1600" dirty="0" smtClean="0"/>
              <a:t>Chris Carey, Administrator</a:t>
            </a:r>
          </a:p>
          <a:p>
            <a:r>
              <a:rPr lang="en-US" sz="1600" dirty="0" smtClean="0"/>
              <a:t>308 Market Street, SE, Roanoke, VA  24011</a:t>
            </a:r>
          </a:p>
          <a:p>
            <a:r>
              <a:rPr lang="en-US" sz="1600" dirty="0" smtClean="0"/>
              <a:t>(540) 345-8500					www.vacoins.org</a:t>
            </a:r>
            <a:endParaRPr lang="en-US" sz="1600" dirty="0"/>
          </a:p>
        </p:txBody>
      </p:sp>
      <p:pic>
        <p:nvPicPr>
          <p:cNvPr id="3" name="Picture 2" descr="VACoRi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381000"/>
            <a:ext cx="5621311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26670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Vanir</a:t>
            </a:r>
            <a:r>
              <a:rPr lang="en-US" sz="2400" b="1" dirty="0" smtClean="0">
                <a:solidFill>
                  <a:srgbClr val="002060"/>
                </a:solidFill>
              </a:rPr>
              <a:t> Construction Management, Inc.	Booth 502</a:t>
            </a:r>
          </a:p>
          <a:p>
            <a:r>
              <a:rPr lang="en-US" sz="1600" dirty="0" smtClean="0"/>
              <a:t>Professional program, project and construction management services</a:t>
            </a:r>
          </a:p>
          <a:p>
            <a:r>
              <a:rPr lang="en-US" sz="1600" dirty="0" smtClean="0"/>
              <a:t>Bill </a:t>
            </a:r>
            <a:r>
              <a:rPr lang="en-US" sz="1600" dirty="0" err="1" smtClean="0"/>
              <a:t>Carden</a:t>
            </a:r>
            <a:r>
              <a:rPr lang="en-US" sz="1600" dirty="0" smtClean="0"/>
              <a:t>, Area Manager/ Associate</a:t>
            </a:r>
          </a:p>
          <a:p>
            <a:r>
              <a:rPr lang="en-US" sz="1600" dirty="0" smtClean="0"/>
              <a:t>14112 </a:t>
            </a:r>
            <a:r>
              <a:rPr lang="en-US" sz="1600" dirty="0" err="1" smtClean="0"/>
              <a:t>Chiasso</a:t>
            </a:r>
            <a:r>
              <a:rPr lang="en-US" sz="1600" dirty="0" smtClean="0"/>
              <a:t> Terrace, Chesterfield, VA  23838</a:t>
            </a:r>
          </a:p>
          <a:p>
            <a:r>
              <a:rPr lang="en-US" sz="1600" dirty="0" smtClean="0"/>
              <a:t>(804) 739-1559					www.vanir.com</a:t>
            </a:r>
            <a:endParaRPr lang="en-US" sz="1600" dirty="0"/>
          </a:p>
        </p:txBody>
      </p:sp>
      <p:pic>
        <p:nvPicPr>
          <p:cNvPr id="4" name="Picture 3" descr="Vanir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609600"/>
            <a:ext cx="1322109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33528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Virginia </a:t>
            </a:r>
            <a:r>
              <a:rPr lang="en-US" sz="2400" b="1" dirty="0" err="1" smtClean="0">
                <a:solidFill>
                  <a:srgbClr val="002060"/>
                </a:solidFill>
              </a:rPr>
              <a:t>BioSolids</a:t>
            </a:r>
            <a:r>
              <a:rPr lang="en-US" sz="2400" b="1" dirty="0" smtClean="0">
                <a:solidFill>
                  <a:srgbClr val="002060"/>
                </a:solidFill>
              </a:rPr>
              <a:t> Council			Booth 605</a:t>
            </a:r>
          </a:p>
          <a:p>
            <a:r>
              <a:rPr lang="en-US" sz="1600" dirty="0" smtClean="0"/>
              <a:t>Provides water &amp; wastewater services</a:t>
            </a:r>
          </a:p>
          <a:p>
            <a:r>
              <a:rPr lang="en-US" sz="1600" dirty="0" smtClean="0"/>
              <a:t>Charles Hooks, Secretary</a:t>
            </a:r>
          </a:p>
          <a:p>
            <a:r>
              <a:rPr lang="en-US" sz="1600" dirty="0" smtClean="0"/>
              <a:t>P.O. Box 72893, Richmond, VA  23225</a:t>
            </a:r>
          </a:p>
          <a:p>
            <a:r>
              <a:rPr lang="en-US" sz="1600" dirty="0" smtClean="0"/>
              <a:t>434-845-5201          					www.virginiabiosolids.com</a:t>
            </a:r>
            <a:endParaRPr lang="en-US" sz="1600" dirty="0"/>
          </a:p>
        </p:txBody>
      </p:sp>
      <p:pic>
        <p:nvPicPr>
          <p:cNvPr id="3" name="Picture 2" descr="VaBiosoli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381000"/>
            <a:ext cx="6172200" cy="2085843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22860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Virginia Cooperative Extension		Booth 409</a:t>
            </a:r>
          </a:p>
          <a:p>
            <a:r>
              <a:rPr lang="en-US" sz="1600" dirty="0" smtClean="0"/>
              <a:t>Educational Organization of Virginia Tech and Virginia</a:t>
            </a:r>
          </a:p>
          <a:p>
            <a:r>
              <a:rPr lang="en-US" sz="1600" dirty="0" smtClean="0"/>
              <a:t>Dr. Raymond Ali, Associate Director, Field Operations</a:t>
            </a:r>
          </a:p>
          <a:p>
            <a:r>
              <a:rPr lang="en-US" sz="1600" dirty="0" smtClean="0"/>
              <a:t>115 Hutcheson Hall, Blacksburg, VA  24061</a:t>
            </a:r>
          </a:p>
          <a:p>
            <a:r>
              <a:rPr lang="en-US" sz="1600" dirty="0" smtClean="0"/>
              <a:t>(540) 231-1247					www.ext.vt.edu</a:t>
            </a:r>
            <a:endParaRPr lang="en-US" sz="1600" dirty="0"/>
          </a:p>
        </p:txBody>
      </p:sp>
      <p:pic>
        <p:nvPicPr>
          <p:cNvPr id="3" name="Picture 2" descr="VaCoo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685800"/>
            <a:ext cx="6019800" cy="563652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2819400"/>
            <a:ext cx="89154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Virginia Dept. of Agriculture &amp; Consumer Services		Booth 208</a:t>
            </a:r>
          </a:p>
          <a:p>
            <a:r>
              <a:rPr lang="en-US" sz="1600" dirty="0" smtClean="0"/>
              <a:t>Agribusiness development services</a:t>
            </a:r>
          </a:p>
          <a:p>
            <a:r>
              <a:rPr lang="en-US" sz="1600" dirty="0" smtClean="0"/>
              <a:t>Robins Buck, Program Manager</a:t>
            </a:r>
          </a:p>
          <a:p>
            <a:r>
              <a:rPr lang="en-US" sz="1600" dirty="0" smtClean="0"/>
              <a:t>102 Governor Street, Richmond, VA  23219</a:t>
            </a:r>
          </a:p>
          <a:p>
            <a:r>
              <a:rPr lang="en-US" sz="1600" dirty="0" smtClean="0"/>
              <a:t>(804) 371-2945						www.vdacs.virginia.gov </a:t>
            </a:r>
            <a:endParaRPr lang="en-US" sz="1600" dirty="0"/>
          </a:p>
        </p:txBody>
      </p:sp>
      <p:pic>
        <p:nvPicPr>
          <p:cNvPr id="3" name="Picture 2" descr="VDAC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533400"/>
            <a:ext cx="7772400" cy="803764"/>
          </a:xfrm>
          <a:prstGeom prst="rect">
            <a:avLst/>
          </a:prstGeo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24384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Virginia Department of General Services	Booth 809</a:t>
            </a:r>
          </a:p>
          <a:p>
            <a:r>
              <a:rPr lang="en-US" sz="1600" dirty="0" smtClean="0"/>
              <a:t>Surplus property sales and auction</a:t>
            </a:r>
          </a:p>
          <a:p>
            <a:r>
              <a:rPr lang="en-US" sz="1600" dirty="0" smtClean="0"/>
              <a:t>Brad Crawford, Director, Surplus Property Management</a:t>
            </a:r>
          </a:p>
          <a:p>
            <a:r>
              <a:rPr lang="en-US" sz="1600" dirty="0" smtClean="0"/>
              <a:t>1910 </a:t>
            </a:r>
            <a:r>
              <a:rPr lang="en-US" sz="1600" dirty="0" err="1" smtClean="0"/>
              <a:t>Darbytown</a:t>
            </a:r>
            <a:r>
              <a:rPr lang="en-US" sz="1600" dirty="0" smtClean="0"/>
              <a:t> Road, Richmond, VA  23231</a:t>
            </a:r>
          </a:p>
          <a:p>
            <a:r>
              <a:rPr lang="en-US" sz="1600" dirty="0" smtClean="0"/>
              <a:t>(804) 236-3675					www.dgs.virginia.gov</a:t>
            </a:r>
            <a:endParaRPr lang="en-US" sz="1600" dirty="0"/>
          </a:p>
        </p:txBody>
      </p:sp>
      <p:pic>
        <p:nvPicPr>
          <p:cNvPr id="3" name="Picture 2" descr="DG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33400"/>
            <a:ext cx="1428750" cy="1247775"/>
          </a:xfrm>
          <a:prstGeom prst="rect">
            <a:avLst/>
          </a:prstGeo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23622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Virginia Economic Bridge &amp; RPR Partners		Booth 807</a:t>
            </a:r>
          </a:p>
          <a:p>
            <a:r>
              <a:rPr lang="en-US" sz="1600" dirty="0" smtClean="0"/>
              <a:t>Serves to bridge business, economic and educational partnerships in Virginia</a:t>
            </a:r>
          </a:p>
          <a:p>
            <a:r>
              <a:rPr lang="en-US" sz="1600" dirty="0" smtClean="0"/>
              <a:t>Carl Mitchell, President and CEO</a:t>
            </a:r>
          </a:p>
          <a:p>
            <a:r>
              <a:rPr lang="en-US" sz="1600" dirty="0" smtClean="0"/>
              <a:t>P.O. Box 3768, Radford, VA  24141</a:t>
            </a:r>
          </a:p>
          <a:p>
            <a:r>
              <a:rPr lang="en-US" sz="1600" dirty="0" smtClean="0"/>
              <a:t>(540) 731-6800				www.virginiaeconomicbridge.org</a:t>
            </a:r>
            <a:endParaRPr lang="en-US" sz="1600" dirty="0"/>
          </a:p>
        </p:txBody>
      </p:sp>
      <p:pic>
        <p:nvPicPr>
          <p:cNvPr id="3" name="Picture 2" descr="VE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457200"/>
            <a:ext cx="2667000" cy="831112"/>
          </a:xfrm>
          <a:prstGeom prst="rect">
            <a:avLst/>
          </a:prstGeom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667000"/>
            <a:ext cx="83820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Virginia Economic Development Partnership	Booth 510</a:t>
            </a:r>
          </a:p>
          <a:p>
            <a:r>
              <a:rPr lang="en-US" sz="1600" dirty="0" smtClean="0"/>
              <a:t>State Economic Development Organization</a:t>
            </a:r>
          </a:p>
          <a:p>
            <a:r>
              <a:rPr lang="en-US" sz="1600" dirty="0" smtClean="0"/>
              <a:t>Robert W. McClintock, Jr., Research Director</a:t>
            </a:r>
          </a:p>
          <a:p>
            <a:r>
              <a:rPr lang="en-US" sz="1600" dirty="0" smtClean="0"/>
              <a:t>901 E. Byrd St., 19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Floor, Richmond, VA  23219</a:t>
            </a:r>
          </a:p>
          <a:p>
            <a:r>
              <a:rPr lang="en-US" sz="1600" dirty="0" smtClean="0"/>
              <a:t>(804) 545-5772						www.yesvirginia.org</a:t>
            </a:r>
            <a:endParaRPr lang="en-US" sz="1600" dirty="0"/>
          </a:p>
        </p:txBody>
      </p:sp>
      <p:pic>
        <p:nvPicPr>
          <p:cNvPr id="3" name="Picture 2" descr="Yes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685800"/>
            <a:ext cx="8085567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33528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Virginia Housing Development Authority		Booth  210</a:t>
            </a:r>
          </a:p>
          <a:p>
            <a:r>
              <a:rPr lang="en-US" sz="1600" dirty="0" smtClean="0"/>
              <a:t>Financial Services - Mortgage Financing</a:t>
            </a:r>
          </a:p>
          <a:p>
            <a:r>
              <a:rPr lang="en-US" sz="1600" dirty="0" smtClean="0"/>
              <a:t>Richard Taylor, Government Relations Manager</a:t>
            </a:r>
          </a:p>
          <a:p>
            <a:r>
              <a:rPr lang="en-US" sz="1600" dirty="0" smtClean="0"/>
              <a:t>601 S. Belvidere Street, Richmond, VA  23220</a:t>
            </a:r>
          </a:p>
          <a:p>
            <a:r>
              <a:rPr lang="en-US" sz="1600" dirty="0" smtClean="0"/>
              <a:t>(804) 343-5620          						www.VHDA.com</a:t>
            </a:r>
            <a:endParaRPr lang="en-US" sz="1600" dirty="0"/>
          </a:p>
        </p:txBody>
      </p:sp>
      <p:pic>
        <p:nvPicPr>
          <p:cNvPr id="4" name="Picture 3" descr="Vh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228600"/>
            <a:ext cx="2857500" cy="2381250"/>
          </a:xfrm>
          <a:prstGeom prst="rect">
            <a:avLst/>
          </a:prstGeom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2133600"/>
            <a:ext cx="8077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Virginia Institute of Government		Booth  406</a:t>
            </a:r>
          </a:p>
          <a:p>
            <a:r>
              <a:rPr lang="en-US" sz="1600" dirty="0" smtClean="0"/>
              <a:t>Local Government Information &amp; Training Services</a:t>
            </a:r>
          </a:p>
          <a:p>
            <a:r>
              <a:rPr lang="en-US" sz="1600" dirty="0" err="1" smtClean="0"/>
              <a:t>Tedd</a:t>
            </a:r>
            <a:r>
              <a:rPr lang="en-US" sz="1600" dirty="0" smtClean="0"/>
              <a:t> E. </a:t>
            </a:r>
            <a:r>
              <a:rPr lang="en-US" sz="1600" dirty="0" err="1" smtClean="0"/>
              <a:t>Povar</a:t>
            </a:r>
            <a:r>
              <a:rPr lang="en-US" sz="1600" dirty="0" smtClean="0"/>
              <a:t>, Associate Director</a:t>
            </a:r>
          </a:p>
          <a:p>
            <a:r>
              <a:rPr lang="en-US" sz="1600" dirty="0" smtClean="0"/>
              <a:t>700 E. Franklin St., Ste. 700, Richmond, VA  23219-2318</a:t>
            </a:r>
          </a:p>
          <a:p>
            <a:r>
              <a:rPr lang="en-US" sz="1600" dirty="0" smtClean="0"/>
              <a:t>(804) 371-0202         					 www.institute.virginia.edu</a:t>
            </a:r>
            <a:endParaRPr lang="en-US" sz="1600" dirty="0"/>
          </a:p>
        </p:txBody>
      </p:sp>
      <p:pic>
        <p:nvPicPr>
          <p:cNvPr id="3" name="Picture 2" descr="VaInstituteGov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533400"/>
            <a:ext cx="4648200" cy="7558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436</Words>
  <Application>Microsoft Office PowerPoint</Application>
  <PresentationFormat>On-screen Show (4:3)</PresentationFormat>
  <Paragraphs>563</Paragraphs>
  <Slides>108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108</vt:i4>
      </vt:variant>
    </vt:vector>
  </HeadingPairs>
  <TitlesOfParts>
    <vt:vector size="109" baseType="lpstr">
      <vt:lpstr>Office Theme</vt:lpstr>
      <vt:lpstr>A. Morton Thomas and Associates, Inc.  Booth 107 Engineering, surveying, landscape architecture, planning Don Rissmeyer, Associate 10710 Midlothian Turnpike Suite 202, Richmond, VA 23235 (804) 276-6231     www.amtengineering.com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 Morton Thomas and Associates, Inc.  Booth 107 Engineering, surveying, landscape architecture, planning Don Rissmeyer, Associate 10710 Midlothian Turnpike Suite 202, Richmond, VA 23235 (804) 276-6231 www.amtengineering.com</dc:title>
  <dc:creator>gharter</dc:creator>
  <cp:lastModifiedBy>gharter</cp:lastModifiedBy>
  <cp:revision>70</cp:revision>
  <dcterms:created xsi:type="dcterms:W3CDTF">2009-10-19T18:46:57Z</dcterms:created>
  <dcterms:modified xsi:type="dcterms:W3CDTF">2009-11-20T18:01:26Z</dcterms:modified>
</cp:coreProperties>
</file>